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81" r:id="rId4"/>
  </p:sldMasterIdLst>
  <p:notesMasterIdLst>
    <p:notesMasterId r:id="rId178"/>
  </p:notesMasterIdLst>
  <p:handoutMasterIdLst>
    <p:handoutMasterId r:id="rId179"/>
  </p:handoutMasterIdLst>
  <p:sldIdLst>
    <p:sldId id="342" r:id="rId5"/>
    <p:sldId id="533" r:id="rId6"/>
    <p:sldId id="535" r:id="rId7"/>
    <p:sldId id="670" r:id="rId8"/>
    <p:sldId id="671" r:id="rId9"/>
    <p:sldId id="559" r:id="rId10"/>
    <p:sldId id="536" r:id="rId11"/>
    <p:sldId id="541" r:id="rId12"/>
    <p:sldId id="542" r:id="rId13"/>
    <p:sldId id="407" r:id="rId14"/>
    <p:sldId id="577" r:id="rId15"/>
    <p:sldId id="468" r:id="rId16"/>
    <p:sldId id="634" r:id="rId17"/>
    <p:sldId id="578" r:id="rId18"/>
    <p:sldId id="389" r:id="rId19"/>
    <p:sldId id="567" r:id="rId20"/>
    <p:sldId id="574" r:id="rId21"/>
    <p:sldId id="568" r:id="rId22"/>
    <p:sldId id="569" r:id="rId23"/>
    <p:sldId id="570" r:id="rId24"/>
    <p:sldId id="402" r:id="rId25"/>
    <p:sldId id="566" r:id="rId26"/>
    <p:sldId id="575" r:id="rId27"/>
    <p:sldId id="382" r:id="rId28"/>
    <p:sldId id="592" r:id="rId29"/>
    <p:sldId id="593" r:id="rId30"/>
    <p:sldId id="594" r:id="rId31"/>
    <p:sldId id="595" r:id="rId32"/>
    <p:sldId id="596" r:id="rId33"/>
    <p:sldId id="598" r:id="rId34"/>
    <p:sldId id="597" r:id="rId35"/>
    <p:sldId id="605" r:id="rId36"/>
    <p:sldId id="604" r:id="rId37"/>
    <p:sldId id="544" r:id="rId38"/>
    <p:sldId id="543" r:id="rId39"/>
    <p:sldId id="546" r:id="rId40"/>
    <p:sldId id="612" r:id="rId41"/>
    <p:sldId id="614" r:id="rId42"/>
    <p:sldId id="615" r:id="rId43"/>
    <p:sldId id="558" r:id="rId44"/>
    <p:sldId id="620" r:id="rId45"/>
    <p:sldId id="621" r:id="rId46"/>
    <p:sldId id="399" r:id="rId47"/>
    <p:sldId id="395" r:id="rId48"/>
    <p:sldId id="613" r:id="rId49"/>
    <p:sldId id="557" r:id="rId50"/>
    <p:sldId id="607" r:id="rId51"/>
    <p:sldId id="606" r:id="rId52"/>
    <p:sldId id="609" r:id="rId53"/>
    <p:sldId id="616" r:id="rId54"/>
    <p:sldId id="617" r:id="rId55"/>
    <p:sldId id="547" r:id="rId56"/>
    <p:sldId id="602" r:id="rId57"/>
    <p:sldId id="603" r:id="rId58"/>
    <p:sldId id="618" r:id="rId59"/>
    <p:sldId id="619" r:id="rId60"/>
    <p:sldId id="625" r:id="rId61"/>
    <p:sldId id="629" r:id="rId62"/>
    <p:sldId id="630" r:id="rId63"/>
    <p:sldId id="631" r:id="rId64"/>
    <p:sldId id="632" r:id="rId65"/>
    <p:sldId id="622" r:id="rId66"/>
    <p:sldId id="623" r:id="rId67"/>
    <p:sldId id="633" r:id="rId68"/>
    <p:sldId id="624" r:id="rId69"/>
    <p:sldId id="565" r:id="rId70"/>
    <p:sldId id="409" r:id="rId71"/>
    <p:sldId id="421" r:id="rId72"/>
    <p:sldId id="404" r:id="rId73"/>
    <p:sldId id="410" r:id="rId74"/>
    <p:sldId id="435" r:id="rId75"/>
    <p:sldId id="412" r:id="rId76"/>
    <p:sldId id="417" r:id="rId77"/>
    <p:sldId id="585" r:id="rId78"/>
    <p:sldId id="579" r:id="rId79"/>
    <p:sldId id="581" r:id="rId80"/>
    <p:sldId id="530" r:id="rId81"/>
    <p:sldId id="532" r:id="rId82"/>
    <p:sldId id="531" r:id="rId83"/>
    <p:sldId id="413" r:id="rId84"/>
    <p:sldId id="414" r:id="rId85"/>
    <p:sldId id="580" r:id="rId86"/>
    <p:sldId id="582" r:id="rId87"/>
    <p:sldId id="415" r:id="rId88"/>
    <p:sldId id="422" r:id="rId89"/>
    <p:sldId id="425" r:id="rId90"/>
    <p:sldId id="426" r:id="rId91"/>
    <p:sldId id="583" r:id="rId92"/>
    <p:sldId id="584" r:id="rId93"/>
    <p:sldId id="416" r:id="rId94"/>
    <p:sldId id="424" r:id="rId95"/>
    <p:sldId id="429" r:id="rId96"/>
    <p:sldId id="433" r:id="rId97"/>
    <p:sldId id="431" r:id="rId98"/>
    <p:sldId id="434" r:id="rId99"/>
    <p:sldId id="436" r:id="rId100"/>
    <p:sldId id="437" r:id="rId101"/>
    <p:sldId id="430" r:id="rId102"/>
    <p:sldId id="418" r:id="rId103"/>
    <p:sldId id="586" r:id="rId104"/>
    <p:sldId id="458" r:id="rId105"/>
    <p:sldId id="459" r:id="rId106"/>
    <p:sldId id="460" r:id="rId107"/>
    <p:sldId id="423" r:id="rId108"/>
    <p:sldId id="373" r:id="rId109"/>
    <p:sldId id="443" r:id="rId110"/>
    <p:sldId id="445" r:id="rId111"/>
    <p:sldId id="446" r:id="rId112"/>
    <p:sldId id="398" r:id="rId113"/>
    <p:sldId id="447" r:id="rId114"/>
    <p:sldId id="448" r:id="rId115"/>
    <p:sldId id="450" r:id="rId116"/>
    <p:sldId id="449" r:id="rId117"/>
    <p:sldId id="451" r:id="rId118"/>
    <p:sldId id="461" r:id="rId119"/>
    <p:sldId id="452" r:id="rId120"/>
    <p:sldId id="564" r:id="rId121"/>
    <p:sldId id="454" r:id="rId122"/>
    <p:sldId id="455" r:id="rId123"/>
    <p:sldId id="456" r:id="rId124"/>
    <p:sldId id="462" r:id="rId125"/>
    <p:sldId id="463" r:id="rId126"/>
    <p:sldId id="464" r:id="rId127"/>
    <p:sldId id="465" r:id="rId128"/>
    <p:sldId id="466" r:id="rId129"/>
    <p:sldId id="467" r:id="rId130"/>
    <p:sldId id="504" r:id="rId131"/>
    <p:sldId id="561" r:id="rId132"/>
    <p:sldId id="501" r:id="rId133"/>
    <p:sldId id="587" r:id="rId134"/>
    <p:sldId id="588" r:id="rId135"/>
    <p:sldId id="589" r:id="rId136"/>
    <p:sldId id="383" r:id="rId137"/>
    <p:sldId id="503" r:id="rId138"/>
    <p:sldId id="505" r:id="rId139"/>
    <p:sldId id="548" r:id="rId140"/>
    <p:sldId id="506" r:id="rId141"/>
    <p:sldId id="549" r:id="rId142"/>
    <p:sldId id="507" r:id="rId143"/>
    <p:sldId id="508" r:id="rId144"/>
    <p:sldId id="510" r:id="rId145"/>
    <p:sldId id="590" r:id="rId146"/>
    <p:sldId id="637" r:id="rId147"/>
    <p:sldId id="591" r:id="rId148"/>
    <p:sldId id="511" r:id="rId149"/>
    <p:sldId id="638" r:id="rId150"/>
    <p:sldId id="641" r:id="rId151"/>
    <p:sldId id="640" r:id="rId152"/>
    <p:sldId id="645" r:id="rId153"/>
    <p:sldId id="647" r:id="rId154"/>
    <p:sldId id="646" r:id="rId155"/>
    <p:sldId id="648" r:id="rId156"/>
    <p:sldId id="649" r:id="rId157"/>
    <p:sldId id="651" r:id="rId158"/>
    <p:sldId id="656" r:id="rId159"/>
    <p:sldId id="654" r:id="rId160"/>
    <p:sldId id="650" r:id="rId161"/>
    <p:sldId id="652" r:id="rId162"/>
    <p:sldId id="653" r:id="rId163"/>
    <p:sldId id="657" r:id="rId164"/>
    <p:sldId id="658" r:id="rId165"/>
    <p:sldId id="660" r:id="rId166"/>
    <p:sldId id="659" r:id="rId167"/>
    <p:sldId id="661" r:id="rId168"/>
    <p:sldId id="663" r:id="rId169"/>
    <p:sldId id="664" r:id="rId170"/>
    <p:sldId id="665" r:id="rId171"/>
    <p:sldId id="666" r:id="rId172"/>
    <p:sldId id="667" r:id="rId173"/>
    <p:sldId id="662" r:id="rId174"/>
    <p:sldId id="668" r:id="rId175"/>
    <p:sldId id="669" r:id="rId176"/>
    <p:sldId id="380" r:id="rId1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BA59"/>
    <a:srgbClr val="B1D08C"/>
    <a:srgbClr val="3E5690"/>
    <a:srgbClr val="F2F2F2"/>
    <a:srgbClr val="FAFFFC"/>
    <a:srgbClr val="00B0F0"/>
    <a:srgbClr val="00B050"/>
    <a:srgbClr val="0000FF"/>
    <a:srgbClr val="7030A0"/>
    <a:srgbClr val="F1A3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5359" autoAdjust="0"/>
  </p:normalViewPr>
  <p:slideViewPr>
    <p:cSldViewPr snapToGrid="0" snapToObjects="1" showGuides="1">
      <p:cViewPr varScale="1">
        <p:scale>
          <a:sx n="119" d="100"/>
          <a:sy n="119" d="100"/>
        </p:scale>
        <p:origin x="88" y="76"/>
      </p:cViewPr>
      <p:guideLst>
        <p:guide orient="horz" pos="2160"/>
        <p:guide pos="3840"/>
      </p:guideLst>
    </p:cSldViewPr>
  </p:slideViewPr>
  <p:outlineViewPr>
    <p:cViewPr>
      <p:scale>
        <a:sx n="33" d="100"/>
        <a:sy n="33" d="100"/>
      </p:scale>
      <p:origin x="0" y="-1994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viewProps" Target="view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theme" Target="theme/theme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presProps" Target="pres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7/7/2025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44</a:t>
            </a:fld>
            <a:endParaRPr lang="en-US" dirty="0"/>
          </a:p>
        </p:txBody>
      </p:sp>
    </p:spTree>
    <p:extLst>
      <p:ext uri="{BB962C8B-B14F-4D97-AF65-F5344CB8AC3E}">
        <p14:creationId xmlns:p14="http://schemas.microsoft.com/office/powerpoint/2010/main" val="2195204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47</a:t>
            </a:fld>
            <a:endParaRPr lang="en-US" dirty="0"/>
          </a:p>
        </p:txBody>
      </p:sp>
    </p:spTree>
    <p:extLst>
      <p:ext uri="{BB962C8B-B14F-4D97-AF65-F5344CB8AC3E}">
        <p14:creationId xmlns:p14="http://schemas.microsoft.com/office/powerpoint/2010/main" val="179077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8A70-73FD-E686-4C10-CCE9B954C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B370-63EA-DF8E-4031-FA14123E06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64D9110-D912-0269-AB79-BD4788F120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107B4F-82C9-D45F-1179-CBDB0B63E7FF}"/>
              </a:ext>
            </a:extLst>
          </p:cNvPr>
          <p:cNvSpPr>
            <a:spLocks noGrp="1"/>
          </p:cNvSpPr>
          <p:nvPr>
            <p:ph type="sldNum" sz="quarter" idx="5"/>
          </p:nvPr>
        </p:nvSpPr>
        <p:spPr/>
        <p:txBody>
          <a:bodyPr/>
          <a:lstStyle/>
          <a:p>
            <a:fld id="{DEF75CB5-5666-5049-9AE0-38EFD385C21E}" type="slidenum">
              <a:rPr lang="en-US" smtClean="0"/>
              <a:t>66</a:t>
            </a:fld>
            <a:endParaRPr lang="en-US" dirty="0"/>
          </a:p>
        </p:txBody>
      </p:sp>
    </p:spTree>
    <p:extLst>
      <p:ext uri="{BB962C8B-B14F-4D97-AF65-F5344CB8AC3E}">
        <p14:creationId xmlns:p14="http://schemas.microsoft.com/office/powerpoint/2010/main" val="3040647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67</a:t>
            </a:fld>
            <a:endParaRPr lang="en-US" dirty="0"/>
          </a:p>
        </p:txBody>
      </p:sp>
    </p:spTree>
    <p:extLst>
      <p:ext uri="{BB962C8B-B14F-4D97-AF65-F5344CB8AC3E}">
        <p14:creationId xmlns:p14="http://schemas.microsoft.com/office/powerpoint/2010/main" val="4155457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68</a:t>
            </a:fld>
            <a:endParaRPr lang="en-US" dirty="0"/>
          </a:p>
        </p:txBody>
      </p:sp>
    </p:spTree>
    <p:extLst>
      <p:ext uri="{BB962C8B-B14F-4D97-AF65-F5344CB8AC3E}">
        <p14:creationId xmlns:p14="http://schemas.microsoft.com/office/powerpoint/2010/main" val="1562384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69</a:t>
            </a:fld>
            <a:endParaRPr lang="en-US" dirty="0"/>
          </a:p>
        </p:txBody>
      </p:sp>
    </p:spTree>
    <p:extLst>
      <p:ext uri="{BB962C8B-B14F-4D97-AF65-F5344CB8AC3E}">
        <p14:creationId xmlns:p14="http://schemas.microsoft.com/office/powerpoint/2010/main" val="2306340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70</a:t>
            </a:fld>
            <a:endParaRPr lang="en-US" dirty="0"/>
          </a:p>
        </p:txBody>
      </p:sp>
    </p:spTree>
    <p:extLst>
      <p:ext uri="{BB962C8B-B14F-4D97-AF65-F5344CB8AC3E}">
        <p14:creationId xmlns:p14="http://schemas.microsoft.com/office/powerpoint/2010/main" val="185074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71</a:t>
            </a:fld>
            <a:endParaRPr lang="en-US" dirty="0"/>
          </a:p>
        </p:txBody>
      </p:sp>
    </p:spTree>
    <p:extLst>
      <p:ext uri="{BB962C8B-B14F-4D97-AF65-F5344CB8AC3E}">
        <p14:creationId xmlns:p14="http://schemas.microsoft.com/office/powerpoint/2010/main" val="67789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72</a:t>
            </a:fld>
            <a:endParaRPr lang="en-US" dirty="0"/>
          </a:p>
        </p:txBody>
      </p:sp>
    </p:spTree>
    <p:extLst>
      <p:ext uri="{BB962C8B-B14F-4D97-AF65-F5344CB8AC3E}">
        <p14:creationId xmlns:p14="http://schemas.microsoft.com/office/powerpoint/2010/main" val="242263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73</a:t>
            </a:fld>
            <a:endParaRPr lang="en-US" dirty="0"/>
          </a:p>
        </p:txBody>
      </p:sp>
    </p:spTree>
    <p:extLst>
      <p:ext uri="{BB962C8B-B14F-4D97-AF65-F5344CB8AC3E}">
        <p14:creationId xmlns:p14="http://schemas.microsoft.com/office/powerpoint/2010/main" val="2506349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379482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48A2-F5D0-E5B6-2C3E-5E6BD7127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9069E-1516-4833-8B7B-F9B8AD4A4E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1A6823-252D-90B2-9BAA-C0B540D7F8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4D344-CAF7-84E0-EA36-3133A78D4A94}"/>
              </a:ext>
            </a:extLst>
          </p:cNvPr>
          <p:cNvSpPr>
            <a:spLocks noGrp="1"/>
          </p:cNvSpPr>
          <p:nvPr>
            <p:ph type="sldNum" sz="quarter" idx="5"/>
          </p:nvPr>
        </p:nvSpPr>
        <p:spPr/>
        <p:txBody>
          <a:bodyPr/>
          <a:lstStyle/>
          <a:p>
            <a:fld id="{DEF75CB5-5666-5049-9AE0-38EFD385C21E}" type="slidenum">
              <a:rPr lang="en-US" smtClean="0"/>
              <a:t>75</a:t>
            </a:fld>
            <a:endParaRPr lang="en-US" dirty="0"/>
          </a:p>
        </p:txBody>
      </p:sp>
    </p:spTree>
    <p:extLst>
      <p:ext uri="{BB962C8B-B14F-4D97-AF65-F5344CB8AC3E}">
        <p14:creationId xmlns:p14="http://schemas.microsoft.com/office/powerpoint/2010/main" val="4227478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76</a:t>
            </a:fld>
            <a:endParaRPr lang="en-US" dirty="0"/>
          </a:p>
        </p:txBody>
      </p:sp>
    </p:spTree>
    <p:extLst>
      <p:ext uri="{BB962C8B-B14F-4D97-AF65-F5344CB8AC3E}">
        <p14:creationId xmlns:p14="http://schemas.microsoft.com/office/powerpoint/2010/main" val="3022542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77</a:t>
            </a:fld>
            <a:endParaRPr lang="en-US" dirty="0"/>
          </a:p>
        </p:txBody>
      </p:sp>
    </p:spTree>
    <p:extLst>
      <p:ext uri="{BB962C8B-B14F-4D97-AF65-F5344CB8AC3E}">
        <p14:creationId xmlns:p14="http://schemas.microsoft.com/office/powerpoint/2010/main" val="78925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78</a:t>
            </a:fld>
            <a:endParaRPr lang="en-US" dirty="0"/>
          </a:p>
        </p:txBody>
      </p:sp>
    </p:spTree>
    <p:extLst>
      <p:ext uri="{BB962C8B-B14F-4D97-AF65-F5344CB8AC3E}">
        <p14:creationId xmlns:p14="http://schemas.microsoft.com/office/powerpoint/2010/main" val="199365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79</a:t>
            </a:fld>
            <a:endParaRPr lang="en-US" dirty="0"/>
          </a:p>
        </p:txBody>
      </p:sp>
    </p:spTree>
    <p:extLst>
      <p:ext uri="{BB962C8B-B14F-4D97-AF65-F5344CB8AC3E}">
        <p14:creationId xmlns:p14="http://schemas.microsoft.com/office/powerpoint/2010/main" val="1730849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80</a:t>
            </a:fld>
            <a:endParaRPr lang="en-US" dirty="0"/>
          </a:p>
        </p:txBody>
      </p:sp>
    </p:spTree>
    <p:extLst>
      <p:ext uri="{BB962C8B-B14F-4D97-AF65-F5344CB8AC3E}">
        <p14:creationId xmlns:p14="http://schemas.microsoft.com/office/powerpoint/2010/main" val="3364485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81</a:t>
            </a:fld>
            <a:endParaRPr lang="en-US" dirty="0"/>
          </a:p>
        </p:txBody>
      </p:sp>
    </p:spTree>
    <p:extLst>
      <p:ext uri="{BB962C8B-B14F-4D97-AF65-F5344CB8AC3E}">
        <p14:creationId xmlns:p14="http://schemas.microsoft.com/office/powerpoint/2010/main" val="2912738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C75E3-9F75-7B65-8BFC-28A2B7B94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C792D-975C-62AC-C499-4CCE94C29A5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CFF8EDF-8AA5-1E14-E1B9-B379940606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B9390-53EF-D14F-D25A-3FA1529F1040}"/>
              </a:ext>
            </a:extLst>
          </p:cNvPr>
          <p:cNvSpPr>
            <a:spLocks noGrp="1"/>
          </p:cNvSpPr>
          <p:nvPr>
            <p:ph type="sldNum" sz="quarter" idx="5"/>
          </p:nvPr>
        </p:nvSpPr>
        <p:spPr/>
        <p:txBody>
          <a:bodyPr/>
          <a:lstStyle/>
          <a:p>
            <a:fld id="{DEF75CB5-5666-5049-9AE0-38EFD385C21E}" type="slidenum">
              <a:rPr lang="en-US" smtClean="0"/>
              <a:t>82</a:t>
            </a:fld>
            <a:endParaRPr lang="en-US" dirty="0"/>
          </a:p>
        </p:txBody>
      </p:sp>
    </p:spTree>
    <p:extLst>
      <p:ext uri="{BB962C8B-B14F-4D97-AF65-F5344CB8AC3E}">
        <p14:creationId xmlns:p14="http://schemas.microsoft.com/office/powerpoint/2010/main" val="518002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83</a:t>
            </a:fld>
            <a:endParaRPr lang="en-US" dirty="0"/>
          </a:p>
        </p:txBody>
      </p:sp>
    </p:spTree>
    <p:extLst>
      <p:ext uri="{BB962C8B-B14F-4D97-AF65-F5344CB8AC3E}">
        <p14:creationId xmlns:p14="http://schemas.microsoft.com/office/powerpoint/2010/main" val="951174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84</a:t>
            </a:fld>
            <a:endParaRPr lang="en-US" dirty="0"/>
          </a:p>
        </p:txBody>
      </p:sp>
    </p:spTree>
    <p:extLst>
      <p:ext uri="{BB962C8B-B14F-4D97-AF65-F5344CB8AC3E}">
        <p14:creationId xmlns:p14="http://schemas.microsoft.com/office/powerpoint/2010/main" val="377952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584122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85</a:t>
            </a:fld>
            <a:endParaRPr lang="en-US" dirty="0"/>
          </a:p>
        </p:txBody>
      </p:sp>
    </p:spTree>
    <p:extLst>
      <p:ext uri="{BB962C8B-B14F-4D97-AF65-F5344CB8AC3E}">
        <p14:creationId xmlns:p14="http://schemas.microsoft.com/office/powerpoint/2010/main" val="3701625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86</a:t>
            </a:fld>
            <a:endParaRPr lang="en-US" dirty="0"/>
          </a:p>
        </p:txBody>
      </p:sp>
    </p:spTree>
    <p:extLst>
      <p:ext uri="{BB962C8B-B14F-4D97-AF65-F5344CB8AC3E}">
        <p14:creationId xmlns:p14="http://schemas.microsoft.com/office/powerpoint/2010/main" val="2040151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87</a:t>
            </a:fld>
            <a:endParaRPr lang="en-US" dirty="0"/>
          </a:p>
        </p:txBody>
      </p:sp>
    </p:spTree>
    <p:extLst>
      <p:ext uri="{BB962C8B-B14F-4D97-AF65-F5344CB8AC3E}">
        <p14:creationId xmlns:p14="http://schemas.microsoft.com/office/powerpoint/2010/main" val="1612536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E84B-4D0D-222B-D576-FA6133D15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D1B70-C7FD-5732-5F50-6BA27406F9C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09D4CE-5204-7361-F801-BB6489710F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AEABAE-8910-0B6A-B8B5-B3DF26A9D8C2}"/>
              </a:ext>
            </a:extLst>
          </p:cNvPr>
          <p:cNvSpPr>
            <a:spLocks noGrp="1"/>
          </p:cNvSpPr>
          <p:nvPr>
            <p:ph type="sldNum" sz="quarter" idx="5"/>
          </p:nvPr>
        </p:nvSpPr>
        <p:spPr/>
        <p:txBody>
          <a:bodyPr/>
          <a:lstStyle/>
          <a:p>
            <a:fld id="{DEF75CB5-5666-5049-9AE0-38EFD385C21E}" type="slidenum">
              <a:rPr lang="en-US" smtClean="0"/>
              <a:t>88</a:t>
            </a:fld>
            <a:endParaRPr lang="en-US" dirty="0"/>
          </a:p>
        </p:txBody>
      </p:sp>
    </p:spTree>
    <p:extLst>
      <p:ext uri="{BB962C8B-B14F-4D97-AF65-F5344CB8AC3E}">
        <p14:creationId xmlns:p14="http://schemas.microsoft.com/office/powerpoint/2010/main" val="1348902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89</a:t>
            </a:fld>
            <a:endParaRPr lang="en-US" dirty="0"/>
          </a:p>
        </p:txBody>
      </p:sp>
    </p:spTree>
    <p:extLst>
      <p:ext uri="{BB962C8B-B14F-4D97-AF65-F5344CB8AC3E}">
        <p14:creationId xmlns:p14="http://schemas.microsoft.com/office/powerpoint/2010/main" val="1089617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90</a:t>
            </a:fld>
            <a:endParaRPr lang="en-US" dirty="0"/>
          </a:p>
        </p:txBody>
      </p:sp>
    </p:spTree>
    <p:extLst>
      <p:ext uri="{BB962C8B-B14F-4D97-AF65-F5344CB8AC3E}">
        <p14:creationId xmlns:p14="http://schemas.microsoft.com/office/powerpoint/2010/main" val="1321821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91</a:t>
            </a:fld>
            <a:endParaRPr lang="en-US" dirty="0"/>
          </a:p>
        </p:txBody>
      </p:sp>
    </p:spTree>
    <p:extLst>
      <p:ext uri="{BB962C8B-B14F-4D97-AF65-F5344CB8AC3E}">
        <p14:creationId xmlns:p14="http://schemas.microsoft.com/office/powerpoint/2010/main" val="2016507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92</a:t>
            </a:fld>
            <a:endParaRPr lang="en-US" dirty="0"/>
          </a:p>
        </p:txBody>
      </p:sp>
    </p:spTree>
    <p:extLst>
      <p:ext uri="{BB962C8B-B14F-4D97-AF65-F5344CB8AC3E}">
        <p14:creationId xmlns:p14="http://schemas.microsoft.com/office/powerpoint/2010/main" val="789817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98</a:t>
            </a:fld>
            <a:endParaRPr lang="en-US" dirty="0"/>
          </a:p>
        </p:txBody>
      </p:sp>
    </p:spTree>
    <p:extLst>
      <p:ext uri="{BB962C8B-B14F-4D97-AF65-F5344CB8AC3E}">
        <p14:creationId xmlns:p14="http://schemas.microsoft.com/office/powerpoint/2010/main" val="4149467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99</a:t>
            </a:fld>
            <a:endParaRPr lang="en-US" dirty="0"/>
          </a:p>
        </p:txBody>
      </p:sp>
    </p:spTree>
    <p:extLst>
      <p:ext uri="{BB962C8B-B14F-4D97-AF65-F5344CB8AC3E}">
        <p14:creationId xmlns:p14="http://schemas.microsoft.com/office/powerpoint/2010/main" val="2303722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546292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104</a:t>
            </a:fld>
            <a:endParaRPr lang="en-US" dirty="0"/>
          </a:p>
        </p:txBody>
      </p:sp>
    </p:spTree>
    <p:extLst>
      <p:ext uri="{BB962C8B-B14F-4D97-AF65-F5344CB8AC3E}">
        <p14:creationId xmlns:p14="http://schemas.microsoft.com/office/powerpoint/2010/main" val="2170910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105</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106</a:t>
            </a:fld>
            <a:endParaRPr lang="en-US" dirty="0"/>
          </a:p>
        </p:txBody>
      </p:sp>
    </p:spTree>
    <p:extLst>
      <p:ext uri="{BB962C8B-B14F-4D97-AF65-F5344CB8AC3E}">
        <p14:creationId xmlns:p14="http://schemas.microsoft.com/office/powerpoint/2010/main" val="14940142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107</a:t>
            </a:fld>
            <a:endParaRPr lang="en-US" dirty="0"/>
          </a:p>
        </p:txBody>
      </p:sp>
    </p:spTree>
    <p:extLst>
      <p:ext uri="{BB962C8B-B14F-4D97-AF65-F5344CB8AC3E}">
        <p14:creationId xmlns:p14="http://schemas.microsoft.com/office/powerpoint/2010/main" val="2499718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108</a:t>
            </a:fld>
            <a:endParaRPr lang="en-US" dirty="0"/>
          </a:p>
        </p:txBody>
      </p:sp>
    </p:spTree>
    <p:extLst>
      <p:ext uri="{BB962C8B-B14F-4D97-AF65-F5344CB8AC3E}">
        <p14:creationId xmlns:p14="http://schemas.microsoft.com/office/powerpoint/2010/main" val="4054747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109</a:t>
            </a:fld>
            <a:endParaRPr lang="en-US" dirty="0"/>
          </a:p>
        </p:txBody>
      </p:sp>
    </p:spTree>
    <p:extLst>
      <p:ext uri="{BB962C8B-B14F-4D97-AF65-F5344CB8AC3E}">
        <p14:creationId xmlns:p14="http://schemas.microsoft.com/office/powerpoint/2010/main" val="28119279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110</a:t>
            </a:fld>
            <a:endParaRPr lang="en-US" dirty="0"/>
          </a:p>
        </p:txBody>
      </p:sp>
    </p:spTree>
    <p:extLst>
      <p:ext uri="{BB962C8B-B14F-4D97-AF65-F5344CB8AC3E}">
        <p14:creationId xmlns:p14="http://schemas.microsoft.com/office/powerpoint/2010/main" val="43453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111</a:t>
            </a:fld>
            <a:endParaRPr lang="en-US" dirty="0"/>
          </a:p>
        </p:txBody>
      </p:sp>
    </p:spTree>
    <p:extLst>
      <p:ext uri="{BB962C8B-B14F-4D97-AF65-F5344CB8AC3E}">
        <p14:creationId xmlns:p14="http://schemas.microsoft.com/office/powerpoint/2010/main" val="2936193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112</a:t>
            </a:fld>
            <a:endParaRPr lang="en-US" dirty="0"/>
          </a:p>
        </p:txBody>
      </p:sp>
    </p:spTree>
    <p:extLst>
      <p:ext uri="{BB962C8B-B14F-4D97-AF65-F5344CB8AC3E}">
        <p14:creationId xmlns:p14="http://schemas.microsoft.com/office/powerpoint/2010/main" val="1690652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113</a:t>
            </a:fld>
            <a:endParaRPr lang="en-US" dirty="0"/>
          </a:p>
        </p:txBody>
      </p:sp>
    </p:spTree>
    <p:extLst>
      <p:ext uri="{BB962C8B-B14F-4D97-AF65-F5344CB8AC3E}">
        <p14:creationId xmlns:p14="http://schemas.microsoft.com/office/powerpoint/2010/main" val="1889300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492641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114</a:t>
            </a:fld>
            <a:endParaRPr lang="en-US" dirty="0"/>
          </a:p>
        </p:txBody>
      </p:sp>
    </p:spTree>
    <p:extLst>
      <p:ext uri="{BB962C8B-B14F-4D97-AF65-F5344CB8AC3E}">
        <p14:creationId xmlns:p14="http://schemas.microsoft.com/office/powerpoint/2010/main" val="3769815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115</a:t>
            </a:fld>
            <a:endParaRPr lang="en-US" dirty="0"/>
          </a:p>
        </p:txBody>
      </p:sp>
    </p:spTree>
    <p:extLst>
      <p:ext uri="{BB962C8B-B14F-4D97-AF65-F5344CB8AC3E}">
        <p14:creationId xmlns:p14="http://schemas.microsoft.com/office/powerpoint/2010/main" val="2825561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116</a:t>
            </a:fld>
            <a:endParaRPr lang="en-US" dirty="0"/>
          </a:p>
        </p:txBody>
      </p:sp>
    </p:spTree>
    <p:extLst>
      <p:ext uri="{BB962C8B-B14F-4D97-AF65-F5344CB8AC3E}">
        <p14:creationId xmlns:p14="http://schemas.microsoft.com/office/powerpoint/2010/main" val="2457980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B207C-A105-A1A3-365E-41AB265FE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95645-026F-C772-3796-6E82DA275C9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ACD15-B479-F3E8-6A6E-3E5B29551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DD03ED-B872-14DE-FB1E-1D0128EF088D}"/>
              </a:ext>
            </a:extLst>
          </p:cNvPr>
          <p:cNvSpPr>
            <a:spLocks noGrp="1"/>
          </p:cNvSpPr>
          <p:nvPr>
            <p:ph type="sldNum" sz="quarter" idx="5"/>
          </p:nvPr>
        </p:nvSpPr>
        <p:spPr/>
        <p:txBody>
          <a:bodyPr/>
          <a:lstStyle/>
          <a:p>
            <a:fld id="{DEF75CB5-5666-5049-9AE0-38EFD385C21E}" type="slidenum">
              <a:rPr lang="en-US" smtClean="0"/>
              <a:t>117</a:t>
            </a:fld>
            <a:endParaRPr lang="en-US" dirty="0"/>
          </a:p>
        </p:txBody>
      </p:sp>
    </p:spTree>
    <p:extLst>
      <p:ext uri="{BB962C8B-B14F-4D97-AF65-F5344CB8AC3E}">
        <p14:creationId xmlns:p14="http://schemas.microsoft.com/office/powerpoint/2010/main" val="340959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118</a:t>
            </a:fld>
            <a:endParaRPr lang="en-US" dirty="0"/>
          </a:p>
        </p:txBody>
      </p:sp>
    </p:spTree>
    <p:extLst>
      <p:ext uri="{BB962C8B-B14F-4D97-AF65-F5344CB8AC3E}">
        <p14:creationId xmlns:p14="http://schemas.microsoft.com/office/powerpoint/2010/main" val="4200767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119</a:t>
            </a:fld>
            <a:endParaRPr lang="en-US" dirty="0"/>
          </a:p>
        </p:txBody>
      </p:sp>
    </p:spTree>
    <p:extLst>
      <p:ext uri="{BB962C8B-B14F-4D97-AF65-F5344CB8AC3E}">
        <p14:creationId xmlns:p14="http://schemas.microsoft.com/office/powerpoint/2010/main" val="876400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120</a:t>
            </a:fld>
            <a:endParaRPr lang="en-US" dirty="0"/>
          </a:p>
        </p:txBody>
      </p:sp>
    </p:spTree>
    <p:extLst>
      <p:ext uri="{BB962C8B-B14F-4D97-AF65-F5344CB8AC3E}">
        <p14:creationId xmlns:p14="http://schemas.microsoft.com/office/powerpoint/2010/main" val="8979329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121</a:t>
            </a:fld>
            <a:endParaRPr lang="en-US" dirty="0"/>
          </a:p>
        </p:txBody>
      </p:sp>
    </p:spTree>
    <p:extLst>
      <p:ext uri="{BB962C8B-B14F-4D97-AF65-F5344CB8AC3E}">
        <p14:creationId xmlns:p14="http://schemas.microsoft.com/office/powerpoint/2010/main" val="25954085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122</a:t>
            </a:fld>
            <a:endParaRPr lang="en-US" dirty="0"/>
          </a:p>
        </p:txBody>
      </p:sp>
    </p:spTree>
    <p:extLst>
      <p:ext uri="{BB962C8B-B14F-4D97-AF65-F5344CB8AC3E}">
        <p14:creationId xmlns:p14="http://schemas.microsoft.com/office/powerpoint/2010/main" val="25725271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123</a:t>
            </a:fld>
            <a:endParaRPr lang="en-US" dirty="0"/>
          </a:p>
        </p:txBody>
      </p:sp>
    </p:spTree>
    <p:extLst>
      <p:ext uri="{BB962C8B-B14F-4D97-AF65-F5344CB8AC3E}">
        <p14:creationId xmlns:p14="http://schemas.microsoft.com/office/powerpoint/2010/main" val="1884232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549D-FBFB-D1C4-5F5B-6AEA6131A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FCD66-0758-0186-DE5E-D332BC55B4C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873F7D3-7B53-1475-C1E7-0240D36CF3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CC226D-32CD-9015-E426-E0798FA0584A}"/>
              </a:ext>
            </a:extLst>
          </p:cNvPr>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30731480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124</a:t>
            </a:fld>
            <a:endParaRPr lang="en-US" dirty="0"/>
          </a:p>
        </p:txBody>
      </p:sp>
    </p:spTree>
    <p:extLst>
      <p:ext uri="{BB962C8B-B14F-4D97-AF65-F5344CB8AC3E}">
        <p14:creationId xmlns:p14="http://schemas.microsoft.com/office/powerpoint/2010/main" val="14201844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125</a:t>
            </a:fld>
            <a:endParaRPr lang="en-US" dirty="0"/>
          </a:p>
        </p:txBody>
      </p:sp>
    </p:spTree>
    <p:extLst>
      <p:ext uri="{BB962C8B-B14F-4D97-AF65-F5344CB8AC3E}">
        <p14:creationId xmlns:p14="http://schemas.microsoft.com/office/powerpoint/2010/main" val="21547179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126</a:t>
            </a:fld>
            <a:endParaRPr lang="en-US" dirty="0"/>
          </a:p>
        </p:txBody>
      </p:sp>
    </p:spTree>
    <p:extLst>
      <p:ext uri="{BB962C8B-B14F-4D97-AF65-F5344CB8AC3E}">
        <p14:creationId xmlns:p14="http://schemas.microsoft.com/office/powerpoint/2010/main" val="18645049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127</a:t>
            </a:fld>
            <a:endParaRPr lang="en-US" dirty="0"/>
          </a:p>
        </p:txBody>
      </p:sp>
    </p:spTree>
    <p:extLst>
      <p:ext uri="{BB962C8B-B14F-4D97-AF65-F5344CB8AC3E}">
        <p14:creationId xmlns:p14="http://schemas.microsoft.com/office/powerpoint/2010/main" val="4848709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3614-212C-5C23-DBD0-0AECF7AE3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51308-9E1C-CE19-3A62-A739ED4CC14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F5D245D-4851-3965-326E-270D3ABDE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193527-DC27-4544-18D4-100EC1020956}"/>
              </a:ext>
            </a:extLst>
          </p:cNvPr>
          <p:cNvSpPr>
            <a:spLocks noGrp="1"/>
          </p:cNvSpPr>
          <p:nvPr>
            <p:ph type="sldNum" sz="quarter" idx="5"/>
          </p:nvPr>
        </p:nvSpPr>
        <p:spPr/>
        <p:txBody>
          <a:bodyPr/>
          <a:lstStyle/>
          <a:p>
            <a:fld id="{DEF75CB5-5666-5049-9AE0-38EFD385C21E}" type="slidenum">
              <a:rPr lang="en-US" smtClean="0"/>
              <a:t>128</a:t>
            </a:fld>
            <a:endParaRPr lang="en-US" dirty="0"/>
          </a:p>
        </p:txBody>
      </p:sp>
    </p:spTree>
    <p:extLst>
      <p:ext uri="{BB962C8B-B14F-4D97-AF65-F5344CB8AC3E}">
        <p14:creationId xmlns:p14="http://schemas.microsoft.com/office/powerpoint/2010/main" val="1116107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129</a:t>
            </a:fld>
            <a:endParaRPr lang="en-US" dirty="0"/>
          </a:p>
        </p:txBody>
      </p:sp>
    </p:spTree>
    <p:extLst>
      <p:ext uri="{BB962C8B-B14F-4D97-AF65-F5344CB8AC3E}">
        <p14:creationId xmlns:p14="http://schemas.microsoft.com/office/powerpoint/2010/main" val="8861882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130</a:t>
            </a:fld>
            <a:endParaRPr lang="en-US" dirty="0"/>
          </a:p>
        </p:txBody>
      </p:sp>
    </p:spTree>
    <p:extLst>
      <p:ext uri="{BB962C8B-B14F-4D97-AF65-F5344CB8AC3E}">
        <p14:creationId xmlns:p14="http://schemas.microsoft.com/office/powerpoint/2010/main" val="2208620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131</a:t>
            </a:fld>
            <a:endParaRPr lang="en-US" dirty="0"/>
          </a:p>
        </p:txBody>
      </p:sp>
    </p:spTree>
    <p:extLst>
      <p:ext uri="{BB962C8B-B14F-4D97-AF65-F5344CB8AC3E}">
        <p14:creationId xmlns:p14="http://schemas.microsoft.com/office/powerpoint/2010/main" val="28567324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132</a:t>
            </a:fld>
            <a:endParaRPr lang="en-US" dirty="0"/>
          </a:p>
        </p:txBody>
      </p:sp>
    </p:spTree>
    <p:extLst>
      <p:ext uri="{BB962C8B-B14F-4D97-AF65-F5344CB8AC3E}">
        <p14:creationId xmlns:p14="http://schemas.microsoft.com/office/powerpoint/2010/main" val="951447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133</a:t>
            </a:fld>
            <a:endParaRPr lang="en-US" dirty="0"/>
          </a:p>
        </p:txBody>
      </p:sp>
    </p:spTree>
    <p:extLst>
      <p:ext uri="{BB962C8B-B14F-4D97-AF65-F5344CB8AC3E}">
        <p14:creationId xmlns:p14="http://schemas.microsoft.com/office/powerpoint/2010/main" val="177945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DD4C-005B-D8EC-9DAF-114439230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F0004-6905-C2C4-386B-B12B8D40FEB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D29851-EF86-FF1E-4E2F-E6770D5A0C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3A00B8-293C-F40D-D41D-77DC82A5CC6B}"/>
              </a:ext>
            </a:extLst>
          </p:cNvPr>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3704274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141</a:t>
            </a:fld>
            <a:endParaRPr lang="en-US" dirty="0"/>
          </a:p>
        </p:txBody>
      </p:sp>
    </p:spTree>
    <p:extLst>
      <p:ext uri="{BB962C8B-B14F-4D97-AF65-F5344CB8AC3E}">
        <p14:creationId xmlns:p14="http://schemas.microsoft.com/office/powerpoint/2010/main" val="17050675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142</a:t>
            </a:fld>
            <a:endParaRPr lang="en-US" dirty="0"/>
          </a:p>
        </p:txBody>
      </p:sp>
    </p:spTree>
    <p:extLst>
      <p:ext uri="{BB962C8B-B14F-4D97-AF65-F5344CB8AC3E}">
        <p14:creationId xmlns:p14="http://schemas.microsoft.com/office/powerpoint/2010/main" val="18232750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144</a:t>
            </a:fld>
            <a:endParaRPr lang="en-US" dirty="0"/>
          </a:p>
        </p:txBody>
      </p:sp>
    </p:spTree>
    <p:extLst>
      <p:ext uri="{BB962C8B-B14F-4D97-AF65-F5344CB8AC3E}">
        <p14:creationId xmlns:p14="http://schemas.microsoft.com/office/powerpoint/2010/main" val="41259258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145</a:t>
            </a:fld>
            <a:endParaRPr lang="en-US" dirty="0"/>
          </a:p>
        </p:txBody>
      </p:sp>
    </p:spTree>
    <p:extLst>
      <p:ext uri="{BB962C8B-B14F-4D97-AF65-F5344CB8AC3E}">
        <p14:creationId xmlns:p14="http://schemas.microsoft.com/office/powerpoint/2010/main" val="28875679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CE521-F710-0553-2536-1536DF349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C4DE9-0FB3-6E97-4E30-6B9FC7044AF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80F778B-AD86-361F-1CA4-E450148F1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FA95E5-664B-4BB3-E4C4-BBA7417A0CFE}"/>
              </a:ext>
            </a:extLst>
          </p:cNvPr>
          <p:cNvSpPr>
            <a:spLocks noGrp="1"/>
          </p:cNvSpPr>
          <p:nvPr>
            <p:ph type="sldNum" sz="quarter" idx="5"/>
          </p:nvPr>
        </p:nvSpPr>
        <p:spPr/>
        <p:txBody>
          <a:bodyPr/>
          <a:lstStyle/>
          <a:p>
            <a:fld id="{DEF75CB5-5666-5049-9AE0-38EFD385C21E}" type="slidenum">
              <a:rPr lang="en-US" smtClean="0"/>
              <a:t>154</a:t>
            </a:fld>
            <a:endParaRPr lang="en-US" dirty="0"/>
          </a:p>
        </p:txBody>
      </p:sp>
    </p:spTree>
    <p:extLst>
      <p:ext uri="{BB962C8B-B14F-4D97-AF65-F5344CB8AC3E}">
        <p14:creationId xmlns:p14="http://schemas.microsoft.com/office/powerpoint/2010/main" val="2368962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6D79-AAC9-C906-961D-788EC1AA6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F4F34-C994-42C7-0F1B-CA006A96DE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D661B2-2BE4-5F12-35C3-C78EBEB266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823228-8DA6-4BB5-79B7-F654842D9340}"/>
              </a:ext>
            </a:extLst>
          </p:cNvPr>
          <p:cNvSpPr>
            <a:spLocks noGrp="1"/>
          </p:cNvSpPr>
          <p:nvPr>
            <p:ph type="sldNum" sz="quarter" idx="5"/>
          </p:nvPr>
        </p:nvSpPr>
        <p:spPr/>
        <p:txBody>
          <a:bodyPr/>
          <a:lstStyle/>
          <a:p>
            <a:fld id="{DEF75CB5-5666-5049-9AE0-38EFD385C21E}" type="slidenum">
              <a:rPr lang="en-US" smtClean="0"/>
              <a:t>172</a:t>
            </a:fld>
            <a:endParaRPr lang="en-US" dirty="0"/>
          </a:p>
        </p:txBody>
      </p:sp>
    </p:spTree>
    <p:extLst>
      <p:ext uri="{BB962C8B-B14F-4D97-AF65-F5344CB8AC3E}">
        <p14:creationId xmlns:p14="http://schemas.microsoft.com/office/powerpoint/2010/main" val="21482347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173</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4007433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43</a:t>
            </a:fld>
            <a:endParaRPr lang="en-US" dirty="0"/>
          </a:p>
        </p:txBody>
      </p:sp>
    </p:spTree>
    <p:extLst>
      <p:ext uri="{BB962C8B-B14F-4D97-AF65-F5344CB8AC3E}">
        <p14:creationId xmlns:p14="http://schemas.microsoft.com/office/powerpoint/2010/main" val="1750878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55396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5883575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0103634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637518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0472301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14996795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35247123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1421163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2" y="304803"/>
            <a:ext cx="12191999" cy="3215641"/>
          </a:xfrm>
        </p:spPr>
        <p:txBody>
          <a:bodyPr lIns="0" rIns="0" bIns="0" anchor="b" anchorCtr="0">
            <a:noAutofit/>
          </a:bodyPr>
          <a:lstStyle>
            <a:lvl1pPr algn="ctr">
              <a:defRPr sz="6000" kern="1200" cap="all" spc="300" baseline="0">
                <a:solidFill>
                  <a:schemeClr val="bg1"/>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4" y="3670628"/>
            <a:ext cx="12191997" cy="2577772"/>
          </a:xfrm>
        </p:spPr>
        <p:txBody>
          <a:bodyPr>
            <a:noAutofit/>
          </a:bodyPr>
          <a:lstStyle>
            <a:lvl1pPr marL="0" indent="0" algn="ctr">
              <a:buNone/>
              <a:defRPr sz="3200" b="0" i="0" cap="all" spc="600" baseline="0">
                <a:solidFill>
                  <a:schemeClr val="bg1">
                    <a:lumMod val="8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26284674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040674"/>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1"/>
            <a:ext cx="10515601" cy="965193"/>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2034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983416"/>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433906"/>
            <a:ext cx="10515601"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14032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258578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71"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71" y="3484619"/>
            <a:ext cx="11562303" cy="2387865"/>
          </a:xfrm>
        </p:spPr>
        <p:txBody>
          <a:bodyPr>
            <a:noAutofit/>
          </a:bodyPr>
          <a:lstStyle>
            <a:lvl1pPr marL="0" indent="0" algn="ctr">
              <a:buNone/>
              <a:defRPr sz="60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0982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2" y="4210023"/>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40" y="2465543"/>
            <a:ext cx="3774587" cy="3723753"/>
          </a:xfrm>
        </p:spPr>
        <p:txBody>
          <a:bodyPr/>
          <a:lstStyle>
            <a:lvl1pPr marL="342891" indent="-342891">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48" indent="-342891">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49" indent="-342891">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64" indent="-342891">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43"/>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061188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42"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71"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4"/>
            <a:ext cx="7420819" cy="3676649"/>
          </a:xfrm>
        </p:spPr>
        <p:txBody>
          <a:bodyPr/>
          <a:lstStyle>
            <a:lvl1pPr marL="285744" indent="-285744">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080" indent="-342891">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269" indent="-342891">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09"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498"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82415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3"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3" y="2680134"/>
            <a:ext cx="311407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1" y="171396"/>
            <a:ext cx="3736631" cy="2202350"/>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8" y="3078484"/>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6"/>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12669675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4" y="1821183"/>
            <a:ext cx="12191995" cy="3215641"/>
          </a:xfrm>
        </p:spPr>
        <p:txBody>
          <a:bodyPr lIns="0" rIns="0" bIns="0" anchor="ctr" anchorCtr="0">
            <a:noAutofit/>
          </a:bodyPr>
          <a:lstStyle>
            <a:lvl1pPr algn="ctr">
              <a:defRPr sz="6000" kern="1200" cap="all" spc="300" baseline="0">
                <a:solidFill>
                  <a:schemeClr val="bg1">
                    <a:lumMod val="9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4"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3" y="511762"/>
            <a:ext cx="4960831"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2" y="3484619"/>
            <a:ext cx="4958081" cy="2387865"/>
          </a:xfrm>
        </p:spPr>
        <p:txBody>
          <a:bodyPr>
            <a:noAutofit/>
          </a:bodyPr>
          <a:lstStyle>
            <a:lvl1pPr marL="0" indent="0" algn="l">
              <a:buNone/>
              <a:defRPr sz="32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41"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4"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50" y="264163"/>
            <a:ext cx="6327105" cy="3373973"/>
          </a:xfrm>
        </p:spPr>
        <p:txBody>
          <a:bodyPr anchor="b"/>
          <a:lstStyle>
            <a:lvl1pPr algn="ctr">
              <a:defRPr sz="3200" cap="all" spc="600" baseline="0">
                <a:solidFill>
                  <a:schemeClr val="bg1">
                    <a:lumMod val="95000"/>
                  </a:schemeClr>
                </a:solidFill>
              </a:defRPr>
            </a:lvl1pPr>
          </a:lstStyle>
          <a:p>
            <a:r>
              <a:rPr lang="en-US" dirty="0"/>
              <a:t>Click to edit Master title style</a:t>
            </a:r>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50" y="3962139"/>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40" y="2002443"/>
            <a:ext cx="88735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1" y="162560"/>
            <a:ext cx="8843051" cy="16169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1" y="2474815"/>
            <a:ext cx="4015099"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5"/>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31"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9" y="173736"/>
            <a:ext cx="4352663" cy="220370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1"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81"/>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9" y="2679480"/>
            <a:ext cx="43526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41"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3" y="643846"/>
            <a:ext cx="10515601" cy="1140849"/>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51828163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5" y="4138"/>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2" y="173735"/>
            <a:ext cx="4409515" cy="2203704"/>
          </a:xfrm>
        </p:spPr>
        <p:txBody>
          <a:bodyPr anchor="b">
            <a:noAutofit/>
          </a:bodyPr>
          <a:lstStyle>
            <a:lvl1pPr>
              <a:defRPr sz="3200" cap="all" baseline="0">
                <a:solidFill>
                  <a:schemeClr val="bg1">
                    <a:lumMod val="95000"/>
                  </a:schemeClr>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49" y="3079123"/>
            <a:ext cx="4413251"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4"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882492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3467567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pic>
        <p:nvPicPr>
          <p:cNvPr id="6" name="Picture 5">
            <a:extLst>
              <a:ext uri="{FF2B5EF4-FFF2-40B4-BE49-F238E27FC236}">
                <a16:creationId xmlns:a16="http://schemas.microsoft.com/office/drawing/2014/main" id="{C586481B-58D2-CCD0-960C-CC6619B88D9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Tree>
    <p:extLst>
      <p:ext uri="{BB962C8B-B14F-4D97-AF65-F5344CB8AC3E}">
        <p14:creationId xmlns:p14="http://schemas.microsoft.com/office/powerpoint/2010/main" val="37638476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4794684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5093485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963478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9674991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4" r:id="rId22"/>
    <p:sldLayoutId id="2147483705" r:id="rId23"/>
    <p:sldLayoutId id="2147483679" r:id="rId24"/>
    <p:sldLayoutId id="2147483673" r:id="rId25"/>
    <p:sldLayoutId id="2147483671" r:id="rId26"/>
    <p:sldLayoutId id="2147483675" r:id="rId27"/>
    <p:sldLayoutId id="2147483670" r:id="rId28"/>
    <p:sldLayoutId id="2147483664" r:id="rId29"/>
    <p:sldLayoutId id="2147483663" r:id="rId3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hyperlink" Target="https://web.cels.anl.gov/~thakur/sc17-mpi-tutorial/"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84.png"/><Relationship Id="rId11" Type="http://schemas.openxmlformats.org/officeDocument/2006/relationships/image" Target="../media/image87.png"/><Relationship Id="rId5" Type="http://schemas.microsoft.com/office/2017/06/relationships/model3d" Target="../media/model3d3.glb"/><Relationship Id="rId10" Type="http://schemas.openxmlformats.org/officeDocument/2006/relationships/image" Target="../media/image86.png"/><Relationship Id="rId4" Type="http://schemas.openxmlformats.org/officeDocument/2006/relationships/image" Target="../media/image83.png"/><Relationship Id="rId9" Type="http://schemas.microsoft.com/office/2017/06/relationships/model3d" Target="../media/model3d5.glb"/></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microsoft.com/office/2017/06/relationships/model3d" Target="../media/model3d6.glb"/></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1.xml"/><Relationship Id="rId6" Type="http://schemas.openxmlformats.org/officeDocument/2006/relationships/image" Target="../media/image91.png"/><Relationship Id="rId5" Type="http://schemas.microsoft.com/office/2007/relationships/hdphoto" Target="../media/hdphoto1.wdp"/><Relationship Id="rId4" Type="http://schemas.openxmlformats.org/officeDocument/2006/relationships/image" Target="../media/image48.png"/></Relationships>
</file>

<file path=ppt/slides/_rels/slide117.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53.xml"/><Relationship Id="rId1" Type="http://schemas.openxmlformats.org/officeDocument/2006/relationships/slideLayout" Target="../slideLayouts/slideLayout21.xml"/><Relationship Id="rId5" Type="http://schemas.openxmlformats.org/officeDocument/2006/relationships/image" Target="../media/image94.png"/><Relationship Id="rId4" Type="http://schemas.openxmlformats.org/officeDocument/2006/relationships/image" Target="../media/image9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openxmlformats.org/officeDocument/2006/relationships/image" Target="../media/image96.svg"/></Relationships>
</file>

<file path=ppt/slides/_rels/slide127.xml.rels><?xml version="1.0" encoding="UTF-8" standalone="yes"?>
<Relationships xmlns="http://schemas.openxmlformats.org/package/2006/relationships"><Relationship Id="rId8" Type="http://schemas.openxmlformats.org/officeDocument/2006/relationships/image" Target="../media/image101.gif"/><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99.png"/><Relationship Id="rId5" Type="http://schemas.openxmlformats.org/officeDocument/2006/relationships/image" Target="../media/image98.png"/><Relationship Id="rId4" Type="http://schemas.microsoft.com/office/2007/relationships/hdphoto" Target="../media/hdphoto2.wdp"/><Relationship Id="rId9" Type="http://schemas.openxmlformats.org/officeDocument/2006/relationships/image" Target="../media/image102.jpe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4.png"/></Relationships>
</file>

<file path=ppt/slides/_rels/slide13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20.png"/><Relationship Id="rId7"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18.xml"/><Relationship Id="rId6" Type="http://schemas.openxmlformats.org/officeDocument/2006/relationships/image" Target="../media/image106.png"/><Relationship Id="rId5" Type="http://schemas.microsoft.com/office/2007/relationships/hdphoto" Target="../media/hdphoto3.wdp"/><Relationship Id="rId10" Type="http://schemas.openxmlformats.org/officeDocument/2006/relationships/image" Target="../media/image109.svg"/><Relationship Id="rId4" Type="http://schemas.openxmlformats.org/officeDocument/2006/relationships/image" Target="../media/image105.png"/><Relationship Id="rId9" Type="http://schemas.openxmlformats.org/officeDocument/2006/relationships/image" Target="../media/image10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70.xml"/><Relationship Id="rId1" Type="http://schemas.openxmlformats.org/officeDocument/2006/relationships/slideLayout" Target="../slideLayouts/slideLayout23.xml"/><Relationship Id="rId5" Type="http://schemas.microsoft.com/office/2007/relationships/hdphoto" Target="../media/hdphoto3.wdp"/><Relationship Id="rId4" Type="http://schemas.openxmlformats.org/officeDocument/2006/relationships/image" Target="../media/image104.png"/></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1.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1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0.png"/></Relationships>
</file>

<file path=ppt/slides/_rels/slide149.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0.png"/></Relationships>
</file>

<file path=ppt/slides/_rels/slide1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155.xml.rels><?xml version="1.0" encoding="UTF-8" standalone="yes"?>
<Relationships xmlns="http://schemas.openxmlformats.org/package/2006/relationships"><Relationship Id="rId3" Type="http://schemas.openxmlformats.org/officeDocument/2006/relationships/hyperlink" Target="https://medium.com/genusoftechnology/the-10-neural-breakthroughs-coming-by-2030-e460d03ab271" TargetMode="External"/><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hyperlink" Target="https://ourworldindata.org/grapher/artificial-intelligence-parameter-count?time=2011-11-06..latest" TargetMode="External"/><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2.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hyperlink" Target="https://www.youtube.com/watch?v=MO_CESBOXgo" TargetMode="External"/><Relationship Id="rId7"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1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hyperlink" Target="https://arxiv.org/abs/2104.04473"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8.png"/><Relationship Id="rId1" Type="http://schemas.openxmlformats.org/officeDocument/2006/relationships/slideLayout" Target="../slideLayouts/slideLayout18.xml"/><Relationship Id="rId6" Type="http://schemas.openxmlformats.org/officeDocument/2006/relationships/hyperlink" Target="https://arxiv.org/abs/2104.04473" TargetMode="External"/><Relationship Id="rId5" Type="http://schemas.openxmlformats.org/officeDocument/2006/relationships/hyperlink" Target="https://www.youtube.com/watch?v=MO_CESBOXgo" TargetMode="External"/><Relationship Id="rId4" Type="http://schemas.openxmlformats.org/officeDocument/2006/relationships/image" Target="../media/image123.png"/></Relationships>
</file>

<file path=ppt/slides/_rels/slide163.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3" Type="http://schemas.openxmlformats.org/officeDocument/2006/relationships/hyperlink" Target="https://arxiv.org/abs/2104.04473" TargetMode="External"/><Relationship Id="rId2" Type="http://schemas.openxmlformats.org/officeDocument/2006/relationships/hyperlink" Target="https://www.youtube.com/watch?v=MO_CESBOXgo" TargetMode="External"/><Relationship Id="rId1" Type="http://schemas.openxmlformats.org/officeDocument/2006/relationships/slideLayout" Target="../slideLayouts/slideLayout18.xml"/><Relationship Id="rId4" Type="http://schemas.openxmlformats.org/officeDocument/2006/relationships/image" Target="../media/image129.png"/></Relationships>
</file>

<file path=ppt/slides/_rels/slide171.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130.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18.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svg"/><Relationship Id="rId7"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51.png"/><Relationship Id="rId5" Type="http://schemas.microsoft.com/office/2017/06/relationships/model3d" Target="../media/model3d1.glb"/><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58.png"/><Relationship Id="rId4" Type="http://schemas.openxmlformats.org/officeDocument/2006/relationships/image" Target="../media/image23.png"/><Relationship Id="rId9" Type="http://schemas.openxmlformats.org/officeDocument/2006/relationships/image" Target="../media/image28.svg"/></Relationships>
</file>

<file path=ppt/slides/_rels/slide5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58.png"/><Relationship Id="rId4" Type="http://schemas.openxmlformats.org/officeDocument/2006/relationships/image" Target="../media/image23.png"/><Relationship Id="rId9" Type="http://schemas.openxmlformats.org/officeDocument/2006/relationships/image" Target="../media/image28.svg"/></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58.png"/><Relationship Id="rId4" Type="http://schemas.openxmlformats.org/officeDocument/2006/relationships/image" Target="../media/image23.png"/><Relationship Id="rId9" Type="http://schemas.openxmlformats.org/officeDocument/2006/relationships/image" Target="../media/image28.svg"/></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hyperlink" Target="https://rookiehpc.org/mpi/docs/mpi_maxloc/index.html" TargetMode="External"/><Relationship Id="rId2" Type="http://schemas.openxmlformats.org/officeDocument/2006/relationships/hyperlink" Target="https://rookiehpc.org/mpi/docs/mpi_minloc/index.html" TargetMode="Externa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hyperlink" Target="https://mpi4py.readthedocs.io/" TargetMode="Externa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hyperlink" Target="https://rookiehpc.org/" TargetMode="External"/><Relationship Id="rId2" Type="http://schemas.openxmlformats.org/officeDocument/2006/relationships/hyperlink" Target="http://www.mpi-forum.org/docs/" TargetMode="External"/><Relationship Id="rId1" Type="http://schemas.openxmlformats.org/officeDocument/2006/relationships/slideLayout" Target="../slideLayouts/slideLayout18.xml"/><Relationship Id="rId4" Type="http://schemas.openxmlformats.org/officeDocument/2006/relationships/image" Target="../media/image62.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76.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p:txBody>
          <a:bodyPr anchor="b"/>
          <a:lstStyle/>
          <a:p>
            <a:r>
              <a:rPr lang="en-US" dirty="0"/>
              <a:t>Track II</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4" y="3670629"/>
            <a:ext cx="12191997" cy="3187372"/>
          </a:xfrm>
        </p:spPr>
        <p:txBody>
          <a:bodyPr/>
          <a:lstStyle/>
          <a:p>
            <a:r>
              <a:rPr lang="en-US" dirty="0">
                <a:solidFill>
                  <a:schemeClr val="bg1"/>
                </a:solidFill>
              </a:rPr>
              <a:t>Distributed-Memory </a:t>
            </a:r>
            <a:br>
              <a:rPr lang="en-US" dirty="0">
                <a:solidFill>
                  <a:schemeClr val="bg1"/>
                </a:solidFill>
              </a:rPr>
            </a:br>
            <a:r>
              <a:rPr lang="en-US" dirty="0">
                <a:solidFill>
                  <a:schemeClr val="bg1"/>
                </a:solidFill>
              </a:rPr>
              <a:t>Parallel Programming</a:t>
            </a:r>
          </a:p>
          <a:p>
            <a:endParaRPr lang="en-US" dirty="0"/>
          </a:p>
          <a:p>
            <a:r>
              <a:rPr lang="en-US" dirty="0">
                <a:solidFill>
                  <a:schemeClr val="accent3"/>
                </a:solidFill>
              </a:rPr>
              <a:t>2025 IHPCSS</a:t>
            </a:r>
          </a:p>
          <a:p>
            <a:r>
              <a:rPr lang="en-US" sz="2000" dirty="0"/>
              <a:t>Lisbon, Portugal</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solidFill>
                  <a:schemeClr val="bg1"/>
                </a:solidFill>
              </a:rPr>
              <a:t>Lecture Content Inspiration</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10" name="Picture 9">
            <a:extLst>
              <a:ext uri="{FF2B5EF4-FFF2-40B4-BE49-F238E27FC236}">
                <a16:creationId xmlns:a16="http://schemas.microsoft.com/office/drawing/2014/main" id="{DE2349BA-61AA-98E7-A571-39897AEE919D}"/>
              </a:ext>
            </a:extLst>
          </p:cNvPr>
          <p:cNvPicPr>
            <a:picLocks noChangeAspect="1" noChangeArrowheads="1"/>
          </p:cNvPicPr>
          <p:nvPr/>
        </p:nvPicPr>
        <p:blipFill rotWithShape="1">
          <a:blip r:embed="rId3"/>
          <a:srcRect l="-23638" t="-1833" r="-467" b="2"/>
          <a:stretch/>
        </p:blipFill>
        <p:spPr bwMode="auto">
          <a:xfrm>
            <a:off x="5046919" y="2289543"/>
            <a:ext cx="7060018" cy="1392741"/>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B7AA89C6-53F5-3A83-4C03-15484EB42059}"/>
              </a:ext>
            </a:extLst>
          </p:cNvPr>
          <p:cNvSpPr>
            <a:spLocks noGrp="1"/>
          </p:cNvSpPr>
          <p:nvPr/>
        </p:nvSpPr>
        <p:spPr>
          <a:xfrm>
            <a:off x="698117" y="2195277"/>
            <a:ext cx="9296482" cy="466272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endParaRPr lang="en-US" sz="4000" dirty="0"/>
          </a:p>
          <a:p>
            <a:pPr>
              <a:buClr>
                <a:srgbClr val="02F5F2"/>
              </a:buClr>
            </a:pPr>
            <a:r>
              <a:rPr lang="en-US" sz="4000" dirty="0"/>
              <a:t>Ludovic Capelli</a:t>
            </a:r>
          </a:p>
          <a:p>
            <a:pPr>
              <a:buClr>
                <a:srgbClr val="02F5F2"/>
              </a:buClr>
            </a:pPr>
            <a:r>
              <a:rPr lang="en-US" sz="4000" dirty="0"/>
              <a:t>David Henty</a:t>
            </a:r>
          </a:p>
          <a:p>
            <a:pPr>
              <a:buClr>
                <a:srgbClr val="02F5F2"/>
              </a:buClr>
            </a:pPr>
            <a:endParaRPr lang="en-US" sz="4000" dirty="0"/>
          </a:p>
          <a:p>
            <a:pPr>
              <a:buClr>
                <a:srgbClr val="02F5F2"/>
              </a:buClr>
            </a:pPr>
            <a:r>
              <a:rPr lang="en-US" sz="4000" dirty="0"/>
              <a:t>EPCC Archer Tutorials</a:t>
            </a:r>
            <a:br>
              <a:rPr lang="en-US" sz="4000" dirty="0"/>
            </a:br>
            <a:r>
              <a:rPr lang="en-US" sz="4000" dirty="0"/>
              <a:t>SC17 MPI Tutorial</a:t>
            </a:r>
          </a:p>
          <a:p>
            <a:pPr>
              <a:buClr>
                <a:srgbClr val="02F5F2"/>
              </a:buClr>
            </a:pPr>
            <a:endParaRPr lang="en-US" sz="2200" dirty="0"/>
          </a:p>
          <a:p>
            <a:pPr>
              <a:buClr>
                <a:srgbClr val="02F5F2"/>
              </a:buClr>
            </a:pPr>
            <a:endParaRPr lang="en-US" sz="2400" dirty="0"/>
          </a:p>
          <a:p>
            <a:pPr>
              <a:buClr>
                <a:srgbClr val="02F5F2"/>
              </a:buClr>
            </a:pPr>
            <a:endParaRPr lang="en-US" sz="2400" dirty="0"/>
          </a:p>
          <a:p>
            <a:pPr>
              <a:buClr>
                <a:srgbClr val="02F5F2"/>
              </a:buClr>
            </a:pPr>
            <a:endParaRPr lang="en-US" sz="2800" dirty="0"/>
          </a:p>
          <a:p>
            <a:pPr>
              <a:buClr>
                <a:srgbClr val="02F5F2"/>
              </a:buClr>
            </a:pPr>
            <a:r>
              <a:rPr lang="en-US" sz="2400" dirty="0">
                <a:solidFill>
                  <a:srgbClr val="02F5F2"/>
                </a:solidFill>
                <a:hlinkClick r:id="rId4">
                  <a:extLst>
                    <a:ext uri="{A12FA001-AC4F-418D-AE19-62706E023703}">
                      <ahyp:hlinkClr xmlns:ahyp="http://schemas.microsoft.com/office/drawing/2018/hyperlinkcolor" val="tx"/>
                    </a:ext>
                  </a:extLst>
                </a:hlinkClick>
              </a:rPr>
              <a:t>https://web.cels.anl.gov/~thakur/sc17-mpi-tutorial/</a:t>
            </a:r>
            <a:endParaRPr lang="en-US" sz="2400" dirty="0">
              <a:solidFill>
                <a:srgbClr val="02F5F2"/>
              </a:solidFill>
            </a:endParaRPr>
          </a:p>
        </p:txBody>
      </p:sp>
      <p:pic>
        <p:nvPicPr>
          <p:cNvPr id="3074" name="Picture 2" descr="ZIH auf der SC17 in Denver — Zentrum für Informationsdienste und  Hochleistungsrechnen (ZIH) — TU Dresden">
            <a:extLst>
              <a:ext uri="{FF2B5EF4-FFF2-40B4-BE49-F238E27FC236}">
                <a16:creationId xmlns:a16="http://schemas.microsoft.com/office/drawing/2014/main" id="{CFB93D3B-4467-78A4-7DC8-FDBEBF7C4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269" y="3822381"/>
            <a:ext cx="5724492" cy="2137144"/>
          </a:xfrm>
          <a:prstGeom prst="rect">
            <a:avLst/>
          </a:prstGeom>
          <a:gradFill flip="none" rotWithShape="1">
            <a:gsLst>
              <a:gs pos="99000">
                <a:srgbClr val="19022C"/>
              </a:gs>
              <a:gs pos="55000">
                <a:srgbClr val="02090E"/>
              </a:gs>
              <a:gs pos="0">
                <a:schemeClr val="bg1">
                  <a:lumMod val="85000"/>
                </a:schemeClr>
              </a:gs>
            </a:gsLst>
            <a:lin ang="10800000" scaled="1"/>
            <a:tileRect/>
          </a:gradFill>
        </p:spPr>
      </p:pic>
    </p:spTree>
    <p:extLst>
      <p:ext uri="{BB962C8B-B14F-4D97-AF65-F5344CB8AC3E}">
        <p14:creationId xmlns:p14="http://schemas.microsoft.com/office/powerpoint/2010/main" val="39533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100</a:t>
            </a:fld>
            <a:endParaRPr lang="en-US" dirty="0"/>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1441440303"/>
              </p:ext>
            </p:extLst>
          </p:nvPr>
        </p:nvGraphicFramePr>
        <p:xfrm>
          <a:off x="168390"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714213862"/>
              </p:ext>
            </p:extLst>
          </p:nvPr>
        </p:nvGraphicFramePr>
        <p:xfrm>
          <a:off x="8253895"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387946" y="4585504"/>
            <a:ext cx="3422038" cy="461665"/>
          </a:xfrm>
          <a:prstGeom prst="rect">
            <a:avLst/>
          </a:prstGeom>
          <a:noFill/>
        </p:spPr>
        <p:txBody>
          <a:bodyPr wrap="square" anchor="ctr">
            <a:spAutoFit/>
          </a:bodyPr>
          <a:lstStyle/>
          <a:p>
            <a:pPr algn="ctr"/>
            <a:r>
              <a:rPr lang="en-US" sz="2400" b="1" dirty="0">
                <a:solidFill>
                  <a:schemeClr val="bg1"/>
                </a:solidFill>
              </a:rPr>
              <a:t>… … … …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784474" y="889144"/>
            <a:ext cx="629274" cy="9568714"/>
          </a:xfrm>
          <a:prstGeom prst="rightBrace">
            <a:avLst>
              <a:gd name="adj1" fmla="val 79428"/>
              <a:gd name="adj2" fmla="val 49862"/>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rgbClr val="FFC000"/>
                </a:solidFill>
              </a:ln>
            </a:endParaRPr>
          </a:p>
        </p:txBody>
      </p:sp>
      <p:sp>
        <p:nvSpPr>
          <p:cNvPr id="20" name="TextBox 19">
            <a:extLst>
              <a:ext uri="{FF2B5EF4-FFF2-40B4-BE49-F238E27FC236}">
                <a16:creationId xmlns:a16="http://schemas.microsoft.com/office/drawing/2014/main" id="{3111E74B-83F0-E017-6E02-191B0C9C75E9}"/>
              </a:ext>
            </a:extLst>
          </p:cNvPr>
          <p:cNvSpPr txBox="1"/>
          <p:nvPr/>
        </p:nvSpPr>
        <p:spPr>
          <a:xfrm>
            <a:off x="3671407" y="6114221"/>
            <a:ext cx="4849186" cy="646331"/>
          </a:xfrm>
          <a:prstGeom prst="rect">
            <a:avLst/>
          </a:prstGeom>
          <a:noFill/>
        </p:spPr>
        <p:txBody>
          <a:bodyPr wrap="square">
            <a:spAutoFit/>
          </a:bodyPr>
          <a:lstStyle/>
          <a:p>
            <a:pPr algn="ctr"/>
            <a:r>
              <a:rPr lang="fr-FR" sz="3600" b="0" dirty="0">
                <a:solidFill>
                  <a:srgbClr val="9CDCFE"/>
                </a:solidFill>
                <a:effectLst/>
                <a:highlight>
                  <a:srgbClr val="1F1F1F"/>
                </a:highlight>
                <a:latin typeface="Consolas" panose="020B0609020204030204" pitchFamily="49" charset="0"/>
              </a:rPr>
              <a:t>particles</a:t>
            </a:r>
            <a:r>
              <a:rPr lang="fr-FR" sz="3600" b="0" dirty="0">
                <a:solidFill>
                  <a:srgbClr val="CCCCCC"/>
                </a:solidFill>
                <a:effectLst/>
                <a:highlight>
                  <a:srgbClr val="1F1F1F"/>
                </a:highlight>
                <a:latin typeface="Consolas" panose="020B0609020204030204" pitchFamily="49" charset="0"/>
              </a:rPr>
              <a:t>[NELEM];</a:t>
            </a:r>
          </a:p>
        </p:txBody>
      </p:sp>
      <p:sp>
        <p:nvSpPr>
          <p:cNvPr id="8" name="TextBox 7">
            <a:extLst>
              <a:ext uri="{FF2B5EF4-FFF2-40B4-BE49-F238E27FC236}">
                <a16:creationId xmlns:a16="http://schemas.microsoft.com/office/drawing/2014/main" id="{FD39E958-4CC1-1518-8DAC-DC214D06293A}"/>
              </a:ext>
            </a:extLst>
          </p:cNvPr>
          <p:cNvSpPr txBox="1"/>
          <p:nvPr/>
        </p:nvSpPr>
        <p:spPr>
          <a:xfrm>
            <a:off x="6589534" y="1616137"/>
            <a:ext cx="4958594" cy="2308324"/>
          </a:xfrm>
          <a:prstGeom prst="rect">
            <a:avLst/>
          </a:prstGeom>
          <a:solidFill>
            <a:srgbClr val="1F1F1F"/>
          </a:solidFill>
          <a:ln>
            <a:solidFill>
              <a:schemeClr val="bg1">
                <a:lumMod val="50000"/>
              </a:schemeClr>
            </a:solidFill>
          </a:ln>
        </p:spPr>
        <p:txBody>
          <a:bodyPr wrap="square">
            <a:spAutoFit/>
          </a:bodyPr>
          <a:lstStyle/>
          <a:p>
            <a:r>
              <a:rPr lang="fr-FR" sz="2400" dirty="0">
                <a:solidFill>
                  <a:srgbClr val="569CD6"/>
                </a:solidFill>
                <a:highlight>
                  <a:srgbClr val="1F1F1F"/>
                </a:highlight>
                <a:latin typeface="Consolas" panose="020B0609020204030204" pitchFamily="49" charset="0"/>
              </a:rPr>
              <a:t>t</a:t>
            </a:r>
            <a:r>
              <a:rPr lang="fr-FR" sz="2400" b="0" dirty="0">
                <a:solidFill>
                  <a:srgbClr val="569CD6"/>
                </a:solidFill>
                <a:effectLst/>
                <a:highlight>
                  <a:srgbClr val="1F1F1F"/>
                </a:highlight>
                <a:latin typeface="Consolas" panose="020B0609020204030204" pitchFamily="49" charset="0"/>
              </a:rPr>
              <a:t>ypedef struct</a:t>
            </a:r>
            <a:r>
              <a:rPr lang="fr-FR" sz="2400" b="0" dirty="0">
                <a:solidFill>
                  <a:srgbClr val="CCCCCC"/>
                </a:solidFill>
                <a:effectLst/>
                <a:highlight>
                  <a:srgbClr val="1F1F1F"/>
                </a:highlight>
                <a:latin typeface="Consolas" panose="020B0609020204030204" pitchFamily="49" charset="0"/>
              </a:rPr>
              <a:t> {</a:t>
            </a:r>
          </a:p>
          <a:p>
            <a:r>
              <a:rPr lang="fr-FR" sz="2400" b="0" dirty="0">
                <a:solidFill>
                  <a:srgbClr val="CCCCCC"/>
                </a:solidFill>
                <a:effectLst/>
                <a:highlight>
                  <a:srgbClr val="1F1F1F"/>
                </a:highlight>
                <a:latin typeface="Consolas" panose="020B0609020204030204" pitchFamily="49" charset="0"/>
              </a:rPr>
              <a:t>    </a:t>
            </a:r>
            <a:r>
              <a:rPr lang="fr-FR" sz="2400" b="1" dirty="0">
                <a:solidFill>
                  <a:srgbClr val="90C226"/>
                </a:solidFill>
                <a:effectLst/>
                <a:highlight>
                  <a:srgbClr val="1F1F1F"/>
                </a:highlight>
                <a:latin typeface="Consolas" panose="020B0609020204030204" pitchFamily="49" charset="0"/>
              </a:rPr>
              <a:t>float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x</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y</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z</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velocity</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fr-FR" sz="2400" b="0" dirty="0">
                <a:solidFill>
                  <a:srgbClr val="FFC000"/>
                </a:solidFill>
                <a:effectLst/>
                <a:highlight>
                  <a:srgbClr val="1F1F1F"/>
                </a:highlight>
                <a:latin typeface="Consolas" panose="020B0609020204030204" pitchFamily="49" charset="0"/>
              </a:rPr>
              <a:t>int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n</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type</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a:t>
            </a:r>
          </a:p>
          <a:p>
            <a:endParaRPr lang="fr-FR" sz="2400" b="0" dirty="0">
              <a:solidFill>
                <a:srgbClr val="CCCCCC"/>
              </a:solidFill>
              <a:effectLst/>
              <a:highlight>
                <a:srgbClr val="1F1F1F"/>
              </a:highlight>
              <a:latin typeface="Consolas" panose="020B0609020204030204" pitchFamily="49" charset="0"/>
            </a:endParaRPr>
          </a:p>
          <a:p>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particles</a:t>
            </a:r>
            <a:r>
              <a:rPr lang="fr-FR" sz="24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643873" y="1616137"/>
            <a:ext cx="575036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MPI_Type_create_struct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9CDCFE"/>
                </a:solidFill>
                <a:effectLst/>
                <a:highlight>
                  <a:srgbClr val="1F1F1F"/>
                </a:highlight>
                <a:latin typeface="Consolas" panose="020B0609020204030204" pitchFamily="49" charset="0"/>
              </a:rPr>
              <a:t>array_of</a:t>
            </a:r>
            <a:r>
              <a:rPr lang="en-US" sz="2400" dirty="0">
                <a:solidFill>
                  <a:srgbClr val="9CDCFE"/>
                </a:solidFill>
                <a:highlight>
                  <a:srgbClr val="1F1F1F"/>
                </a:highlight>
                <a:latin typeface="Consolas" panose="020B0609020204030204" pitchFamily="49" charset="0"/>
              </a:rPr>
              <a:t>_</a:t>
            </a:r>
            <a:r>
              <a:rPr lang="en-US" sz="2400" b="0" dirty="0">
                <a:solidFill>
                  <a:srgbClr val="9CDCFE"/>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9CDCFE"/>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10" name="Title 18">
            <a:extLst>
              <a:ext uri="{FF2B5EF4-FFF2-40B4-BE49-F238E27FC236}">
                <a16:creationId xmlns:a16="http://schemas.microsoft.com/office/drawing/2014/main" id="{3B9E9417-632B-1B62-8A32-43D88A0694C2}"/>
              </a:ext>
            </a:extLst>
          </p:cNvPr>
          <p:cNvSpPr>
            <a:spLocks noGrp="1"/>
          </p:cNvSpPr>
          <p:nvPr>
            <p:ph type="title"/>
          </p:nvPr>
        </p:nvSpPr>
        <p:spPr>
          <a:xfrm>
            <a:off x="733565" y="-1"/>
            <a:ext cx="10515601" cy="965193"/>
          </a:xfrm>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11" name="Content Placeholder 3">
            <a:extLst>
              <a:ext uri="{FF2B5EF4-FFF2-40B4-BE49-F238E27FC236}">
                <a16:creationId xmlns:a16="http://schemas.microsoft.com/office/drawing/2014/main" id="{DE7BB77E-59D3-006C-4983-1F18FD4DDC7E}"/>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2">
                    <a:lumMod val="60000"/>
                    <a:lumOff val="40000"/>
                  </a:schemeClr>
                </a:solidFill>
                <a:latin typeface="+mj-lt"/>
              </a:rPr>
              <a:t>ddt.4.struct</a:t>
            </a:r>
          </a:p>
        </p:txBody>
      </p:sp>
    </p:spTree>
    <p:extLst>
      <p:ext uri="{BB962C8B-B14F-4D97-AF65-F5344CB8AC3E}">
        <p14:creationId xmlns:p14="http://schemas.microsoft.com/office/powerpoint/2010/main" val="13011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endParaRPr lang="en-US" dirty="0">
              <a:solidFill>
                <a:srgbClr val="04FCFC"/>
              </a:solidFill>
            </a:endParaRP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101</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12" name="TextBox 11">
            <a:extLst>
              <a:ext uri="{FF2B5EF4-FFF2-40B4-BE49-F238E27FC236}">
                <a16:creationId xmlns:a16="http://schemas.microsoft.com/office/drawing/2014/main" id="{AE157C63-94E9-8753-4FE7-A591F57BC1D9}"/>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17" name="TextBox 16">
            <a:extLst>
              <a:ext uri="{FF2B5EF4-FFF2-40B4-BE49-F238E27FC236}">
                <a16:creationId xmlns:a16="http://schemas.microsoft.com/office/drawing/2014/main" id="{13B82234-F6AC-FB25-FD59-C33BFE4FF3A6}"/>
              </a:ext>
            </a:extLst>
          </p:cNvPr>
          <p:cNvSpPr txBox="1"/>
          <p:nvPr/>
        </p:nvSpPr>
        <p:spPr>
          <a:xfrm>
            <a:off x="311888" y="3609593"/>
            <a:ext cx="11355570" cy="1569660"/>
          </a:xfrm>
          <a:prstGeom prst="rect">
            <a:avLst/>
          </a:prstGeom>
          <a:solidFill>
            <a:srgbClr val="1F1F1F"/>
          </a:solidFill>
          <a:ln>
            <a:solidFill>
              <a:srgbClr val="7F7F7F"/>
            </a:solidFill>
          </a:ln>
        </p:spPr>
        <p:txBody>
          <a:bodyPr wrap="square">
            <a:spAutoFit/>
          </a:bodyPr>
          <a:lstStyle/>
          <a:p>
            <a:r>
              <a:rPr lang="nl-NL" sz="2400" b="0" dirty="0">
                <a:solidFill>
                  <a:srgbClr val="CCCCCC"/>
                </a:solidFill>
                <a:effectLst/>
                <a:highlight>
                  <a:srgbClr val="1F1F1F"/>
                </a:highlight>
                <a:latin typeface="Consolas" panose="020B0609020204030204" pitchFamily="49" charset="0"/>
              </a:rPr>
              <a:t>MPI_Op           op;</a:t>
            </a:r>
          </a:p>
          <a:p>
            <a:r>
              <a:rPr lang="nl-NL" sz="2400" b="0" dirty="0">
                <a:solidFill>
                  <a:srgbClr val="CCCCCC"/>
                </a:solidFill>
                <a:effectLst/>
                <a:highlight>
                  <a:srgbClr val="1F1F1F"/>
                </a:highlight>
                <a:latin typeface="Consolas" panose="020B0609020204030204" pitchFamily="49" charset="0"/>
              </a:rPr>
              <a:t>MPI_Datatype     ctype;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r>
              <a:rPr lang="en-US" sz="2400" b="0" dirty="0">
                <a:solidFill>
                  <a:srgbClr val="B5CEA8"/>
                </a:solidFill>
                <a:effectLst/>
                <a:highlight>
                  <a:srgbClr val="1F1F1F"/>
                </a:highlight>
                <a:latin typeface="Consolas" panose="020B0609020204030204" pitchFamily="49" charset="0"/>
              </a:rPr>
              <a:t>7</a:t>
            </a:r>
            <a:r>
              <a:rPr lang="en-US" sz="2400" b="0" dirty="0">
                <a:solidFill>
                  <a:srgbClr val="CCCCCC"/>
                </a:solidFill>
                <a:effectLst/>
                <a:highlight>
                  <a:srgbClr val="1F1F1F"/>
                </a:highlight>
                <a:latin typeface="Consolas" panose="020B0609020204030204" pitchFamily="49" charset="0"/>
              </a:rPr>
              <a:t>, MPI_DOUBLE, </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br>
              <a:rPr lang="en-US" sz="2400" b="0" dirty="0">
                <a:solidFill>
                  <a:srgbClr val="CCCCCC"/>
                </a:solidFill>
                <a:effectLst/>
                <a:highlight>
                  <a:srgbClr val="1F1F1F"/>
                </a:highlight>
                <a:latin typeface="Consolas" panose="020B0609020204030204" pitchFamily="49" charset="0"/>
              </a:rPr>
            </a:br>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MPI_Type_commit</a:t>
            </a:r>
            <a:r>
              <a:rPr lang="en-US" sz="2400" b="0" dirty="0">
                <a:solidFill>
                  <a:srgbClr val="CCCCCC"/>
                </a:solidFill>
                <a:effectLst/>
                <a:highlight>
                  <a:srgbClr val="1F1F1F"/>
                </a:highlight>
                <a:latin typeface="Consolas" panose="020B0609020204030204" pitchFamily="49" charset="0"/>
              </a:rPr>
              <a:t>(</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AC39928-87F5-ACCD-E586-EB885242BC83}"/>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9" name="TextBox 8">
            <a:extLst>
              <a:ext uri="{FF2B5EF4-FFF2-40B4-BE49-F238E27FC236}">
                <a16:creationId xmlns:a16="http://schemas.microsoft.com/office/drawing/2014/main" id="{5903518B-7D4B-1EFF-C3BB-85611F9A147F}"/>
              </a:ext>
            </a:extLst>
          </p:cNvPr>
          <p:cNvSpPr txBox="1"/>
          <p:nvPr/>
        </p:nvSpPr>
        <p:spPr>
          <a:xfrm>
            <a:off x="311888" y="529196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37059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a:t>
            </a:r>
            <a:endParaRPr lang="en-US" dirty="0"/>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102</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294FDF07-A78A-6D9F-E708-B24D6A373E1A}"/>
              </a:ext>
            </a:extLst>
          </p:cNvPr>
          <p:cNvSpPr txBox="1"/>
          <p:nvPr/>
        </p:nvSpPr>
        <p:spPr>
          <a:xfrm>
            <a:off x="311888" y="4554746"/>
            <a:ext cx="1135557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MPI_User_function</a:t>
            </a:r>
            <a:r>
              <a:rPr lang="en-US" sz="2400" b="0" dirty="0">
                <a:solidFill>
                  <a:srgbClr val="CCCCCC"/>
                </a:solidFill>
                <a:effectLst/>
                <a:highlight>
                  <a:srgbClr val="1F1F1F"/>
                </a:highlight>
                <a:latin typeface="Consolas" panose="020B0609020204030204" pitchFamily="49" charset="0"/>
              </a:rPr>
              <a:t>(</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invec</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2">
                    <a:lumMod val="60000"/>
                    <a:lumOff val="40000"/>
                  </a:schemeClr>
                </a:solidFill>
                <a:effectLst/>
                <a:highlight>
                  <a:srgbClr val="1F1F1F"/>
                </a:highlight>
                <a:latin typeface="Consolas" panose="020B0609020204030204" pitchFamily="49" charset="0"/>
              </a:rPr>
              <a:t>inoutvec</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datatype</a:t>
            </a:r>
            <a:r>
              <a:rPr lang="en-US" sz="2400" b="0" dirty="0">
                <a:solidFill>
                  <a:srgbClr val="CCCCCC"/>
                </a:solidFill>
                <a:effectLst/>
                <a:highlight>
                  <a:srgbClr val="1F1F1F"/>
                </a:highlight>
                <a:latin typeface="Consolas" panose="020B0609020204030204" pitchFamily="49" charset="0"/>
              </a:rPr>
              <a:t>);</a:t>
            </a:r>
          </a:p>
        </p:txBody>
      </p:sp>
      <p:sp>
        <p:nvSpPr>
          <p:cNvPr id="3" name="TextBox 2">
            <a:extLst>
              <a:ext uri="{FF2B5EF4-FFF2-40B4-BE49-F238E27FC236}">
                <a16:creationId xmlns:a16="http://schemas.microsoft.com/office/drawing/2014/main" id="{CA587FDD-DAF4-5B9A-AE96-B2D8FB355645}"/>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7" name="Title 2">
            <a:extLst>
              <a:ext uri="{FF2B5EF4-FFF2-40B4-BE49-F238E27FC236}">
                <a16:creationId xmlns:a16="http://schemas.microsoft.com/office/drawing/2014/main" id="{D1290E4F-BFA0-2613-01D6-789255C2D24A}"/>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8" name="TextBox 7">
            <a:extLst>
              <a:ext uri="{FF2B5EF4-FFF2-40B4-BE49-F238E27FC236}">
                <a16:creationId xmlns:a16="http://schemas.microsoft.com/office/drawing/2014/main" id="{4FDE1D15-8A98-2935-C0AA-570EF722DD1D}"/>
              </a:ext>
            </a:extLst>
          </p:cNvPr>
          <p:cNvSpPr txBox="1"/>
          <p:nvPr/>
        </p:nvSpPr>
        <p:spPr>
          <a:xfrm>
            <a:off x="311888" y="360709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253996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r>
              <a:rPr lang="en-US" dirty="0">
                <a:solidFill>
                  <a:srgbClr val="04FCFC"/>
                </a:solidFill>
              </a:rPr>
              <a:t>Example</a:t>
            </a: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103</a:t>
            </a:fld>
            <a:endParaRPr lang="en-US" dirty="0"/>
          </a:p>
        </p:txBody>
      </p:sp>
      <p:sp>
        <p:nvSpPr>
          <p:cNvPr id="17" name="TextBox 16">
            <a:extLst>
              <a:ext uri="{FF2B5EF4-FFF2-40B4-BE49-F238E27FC236}">
                <a16:creationId xmlns:a16="http://schemas.microsoft.com/office/drawing/2014/main" id="{13B82234-F6AC-FB25-FD59-C33BFE4FF3A6}"/>
              </a:ext>
            </a:extLst>
          </p:cNvPr>
          <p:cNvSpPr txBox="1"/>
          <p:nvPr/>
        </p:nvSpPr>
        <p:spPr>
          <a:xfrm>
            <a:off x="674234" y="1326367"/>
            <a:ext cx="10843533" cy="5212080"/>
          </a:xfrm>
          <a:prstGeom prst="rect">
            <a:avLst/>
          </a:prstGeom>
          <a:solidFill>
            <a:srgbClr val="1F1F1F"/>
          </a:solidFill>
          <a:ln>
            <a:solidFill>
              <a:srgbClr val="7F7F7F"/>
            </a:solidFill>
          </a:ln>
        </p:spPr>
        <p:txBody>
          <a:bodyPr wrap="square" numCol="2">
            <a:spAutoFit/>
          </a:bodyPr>
          <a:lstStyle/>
          <a:p>
            <a:r>
              <a:rPr lang="en-US" sz="1600" b="0" dirty="0">
                <a:solidFill>
                  <a:srgbClr val="4EC9B0"/>
                </a:solidFill>
                <a:effectLst/>
                <a:highlight>
                  <a:srgbClr val="1F1F1F"/>
                </a:highlight>
                <a:latin typeface="Consolas" panose="020B0609020204030204" pitchFamily="49" charset="0"/>
              </a:rPr>
              <a:t>// Define Custom Collective Function</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void</a:t>
            </a:r>
            <a:r>
              <a:rPr lang="en-US" sz="1600" dirty="0">
                <a:solidFill>
                  <a:srgbClr val="CCCCCC"/>
                </a:solidFill>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invec</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inoutvec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len</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datatype</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569CD6"/>
                </a:solidFill>
                <a:highlight>
                  <a:srgbClr val="1F1F1F"/>
                </a:highlight>
                <a:latin typeface="Consolas" panose="020B0609020204030204" pitchFamily="49" charset="0"/>
              </a:rPr>
              <a:t>  const </a:t>
            </a:r>
            <a:r>
              <a:rPr lang="en-US" sz="1600" b="0" dirty="0">
                <a:solidFill>
                  <a:srgbClr val="CCCCCC"/>
                </a:solidFill>
                <a:effectLst/>
                <a:highlight>
                  <a:srgbClr val="1F1F1F"/>
                </a:highlight>
                <a:latin typeface="Consolas" panose="020B0609020204030204" pitchFamily="49" charset="0"/>
              </a:rPr>
              <a:t>int</a:t>
            </a:r>
            <a:r>
              <a:rPr lang="en-US" sz="1600" dirty="0">
                <a:solidFill>
                  <a:srgbClr val="569CD6"/>
                </a:solidFill>
                <a:highlight>
                  <a:srgbClr val="1F1F1F"/>
                </a:highlight>
                <a:latin typeface="Consolas" panose="020B0609020204030204" pitchFamily="49" charset="0"/>
              </a:rPr>
              <a:t> IX=0, IY=1, IZ=2, NINDEX=3;</a:t>
            </a:r>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invec;</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inoutvec;</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 sum values */</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C586C0"/>
                </a:solidFill>
                <a:effectLst/>
                <a:highlight>
                  <a:srgbClr val="1F1F1F"/>
                </a:highlight>
                <a:latin typeface="Consolas" panose="020B0609020204030204" pitchFamily="49" charset="0"/>
              </a:rPr>
              <a:t>for</a:t>
            </a:r>
            <a:r>
              <a:rPr lang="en-US" sz="1600" b="0" dirty="0">
                <a:solidFill>
                  <a:srgbClr val="CCCCCC"/>
                </a:solidFill>
                <a:effectLst/>
                <a:highlight>
                  <a:srgbClr val="1F1F1F"/>
                </a:highlight>
                <a:latin typeface="Consolas" panose="020B0609020204030204" pitchFamily="49" charset="0"/>
              </a:rPr>
              <a:t> (int i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0</a:t>
            </a:r>
            <a:r>
              <a:rPr lang="en-US" sz="1600" b="0" dirty="0">
                <a:solidFill>
                  <a:srgbClr val="CCCCCC"/>
                </a:solidFill>
                <a:effectLst/>
                <a:highlight>
                  <a:srgbClr val="1F1F1F"/>
                </a:highlight>
                <a:latin typeface="Consolas" panose="020B0609020204030204" pitchFamily="49" charset="0"/>
              </a:rPr>
              <a:t>; i </a:t>
            </a:r>
            <a:r>
              <a:rPr lang="en-US" sz="1600" b="0" dirty="0">
                <a:solidFill>
                  <a:srgbClr val="D4D4D4"/>
                </a:solidFill>
                <a:effectLst/>
                <a:highlight>
                  <a:srgbClr val="1F1F1F"/>
                </a:highlight>
                <a:latin typeface="Consolas" panose="020B0609020204030204" pitchFamily="49" charset="0"/>
              </a:rPr>
              <a:t>&lt;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len;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 {</a:t>
            </a:r>
          </a:p>
          <a:p>
            <a:r>
              <a:rPr lang="en-US" sz="1600" b="0" dirty="0">
                <a:solidFill>
                  <a:srgbClr val="6A9955"/>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    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6A9955"/>
                </a:solidFill>
                <a:effectLst/>
                <a:highlight>
                  <a:srgbClr val="1F1F1F"/>
                </a:highlight>
                <a:latin typeface="Consolas" panose="020B0609020204030204" pitchFamily="49" charset="0"/>
              </a:rPr>
              <a:t>    /* advance to next data set */</a:t>
            </a:r>
          </a:p>
          <a:p>
            <a:r>
              <a:rPr lang="en-US" sz="1600" b="0" dirty="0">
                <a:solidFill>
                  <a:srgbClr val="CCCCCC"/>
                </a:solidFill>
                <a:effectLst/>
                <a:highlight>
                  <a:srgbClr val="1F1F1F"/>
                </a:highlight>
                <a:latin typeface="Consolas" panose="020B0609020204030204" pitchFamily="49" charset="0"/>
              </a:rPr>
              <a:t>    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p>
          <a:p>
            <a:r>
              <a:rPr lang="en-US" sz="1600" b="0" dirty="0">
                <a:solidFill>
                  <a:srgbClr val="CCCCCC"/>
                </a:solidFill>
                <a:effectLst/>
                <a:highlight>
                  <a:srgbClr val="1F1F1F"/>
                </a:highlight>
                <a:latin typeface="Consolas" panose="020B0609020204030204" pitchFamily="49" charset="0"/>
              </a:rPr>
              <a:t>}</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4EC9B0"/>
                </a:solidFill>
                <a:effectLst/>
                <a:highlight>
                  <a:srgbClr val="1F1F1F"/>
                </a:highlight>
                <a:latin typeface="Consolas" panose="020B0609020204030204" pitchFamily="49" charset="0"/>
              </a:rPr>
              <a:t>// Construct MPI Type &amp; Op</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MPI_Op op;</a:t>
            </a:r>
          </a:p>
          <a:p>
            <a:r>
              <a:rPr lang="nl-NL" sz="1600" b="0" dirty="0">
                <a:solidFill>
                  <a:srgbClr val="CCCCCC"/>
                </a:solidFill>
                <a:effectLst/>
                <a:highlight>
                  <a:srgbClr val="1F1F1F"/>
                </a:highlight>
                <a:latin typeface="Consolas" panose="020B0609020204030204" pitchFamily="49" charset="0"/>
              </a:rPr>
              <a:t>MPI_Datatype ctype;</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values[3*npoints];</a:t>
            </a:r>
            <a:r>
              <a:rPr lang="en-US" sz="1600" dirty="0">
                <a:solidFill>
                  <a:schemeClr val="accent4">
                    <a:lumMod val="60000"/>
                    <a:lumOff val="40000"/>
                  </a:schemeClr>
                </a:solidFill>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TODO: init</a:t>
            </a:r>
            <a:endParaRPr lang="en-US" sz="1600" b="0" dirty="0">
              <a:solidFill>
                <a:srgbClr val="CCCCCC"/>
              </a:solidFill>
              <a:effectLst/>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value_sums[3*npoints]; </a:t>
            </a:r>
            <a:r>
              <a:rPr lang="en-US" sz="1600" b="0" dirty="0">
                <a:solidFill>
                  <a:schemeClr val="accent4">
                    <a:lumMod val="60000"/>
                    <a:lumOff val="40000"/>
                  </a:schemeClr>
                </a:solidFill>
                <a:effectLst/>
                <a:highlight>
                  <a:srgbClr val="1F1F1F"/>
                </a:highlight>
                <a:latin typeface="Consolas" panose="020B0609020204030204" pitchFamily="49" charset="0"/>
              </a:rPr>
              <a:t>// TODO: zero</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contiguous type &amp; commit */</a:t>
            </a:r>
            <a:endParaRPr lang="en-US" sz="1600" dirty="0">
              <a:solidFill>
                <a:srgbClr val="CCCCCC"/>
              </a:solidFill>
              <a:highlight>
                <a:srgbClr val="1F1F1F"/>
              </a:highlight>
              <a:latin typeface="Consolas" panose="020B0609020204030204" pitchFamily="49" charset="0"/>
            </a:endParaRPr>
          </a:p>
          <a:p>
            <a:r>
              <a:rPr lang="en-US" sz="1600" b="0" dirty="0">
                <a:solidFill>
                  <a:srgbClr val="DCDCAA"/>
                </a:solidFill>
                <a:effectLst/>
                <a:highlight>
                  <a:srgbClr val="1F1F1F"/>
                </a:highlight>
                <a:latin typeface="Consolas" panose="020B0609020204030204" pitchFamily="49" charset="0"/>
              </a:rPr>
              <a:t>MPI_Type_contiguous</a:t>
            </a:r>
            <a:r>
              <a:rPr lang="en-US" sz="1600" b="0" dirty="0">
                <a:solidFill>
                  <a:srgbClr val="CCCCCC"/>
                </a:solidFill>
                <a:effectLst/>
                <a:highlight>
                  <a:srgbClr val="1F1F1F"/>
                </a:highlight>
                <a:latin typeface="Consolas" panose="020B0609020204030204" pitchFamily="49" charset="0"/>
              </a:rPr>
              <a:t>(</a:t>
            </a:r>
            <a:r>
              <a:rPr lang="en-US" sz="1600" dirty="0">
                <a:solidFill>
                  <a:srgbClr val="B5CEA8"/>
                </a:solidFill>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stack 3 doubles</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MPI_DOUBLE,</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r>
              <a:rPr lang="en-US" sz="1600" b="0" dirty="0">
                <a:solidFill>
                  <a:srgbClr val="DCDCAA"/>
                </a:solidFill>
                <a:effectLst/>
                <a:highlight>
                  <a:srgbClr val="1F1F1F"/>
                </a:highlight>
                <a:latin typeface="Consolas" panose="020B0609020204030204" pitchFamily="49" charset="0"/>
              </a:rPr>
              <a:t>MPI_Type_commit</a:t>
            </a:r>
            <a:r>
              <a:rPr lang="en-US" sz="1600" b="0" dirty="0">
                <a:solidFill>
                  <a:srgbClr val="CCCCCC"/>
                </a:solidFill>
                <a:effectLst/>
                <a:highlight>
                  <a:srgbClr val="1F1F1F"/>
                </a:highlight>
                <a:latin typeface="Consolas" panose="020B0609020204030204" pitchFamily="49" charset="0"/>
              </a:rPr>
              <a:t>(</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MPI Op &amp; perform Allreduce */</a:t>
            </a:r>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MPI_Op_create</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(MPI_User_function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1</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commutative operation</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op); </a:t>
            </a:r>
            <a:r>
              <a:rPr lang="en-US" sz="1600" b="0" dirty="0">
                <a:solidFill>
                  <a:schemeClr val="accent4">
                    <a:lumMod val="60000"/>
                    <a:lumOff val="40000"/>
                  </a:schemeClr>
                </a:solidFill>
                <a:effectLst/>
                <a:highlight>
                  <a:srgbClr val="1F1F1F"/>
                </a:highlight>
                <a:latin typeface="Consolas" panose="020B0609020204030204" pitchFamily="49" charset="0"/>
              </a:rPr>
              <a:t>// [out] MPI Op (handle)</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MPI_Allreduce</a:t>
            </a:r>
            <a:r>
              <a:rPr lang="en-US" sz="1600" b="0" dirty="0">
                <a:solidFill>
                  <a:srgbClr val="CCCCCC"/>
                </a:solidFill>
                <a:effectLst/>
                <a:highlight>
                  <a:srgbClr val="1F1F1F"/>
                </a:highlight>
                <a:latin typeface="Consolas" panose="020B0609020204030204" pitchFamily="49" charset="0"/>
              </a:rPr>
              <a:t>(values, value_sums, npoints,</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ctype, op, comm);</a:t>
            </a:r>
          </a:p>
        </p:txBody>
      </p:sp>
      <p:cxnSp>
        <p:nvCxnSpPr>
          <p:cNvPr id="7" name="Straight Connector 6">
            <a:extLst>
              <a:ext uri="{FF2B5EF4-FFF2-40B4-BE49-F238E27FC236}">
                <a16:creationId xmlns:a16="http://schemas.microsoft.com/office/drawing/2014/main" id="{26381BE7-9C8B-1A63-98A2-E2C37D4D9B55}"/>
              </a:ext>
            </a:extLst>
          </p:cNvPr>
          <p:cNvCxnSpPr>
            <a:cxnSpLocks/>
          </p:cNvCxnSpPr>
          <p:nvPr/>
        </p:nvCxnSpPr>
        <p:spPr>
          <a:xfrm>
            <a:off x="5874103" y="1326367"/>
            <a:ext cx="0" cy="521208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75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2" end="2"/>
                                            </p:txEl>
                                          </p:spTgt>
                                        </p:tgtEl>
                                        <p:attrNameLst>
                                          <p:attrName>style.visibility</p:attrName>
                                        </p:attrNameLst>
                                      </p:cBhvr>
                                      <p:to>
                                        <p:strVal val="visible"/>
                                      </p:to>
                                    </p:set>
                                    <p:animEffect transition="in" filter="fade">
                                      <p:cBhvr>
                                        <p:cTn id="10" dur="500"/>
                                        <p:tgtEl>
                                          <p:spTgt spid="1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animEffect transition="in" filter="fade">
                                      <p:cBhvr>
                                        <p:cTn id="13" dur="500"/>
                                        <p:tgtEl>
                                          <p:spTgt spid="1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16" end="16"/>
                                            </p:txEl>
                                          </p:spTgt>
                                        </p:tgtEl>
                                        <p:attrNameLst>
                                          <p:attrName>style.visibility</p:attrName>
                                        </p:attrNameLst>
                                      </p:cBhvr>
                                      <p:to>
                                        <p:strVal val="visible"/>
                                      </p:to>
                                    </p:set>
                                    <p:animEffect transition="in" filter="fade">
                                      <p:cBhvr>
                                        <p:cTn id="16" dur="500"/>
                                        <p:tgtEl>
                                          <p:spTgt spid="17">
                                            <p:txEl>
                                              <p:pRg st="16" end="1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animEffect transition="in" filter="fade">
                                      <p:cBhvr>
                                        <p:cTn id="27" dur="500"/>
                                        <p:tgtEl>
                                          <p:spTgt spid="1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8" end="8"/>
                                            </p:txEl>
                                          </p:spTgt>
                                        </p:tgtEl>
                                        <p:attrNameLst>
                                          <p:attrName>style.visibility</p:attrName>
                                        </p:attrNameLst>
                                      </p:cBhvr>
                                      <p:to>
                                        <p:strVal val="visible"/>
                                      </p:to>
                                    </p:set>
                                    <p:animEffect transition="in" filter="fade">
                                      <p:cBhvr>
                                        <p:cTn id="32" dur="500"/>
                                        <p:tgtEl>
                                          <p:spTgt spid="17">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9" end="9"/>
                                            </p:txEl>
                                          </p:spTgt>
                                        </p:tgtEl>
                                        <p:attrNameLst>
                                          <p:attrName>style.visibility</p:attrName>
                                        </p:attrNameLst>
                                      </p:cBhvr>
                                      <p:to>
                                        <p:strVal val="visible"/>
                                      </p:to>
                                    </p:set>
                                    <p:animEffect transition="in" filter="fade">
                                      <p:cBhvr>
                                        <p:cTn id="35" dur="500"/>
                                        <p:tgtEl>
                                          <p:spTgt spid="17">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10" end="10"/>
                                            </p:txEl>
                                          </p:spTgt>
                                        </p:tgtEl>
                                        <p:attrNameLst>
                                          <p:attrName>style.visibility</p:attrName>
                                        </p:attrNameLst>
                                      </p:cBhvr>
                                      <p:to>
                                        <p:strVal val="visible"/>
                                      </p:to>
                                    </p:set>
                                    <p:animEffect transition="in" filter="fade">
                                      <p:cBhvr>
                                        <p:cTn id="38" dur="500"/>
                                        <p:tgtEl>
                                          <p:spTgt spid="17">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11" end="11"/>
                                            </p:txEl>
                                          </p:spTgt>
                                        </p:tgtEl>
                                        <p:attrNameLst>
                                          <p:attrName>style.visibility</p:attrName>
                                        </p:attrNameLst>
                                      </p:cBhvr>
                                      <p:to>
                                        <p:strVal val="visible"/>
                                      </p:to>
                                    </p:set>
                                    <p:animEffect transition="in" filter="fade">
                                      <p:cBhvr>
                                        <p:cTn id="41" dur="500"/>
                                        <p:tgtEl>
                                          <p:spTgt spid="17">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2" end="12"/>
                                            </p:txEl>
                                          </p:spTgt>
                                        </p:tgtEl>
                                        <p:attrNameLst>
                                          <p:attrName>style.visibility</p:attrName>
                                        </p:attrNameLst>
                                      </p:cBhvr>
                                      <p:to>
                                        <p:strVal val="visible"/>
                                      </p:to>
                                    </p:set>
                                    <p:animEffect transition="in" filter="fade">
                                      <p:cBhvr>
                                        <p:cTn id="44" dur="500"/>
                                        <p:tgtEl>
                                          <p:spTgt spid="17">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xEl>
                                              <p:pRg st="13" end="13"/>
                                            </p:txEl>
                                          </p:spTgt>
                                        </p:tgtEl>
                                        <p:attrNameLst>
                                          <p:attrName>style.visibility</p:attrName>
                                        </p:attrNameLst>
                                      </p:cBhvr>
                                      <p:to>
                                        <p:strVal val="visible"/>
                                      </p:to>
                                    </p:set>
                                    <p:animEffect transition="in" filter="fade">
                                      <p:cBhvr>
                                        <p:cTn id="47" dur="500"/>
                                        <p:tgtEl>
                                          <p:spTgt spid="17">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xEl>
                                              <p:pRg st="14" end="14"/>
                                            </p:txEl>
                                          </p:spTgt>
                                        </p:tgtEl>
                                        <p:attrNameLst>
                                          <p:attrName>style.visibility</p:attrName>
                                        </p:attrNameLst>
                                      </p:cBhvr>
                                      <p:to>
                                        <p:strVal val="visible"/>
                                      </p:to>
                                    </p:set>
                                    <p:animEffect transition="in" filter="fade">
                                      <p:cBhvr>
                                        <p:cTn id="50" dur="500"/>
                                        <p:tgtEl>
                                          <p:spTgt spid="17">
                                            <p:txEl>
                                              <p:pRg st="14" end="1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15" end="15"/>
                                            </p:txEl>
                                          </p:spTgt>
                                        </p:tgtEl>
                                        <p:attrNameLst>
                                          <p:attrName>style.visibility</p:attrName>
                                        </p:attrNameLst>
                                      </p:cBhvr>
                                      <p:to>
                                        <p:strVal val="visible"/>
                                      </p:to>
                                    </p:set>
                                    <p:animEffect transition="in" filter="fade">
                                      <p:cBhvr>
                                        <p:cTn id="53" dur="500"/>
                                        <p:tgtEl>
                                          <p:spTgt spid="17">
                                            <p:txEl>
                                              <p:pRg st="15" end="1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xEl>
                                              <p:pRg st="19" end="19"/>
                                            </p:txEl>
                                          </p:spTgt>
                                        </p:tgtEl>
                                        <p:attrNameLst>
                                          <p:attrName>style.visibility</p:attrName>
                                        </p:attrNameLst>
                                      </p:cBhvr>
                                      <p:to>
                                        <p:strVal val="visible"/>
                                      </p:to>
                                    </p:set>
                                    <p:animEffect transition="in" filter="fade">
                                      <p:cBhvr>
                                        <p:cTn id="58" dur="500"/>
                                        <p:tgtEl>
                                          <p:spTgt spid="17">
                                            <p:txEl>
                                              <p:pRg st="19" end="19"/>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xEl>
                                              <p:pRg st="20" end="20"/>
                                            </p:txEl>
                                          </p:spTgt>
                                        </p:tgtEl>
                                        <p:attrNameLst>
                                          <p:attrName>style.visibility</p:attrName>
                                        </p:attrNameLst>
                                      </p:cBhvr>
                                      <p:to>
                                        <p:strVal val="visible"/>
                                      </p:to>
                                    </p:set>
                                    <p:animEffect transition="in" filter="fade">
                                      <p:cBhvr>
                                        <p:cTn id="61" dur="500"/>
                                        <p:tgtEl>
                                          <p:spTgt spid="17">
                                            <p:txEl>
                                              <p:pRg st="20" end="2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xEl>
                                              <p:pRg st="21" end="21"/>
                                            </p:txEl>
                                          </p:spTgt>
                                        </p:tgtEl>
                                        <p:attrNameLst>
                                          <p:attrName>style.visibility</p:attrName>
                                        </p:attrNameLst>
                                      </p:cBhvr>
                                      <p:to>
                                        <p:strVal val="visible"/>
                                      </p:to>
                                    </p:set>
                                    <p:animEffect transition="in" filter="fade">
                                      <p:cBhvr>
                                        <p:cTn id="64" dur="500"/>
                                        <p:tgtEl>
                                          <p:spTgt spid="17">
                                            <p:txEl>
                                              <p:pRg st="21" end="2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xEl>
                                              <p:pRg st="22" end="22"/>
                                            </p:txEl>
                                          </p:spTgt>
                                        </p:tgtEl>
                                        <p:attrNameLst>
                                          <p:attrName>style.visibility</p:attrName>
                                        </p:attrNameLst>
                                      </p:cBhvr>
                                      <p:to>
                                        <p:strVal val="visible"/>
                                      </p:to>
                                    </p:set>
                                    <p:animEffect transition="in" filter="fade">
                                      <p:cBhvr>
                                        <p:cTn id="67" dur="500"/>
                                        <p:tgtEl>
                                          <p:spTgt spid="17">
                                            <p:txEl>
                                              <p:pRg st="22" end="2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
                                            <p:txEl>
                                              <p:pRg st="25" end="25"/>
                                            </p:txEl>
                                          </p:spTgt>
                                        </p:tgtEl>
                                        <p:attrNameLst>
                                          <p:attrName>style.visibility</p:attrName>
                                        </p:attrNameLst>
                                      </p:cBhvr>
                                      <p:to>
                                        <p:strVal val="visible"/>
                                      </p:to>
                                    </p:set>
                                    <p:animEffect transition="in" filter="fade">
                                      <p:cBhvr>
                                        <p:cTn id="72" dur="500"/>
                                        <p:tgtEl>
                                          <p:spTgt spid="17">
                                            <p:txEl>
                                              <p:pRg st="25" end="25"/>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xEl>
                                              <p:pRg st="26" end="26"/>
                                            </p:txEl>
                                          </p:spTgt>
                                        </p:tgtEl>
                                        <p:attrNameLst>
                                          <p:attrName>style.visibility</p:attrName>
                                        </p:attrNameLst>
                                      </p:cBhvr>
                                      <p:to>
                                        <p:strVal val="visible"/>
                                      </p:to>
                                    </p:set>
                                    <p:animEffect transition="in" filter="fade">
                                      <p:cBhvr>
                                        <p:cTn id="75" dur="500"/>
                                        <p:tgtEl>
                                          <p:spTgt spid="17">
                                            <p:txEl>
                                              <p:pRg st="26" end="26"/>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7">
                                            <p:txEl>
                                              <p:pRg st="24" end="24"/>
                                            </p:txEl>
                                          </p:spTgt>
                                        </p:tgtEl>
                                        <p:attrNameLst>
                                          <p:attrName>style.visibility</p:attrName>
                                        </p:attrNameLst>
                                      </p:cBhvr>
                                      <p:to>
                                        <p:strVal val="visible"/>
                                      </p:to>
                                    </p:set>
                                    <p:animEffect transition="in" filter="fade">
                                      <p:cBhvr>
                                        <p:cTn id="78" dur="500"/>
                                        <p:tgtEl>
                                          <p:spTgt spid="17">
                                            <p:txEl>
                                              <p:pRg st="24" end="24"/>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xEl>
                                              <p:pRg st="27" end="27"/>
                                            </p:txEl>
                                          </p:spTgt>
                                        </p:tgtEl>
                                        <p:attrNameLst>
                                          <p:attrName>style.visibility</p:attrName>
                                        </p:attrNameLst>
                                      </p:cBhvr>
                                      <p:to>
                                        <p:strVal val="visible"/>
                                      </p:to>
                                    </p:set>
                                    <p:animEffect transition="in" filter="fade">
                                      <p:cBhvr>
                                        <p:cTn id="83" dur="500"/>
                                        <p:tgtEl>
                                          <p:spTgt spid="17">
                                            <p:txEl>
                                              <p:pRg st="27" end="2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7">
                                            <p:txEl>
                                              <p:pRg st="29" end="29"/>
                                            </p:txEl>
                                          </p:spTgt>
                                        </p:tgtEl>
                                        <p:attrNameLst>
                                          <p:attrName>style.visibility</p:attrName>
                                        </p:attrNameLst>
                                      </p:cBhvr>
                                      <p:to>
                                        <p:strVal val="visible"/>
                                      </p:to>
                                    </p:set>
                                    <p:animEffect transition="in" filter="fade">
                                      <p:cBhvr>
                                        <p:cTn id="88" dur="500"/>
                                        <p:tgtEl>
                                          <p:spTgt spid="17">
                                            <p:txEl>
                                              <p:pRg st="29" end="2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7">
                                            <p:txEl>
                                              <p:pRg st="30" end="30"/>
                                            </p:txEl>
                                          </p:spTgt>
                                        </p:tgtEl>
                                        <p:attrNameLst>
                                          <p:attrName>style.visibility</p:attrName>
                                        </p:attrNameLst>
                                      </p:cBhvr>
                                      <p:to>
                                        <p:strVal val="visible"/>
                                      </p:to>
                                    </p:set>
                                    <p:animEffect transition="in" filter="fade">
                                      <p:cBhvr>
                                        <p:cTn id="93" dur="500"/>
                                        <p:tgtEl>
                                          <p:spTgt spid="17">
                                            <p:txEl>
                                              <p:pRg st="30" end="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DDT Review: Selection order</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0" y="2465542"/>
            <a:ext cx="10500989" cy="3723753"/>
          </a:xfrm>
        </p:spPr>
        <p:txBody>
          <a:bodyPr/>
          <a:lstStyle/>
          <a:p>
            <a:pPr marL="0" lvl="1" indent="0">
              <a:buNone/>
            </a:pPr>
            <a:r>
              <a:rPr lang="en-US" sz="2800" dirty="0">
                <a:solidFill>
                  <a:schemeClr val="bg1">
                    <a:lumMod val="85000"/>
                  </a:schemeClr>
                </a:solidFill>
                <a:latin typeface="+mj-lt"/>
              </a:rPr>
              <a:t>Simple and effective performance model</a:t>
            </a:r>
          </a:p>
          <a:p>
            <a:pPr lvl="2">
              <a:buFont typeface="Wingdings" panose="05000000000000000000" pitchFamily="2" charset="2"/>
              <a:buChar char="Ø"/>
            </a:pPr>
            <a:r>
              <a:rPr lang="en-US" sz="2800" dirty="0">
                <a:solidFill>
                  <a:schemeClr val="bg1">
                    <a:lumMod val="85000"/>
                  </a:schemeClr>
                </a:solidFill>
                <a:latin typeface="+mj-lt"/>
              </a:rPr>
              <a:t>More parameters == slower performance</a:t>
            </a:r>
          </a:p>
          <a:p>
            <a:pPr marL="281170" lvl="2" indent="0" algn="ctr">
              <a:buNone/>
            </a:pPr>
            <a:r>
              <a:rPr lang="en-US" sz="2400" b="1" dirty="0">
                <a:ln w="3175">
                  <a:solidFill>
                    <a:schemeClr val="bg2"/>
                  </a:solidFill>
                </a:ln>
                <a:solidFill>
                  <a:srgbClr val="FFC000"/>
                </a:solidFill>
                <a:latin typeface="+mj-lt"/>
              </a:rPr>
              <a:t>predefined</a:t>
            </a:r>
            <a:r>
              <a:rPr lang="en-US" sz="2400" b="1" dirty="0">
                <a:solidFill>
                  <a:srgbClr val="FFC000"/>
                </a:solidFill>
                <a:latin typeface="+mj-lt"/>
              </a:rPr>
              <a:t> &lt; </a:t>
            </a:r>
            <a:r>
              <a:rPr lang="en-US" sz="2400" b="1" dirty="0">
                <a:ln w="3175">
                  <a:solidFill>
                    <a:schemeClr val="bg2"/>
                  </a:solidFill>
                </a:ln>
                <a:solidFill>
                  <a:srgbClr val="FFFF00"/>
                </a:solidFill>
                <a:latin typeface="+mj-lt"/>
              </a:rPr>
              <a:t>contig</a:t>
            </a:r>
            <a:r>
              <a:rPr lang="en-US" sz="2400" b="1" dirty="0">
                <a:solidFill>
                  <a:srgbClr val="FFC000"/>
                </a:solidFill>
                <a:latin typeface="+mj-lt"/>
              </a:rPr>
              <a:t> &lt; </a:t>
            </a:r>
            <a:r>
              <a:rPr lang="en-US" sz="2400" b="1" dirty="0">
                <a:ln w="3175">
                  <a:solidFill>
                    <a:schemeClr val="bg2"/>
                  </a:solidFill>
                </a:ln>
                <a:solidFill>
                  <a:srgbClr val="92D050"/>
                </a:solidFill>
                <a:latin typeface="+mj-lt"/>
              </a:rPr>
              <a:t>vector</a:t>
            </a:r>
            <a:r>
              <a:rPr lang="en-US" sz="2400" b="1" dirty="0">
                <a:solidFill>
                  <a:srgbClr val="FFC000"/>
                </a:solidFill>
                <a:latin typeface="+mj-lt"/>
              </a:rPr>
              <a:t> &lt; </a:t>
            </a:r>
            <a:r>
              <a:rPr lang="en-US" sz="2400" b="1" dirty="0">
                <a:ln w="3175">
                  <a:solidFill>
                    <a:schemeClr val="bg2"/>
                  </a:solidFill>
                </a:ln>
                <a:solidFill>
                  <a:srgbClr val="007600"/>
                </a:solidFill>
                <a:latin typeface="+mj-lt"/>
              </a:rPr>
              <a:t>indexed_block</a:t>
            </a:r>
            <a:r>
              <a:rPr lang="en-US" sz="2400" b="1" dirty="0">
                <a:solidFill>
                  <a:srgbClr val="007600"/>
                </a:solidFill>
                <a:latin typeface="+mj-lt"/>
              </a:rPr>
              <a:t> </a:t>
            </a:r>
            <a:r>
              <a:rPr lang="en-US" sz="2400" b="1" dirty="0">
                <a:solidFill>
                  <a:srgbClr val="FFC000"/>
                </a:solidFill>
                <a:latin typeface="+mj-lt"/>
              </a:rPr>
              <a:t>&lt; </a:t>
            </a:r>
            <a:r>
              <a:rPr lang="en-US" sz="2400" b="1" dirty="0">
                <a:ln w="3175">
                  <a:solidFill>
                    <a:schemeClr val="bg2"/>
                  </a:solidFill>
                </a:ln>
                <a:solidFill>
                  <a:srgbClr val="002060"/>
                </a:solidFill>
                <a:latin typeface="+mj-lt"/>
              </a:rPr>
              <a:t>index</a:t>
            </a:r>
            <a:r>
              <a:rPr lang="en-US" sz="2400" b="1" dirty="0">
                <a:solidFill>
                  <a:srgbClr val="FFC000"/>
                </a:solidFill>
                <a:latin typeface="+mj-lt"/>
              </a:rPr>
              <a:t> &lt; </a:t>
            </a:r>
            <a:r>
              <a:rPr lang="en-US" sz="2400" b="1" dirty="0">
                <a:ln w="3175">
                  <a:solidFill>
                    <a:schemeClr val="bg2"/>
                  </a:solidFill>
                </a:ln>
                <a:solidFill>
                  <a:srgbClr val="7030A0"/>
                </a:solidFill>
                <a:latin typeface="+mj-lt"/>
              </a:rPr>
              <a:t>struct</a:t>
            </a:r>
          </a:p>
          <a:p>
            <a:pPr marL="0" lvl="1" indent="0">
              <a:buNone/>
            </a:pPr>
            <a:r>
              <a:rPr lang="en-US" sz="2800" dirty="0">
                <a:solidFill>
                  <a:schemeClr val="bg1">
                    <a:lumMod val="85000"/>
                  </a:schemeClr>
                </a:solidFill>
                <a:latin typeface="+mj-lt"/>
              </a:rPr>
              <a:t>Advice to developers</a:t>
            </a:r>
          </a:p>
          <a:p>
            <a:pPr lvl="2">
              <a:buFont typeface="Wingdings" panose="05000000000000000000" pitchFamily="2" charset="2"/>
              <a:buChar char="Ø"/>
            </a:pPr>
            <a:r>
              <a:rPr lang="en-US" sz="2800" dirty="0">
                <a:solidFill>
                  <a:schemeClr val="bg1">
                    <a:lumMod val="85000"/>
                  </a:schemeClr>
                </a:solidFill>
                <a:latin typeface="+mj-lt"/>
              </a:rPr>
              <a:t>Construct datatypes hierarchically bottom-up</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104</a:t>
            </a:fld>
            <a:endParaRPr lang="en-US" dirty="0"/>
          </a:p>
        </p:txBody>
      </p:sp>
    </p:spTree>
    <p:extLst>
      <p:ext uri="{BB962C8B-B14F-4D97-AF65-F5344CB8AC3E}">
        <p14:creationId xmlns:p14="http://schemas.microsoft.com/office/powerpoint/2010/main" val="17577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1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III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Virtual Topologies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105</a:t>
            </a:fld>
            <a:endParaRPr lang="en-US" dirty="0"/>
          </a:p>
        </p:txBody>
      </p:sp>
    </p:spTree>
    <p:extLst>
      <p:ext uri="{BB962C8B-B14F-4D97-AF65-F5344CB8AC3E}">
        <p14:creationId xmlns:p14="http://schemas.microsoft.com/office/powerpoint/2010/main" val="1397193754"/>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106</a:t>
            </a:fld>
            <a:endParaRPr lang="en-US" dirty="0"/>
          </a:p>
        </p:txBody>
      </p:sp>
      <p:sp>
        <p:nvSpPr>
          <p:cNvPr id="11" name="Content Placeholder 3">
            <a:extLst>
              <a:ext uri="{FF2B5EF4-FFF2-40B4-BE49-F238E27FC236}">
                <a16:creationId xmlns:a16="http://schemas.microsoft.com/office/drawing/2014/main" id="{9A4A9F0B-B732-87FE-66F0-E8F5E5138A80}"/>
              </a:ext>
            </a:extLst>
          </p:cNvPr>
          <p:cNvSpPr txBox="1">
            <a:spLocks/>
          </p:cNvSpPr>
          <p:nvPr/>
        </p:nvSpPr>
        <p:spPr>
          <a:xfrm>
            <a:off x="5816158" y="2321417"/>
            <a:ext cx="5426512"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rgbClr val="FFC000"/>
                </a:solidFill>
                <a:latin typeface="+mj-lt"/>
              </a:rPr>
              <a:t>4 Neighbors</a:t>
            </a:r>
            <a:endParaRPr lang="en-US" sz="2400" i="1" dirty="0">
              <a:solidFill>
                <a:srgbClr val="FFC000"/>
              </a:solidFill>
              <a:latin typeface="+mj-lt"/>
            </a:endParaRPr>
          </a:p>
          <a:p>
            <a:pPr indent="-283457" algn="ctr"/>
            <a:endParaRPr lang="en-US" sz="2400" dirty="0">
              <a:solidFill>
                <a:srgbClr val="FFC000"/>
              </a:solidFill>
              <a:latin typeface="+mj-lt"/>
            </a:endParaRPr>
          </a:p>
        </p:txBody>
      </p:sp>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942777657"/>
              </p:ext>
            </p:extLst>
          </p:nvPr>
        </p:nvGraphicFramePr>
        <p:xfrm>
          <a:off x="7405196" y="2906233"/>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7" name="Rectangle 6">
            <a:extLst>
              <a:ext uri="{FF2B5EF4-FFF2-40B4-BE49-F238E27FC236}">
                <a16:creationId xmlns:a16="http://schemas.microsoft.com/office/drawing/2014/main" id="{6C5E07B8-FB32-7071-0F00-88902F01F747}"/>
              </a:ext>
            </a:extLst>
          </p:cNvPr>
          <p:cNvSpPr/>
          <p:nvPr/>
        </p:nvSpPr>
        <p:spPr>
          <a:xfrm>
            <a:off x="7405194" y="2906231"/>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16EDC3-A821-A481-DE42-ACF85B38C594}"/>
              </a:ext>
            </a:extLst>
          </p:cNvPr>
          <p:cNvGrpSpPr/>
          <p:nvPr/>
        </p:nvGrpSpPr>
        <p:grpSpPr>
          <a:xfrm>
            <a:off x="8278299" y="3414946"/>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93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ontent Placeholder 3">
            <a:extLst>
              <a:ext uri="{FF2B5EF4-FFF2-40B4-BE49-F238E27FC236}">
                <a16:creationId xmlns:a16="http://schemas.microsoft.com/office/drawing/2014/main" id="{D3B6B81F-E90A-566F-9F91-8ECE516BA1C2}"/>
              </a:ext>
            </a:extLst>
          </p:cNvPr>
          <p:cNvSpPr txBox="1">
            <a:spLocks/>
          </p:cNvSpPr>
          <p:nvPr/>
        </p:nvSpPr>
        <p:spPr>
          <a:xfrm>
            <a:off x="5823246" y="2321417"/>
            <a:ext cx="5416656"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chemeClr val="accent6">
                    <a:lumMod val="40000"/>
                    <a:lumOff val="60000"/>
                  </a:schemeClr>
                </a:solidFill>
                <a:latin typeface="+mj-lt"/>
              </a:rPr>
              <a:t>6 Neighbors</a:t>
            </a:r>
            <a:endParaRPr lang="en-US" sz="2400" i="1" dirty="0">
              <a:solidFill>
                <a:schemeClr val="accent6">
                  <a:lumMod val="40000"/>
                  <a:lumOff val="60000"/>
                </a:schemeClr>
              </a:solidFill>
              <a:latin typeface="+mj-lt"/>
            </a:endParaRPr>
          </a:p>
          <a:p>
            <a:pPr indent="-283457" algn="ctr"/>
            <a:endParaRPr lang="en-US" sz="2400" dirty="0">
              <a:solidFill>
                <a:srgbClr val="FFC000"/>
              </a:solidFill>
              <a:latin typeface="+mj-lt"/>
            </a:endParaRPr>
          </a:p>
        </p:txBody>
      </p:sp>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107</a:t>
            </a:fld>
            <a:endParaRPr lang="en-US" dirty="0"/>
          </a:p>
        </p:txBody>
      </p:sp>
      <p:grpSp>
        <p:nvGrpSpPr>
          <p:cNvPr id="108" name="Group 107">
            <a:extLst>
              <a:ext uri="{FF2B5EF4-FFF2-40B4-BE49-F238E27FC236}">
                <a16:creationId xmlns:a16="http://schemas.microsoft.com/office/drawing/2014/main" id="{D52D2860-1573-DDCC-FAE3-E182341D36C9}"/>
              </a:ext>
            </a:extLst>
          </p:cNvPr>
          <p:cNvGrpSpPr/>
          <p:nvPr/>
        </p:nvGrpSpPr>
        <p:grpSpPr>
          <a:xfrm rot="1800000">
            <a:off x="7136362" y="2869436"/>
            <a:ext cx="2902850" cy="2671252"/>
            <a:chOff x="6662916" y="2491347"/>
            <a:chExt cx="2902850" cy="2671252"/>
          </a:xfrm>
        </p:grpSpPr>
        <p:grpSp>
          <p:nvGrpSpPr>
            <p:cNvPr id="19" name="Group 18">
              <a:extLst>
                <a:ext uri="{FF2B5EF4-FFF2-40B4-BE49-F238E27FC236}">
                  <a16:creationId xmlns:a16="http://schemas.microsoft.com/office/drawing/2014/main" id="{F116EDC3-A821-A481-DE42-ACF85B38C594}"/>
                </a:ext>
              </a:extLst>
            </p:cNvPr>
            <p:cNvGrpSpPr/>
            <p:nvPr/>
          </p:nvGrpSpPr>
          <p:grpSpPr>
            <a:xfrm>
              <a:off x="7712104" y="2761751"/>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115E1FC4-77FC-2019-4CED-56C9CE3EA742}"/>
                </a:ext>
              </a:extLst>
            </p:cNvPr>
            <p:cNvGrpSpPr/>
            <p:nvPr/>
          </p:nvGrpSpPr>
          <p:grpSpPr>
            <a:xfrm>
              <a:off x="7860095" y="2491347"/>
              <a:ext cx="502918" cy="2671252"/>
              <a:chOff x="7860096" y="2484352"/>
              <a:chExt cx="502918" cy="2671252"/>
            </a:xfrm>
          </p:grpSpPr>
          <p:sp>
            <p:nvSpPr>
              <p:cNvPr id="9" name="Hexagon 8">
                <a:extLst>
                  <a:ext uri="{FF2B5EF4-FFF2-40B4-BE49-F238E27FC236}">
                    <a16:creationId xmlns:a16="http://schemas.microsoft.com/office/drawing/2014/main" id="{4EFFBFC1-461D-766B-839A-C0843276F8C5}"/>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Hexagon 10">
                <a:extLst>
                  <a:ext uri="{FF2B5EF4-FFF2-40B4-BE49-F238E27FC236}">
                    <a16:creationId xmlns:a16="http://schemas.microsoft.com/office/drawing/2014/main" id="{B5FC1E21-F5A9-9DA8-D88D-0BDC195D204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Hexagon 11">
                <a:extLst>
                  <a:ext uri="{FF2B5EF4-FFF2-40B4-BE49-F238E27FC236}">
                    <a16:creationId xmlns:a16="http://schemas.microsoft.com/office/drawing/2014/main" id="{A66A5EA3-97BA-A921-299D-80449B997511}"/>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4" name="Hexagon 13">
                <a:extLst>
                  <a:ext uri="{FF2B5EF4-FFF2-40B4-BE49-F238E27FC236}">
                    <a16:creationId xmlns:a16="http://schemas.microsoft.com/office/drawing/2014/main" id="{9256E05D-B676-B0CF-7549-BE83E25A899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 name="Hexagon 40">
                <a:extLst>
                  <a:ext uri="{FF2B5EF4-FFF2-40B4-BE49-F238E27FC236}">
                    <a16:creationId xmlns:a16="http://schemas.microsoft.com/office/drawing/2014/main" id="{D25FBC15-96C7-CCED-D724-C2C3EEEC10A3}"/>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 name="Hexagon 41">
                <a:extLst>
                  <a:ext uri="{FF2B5EF4-FFF2-40B4-BE49-F238E27FC236}">
                    <a16:creationId xmlns:a16="http://schemas.microsoft.com/office/drawing/2014/main" id="{F6DE8A57-E4F2-F274-51A4-327202611175}"/>
                  </a:ext>
                </a:extLst>
              </p:cNvPr>
              <p:cNvSpPr/>
              <p:nvPr/>
            </p:nvSpPr>
            <p:spPr>
              <a:xfrm>
                <a:off x="7860096" y="4722054"/>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2" name="Group 51">
              <a:extLst>
                <a:ext uri="{FF2B5EF4-FFF2-40B4-BE49-F238E27FC236}">
                  <a16:creationId xmlns:a16="http://schemas.microsoft.com/office/drawing/2014/main" id="{F839C08E-C902-99B5-007B-F4F395E57154}"/>
                </a:ext>
              </a:extLst>
            </p:cNvPr>
            <p:cNvGrpSpPr/>
            <p:nvPr/>
          </p:nvGrpSpPr>
          <p:grpSpPr>
            <a:xfrm>
              <a:off x="7460648" y="2717220"/>
              <a:ext cx="502918" cy="2223710"/>
              <a:chOff x="7860096" y="2484352"/>
              <a:chExt cx="502918" cy="2223710"/>
            </a:xfrm>
          </p:grpSpPr>
          <p:sp>
            <p:nvSpPr>
              <p:cNvPr id="53" name="Hexagon 52">
                <a:extLst>
                  <a:ext uri="{FF2B5EF4-FFF2-40B4-BE49-F238E27FC236}">
                    <a16:creationId xmlns:a16="http://schemas.microsoft.com/office/drawing/2014/main" id="{FA9810B5-49E4-FFDA-4A68-BD6A94BA78EB}"/>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4" name="Hexagon 53">
                <a:extLst>
                  <a:ext uri="{FF2B5EF4-FFF2-40B4-BE49-F238E27FC236}">
                    <a16:creationId xmlns:a16="http://schemas.microsoft.com/office/drawing/2014/main" id="{61C9D5ED-7F0F-D224-907D-43E2DB009950}"/>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5" name="Hexagon 54">
                <a:extLst>
                  <a:ext uri="{FF2B5EF4-FFF2-40B4-BE49-F238E27FC236}">
                    <a16:creationId xmlns:a16="http://schemas.microsoft.com/office/drawing/2014/main" id="{8F1789B5-652E-8559-240E-B1DB80A4A1AD}"/>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6" name="Hexagon 55">
                <a:extLst>
                  <a:ext uri="{FF2B5EF4-FFF2-40B4-BE49-F238E27FC236}">
                    <a16:creationId xmlns:a16="http://schemas.microsoft.com/office/drawing/2014/main" id="{913AD977-817A-31F1-263C-DA258FE5B27E}"/>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7" name="Hexagon 56">
                <a:extLst>
                  <a:ext uri="{FF2B5EF4-FFF2-40B4-BE49-F238E27FC236}">
                    <a16:creationId xmlns:a16="http://schemas.microsoft.com/office/drawing/2014/main" id="{076CA68C-53E5-DF04-2768-BF797FE58E5E}"/>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9" name="Group 58">
              <a:extLst>
                <a:ext uri="{FF2B5EF4-FFF2-40B4-BE49-F238E27FC236}">
                  <a16:creationId xmlns:a16="http://schemas.microsoft.com/office/drawing/2014/main" id="{A26C0248-A142-F48E-0B83-328F13B1CE51}"/>
                </a:ext>
              </a:extLst>
            </p:cNvPr>
            <p:cNvGrpSpPr/>
            <p:nvPr/>
          </p:nvGrpSpPr>
          <p:grpSpPr>
            <a:xfrm>
              <a:off x="8259543" y="2717220"/>
              <a:ext cx="502918" cy="2223710"/>
              <a:chOff x="7860096" y="2484352"/>
              <a:chExt cx="502918" cy="2223710"/>
            </a:xfrm>
          </p:grpSpPr>
          <p:sp>
            <p:nvSpPr>
              <p:cNvPr id="60" name="Hexagon 59">
                <a:extLst>
                  <a:ext uri="{FF2B5EF4-FFF2-40B4-BE49-F238E27FC236}">
                    <a16:creationId xmlns:a16="http://schemas.microsoft.com/office/drawing/2014/main" id="{255E3DAB-4EDB-10B5-3A1A-A1E01A4C9721}"/>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1" name="Hexagon 60">
                <a:extLst>
                  <a:ext uri="{FF2B5EF4-FFF2-40B4-BE49-F238E27FC236}">
                    <a16:creationId xmlns:a16="http://schemas.microsoft.com/office/drawing/2014/main" id="{5A12609D-3992-6674-C6BA-4DD0FBA5237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2" name="Hexagon 61">
                <a:extLst>
                  <a:ext uri="{FF2B5EF4-FFF2-40B4-BE49-F238E27FC236}">
                    <a16:creationId xmlns:a16="http://schemas.microsoft.com/office/drawing/2014/main" id="{EB291D37-CD2E-7FA6-ADB2-726B2B532A5A}"/>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3" name="Hexagon 62">
                <a:extLst>
                  <a:ext uri="{FF2B5EF4-FFF2-40B4-BE49-F238E27FC236}">
                    <a16:creationId xmlns:a16="http://schemas.microsoft.com/office/drawing/2014/main" id="{AEAF69A7-46EE-0EB9-6BAB-71D24F7F952C}"/>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4" name="Hexagon 63">
                <a:extLst>
                  <a:ext uri="{FF2B5EF4-FFF2-40B4-BE49-F238E27FC236}">
                    <a16:creationId xmlns:a16="http://schemas.microsoft.com/office/drawing/2014/main" id="{F250C6C4-17A3-A609-060C-E0464010701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66" name="Group 65">
              <a:extLst>
                <a:ext uri="{FF2B5EF4-FFF2-40B4-BE49-F238E27FC236}">
                  <a16:creationId xmlns:a16="http://schemas.microsoft.com/office/drawing/2014/main" id="{97F8A66E-440B-FCB5-849A-B47112C03846}"/>
                </a:ext>
              </a:extLst>
            </p:cNvPr>
            <p:cNvGrpSpPr/>
            <p:nvPr/>
          </p:nvGrpSpPr>
          <p:grpSpPr>
            <a:xfrm>
              <a:off x="8658989" y="2938887"/>
              <a:ext cx="502918" cy="1776170"/>
              <a:chOff x="7860096" y="2931892"/>
              <a:chExt cx="502918" cy="1776170"/>
            </a:xfrm>
          </p:grpSpPr>
          <p:sp>
            <p:nvSpPr>
              <p:cNvPr id="68" name="Hexagon 67">
                <a:extLst>
                  <a:ext uri="{FF2B5EF4-FFF2-40B4-BE49-F238E27FC236}">
                    <a16:creationId xmlns:a16="http://schemas.microsoft.com/office/drawing/2014/main" id="{519684CB-D38F-497A-4A0E-BE2F3A42CC1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9" name="Hexagon 68">
                <a:extLst>
                  <a:ext uri="{FF2B5EF4-FFF2-40B4-BE49-F238E27FC236}">
                    <a16:creationId xmlns:a16="http://schemas.microsoft.com/office/drawing/2014/main" id="{BD42CEE5-ED84-21E9-0716-7C49AB4BB885}"/>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0" name="Hexagon 69">
                <a:extLst>
                  <a:ext uri="{FF2B5EF4-FFF2-40B4-BE49-F238E27FC236}">
                    <a16:creationId xmlns:a16="http://schemas.microsoft.com/office/drawing/2014/main" id="{023EEDBE-6B80-846A-E6F4-DA01EBE3FD5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1" name="Hexagon 70">
                <a:extLst>
                  <a:ext uri="{FF2B5EF4-FFF2-40B4-BE49-F238E27FC236}">
                    <a16:creationId xmlns:a16="http://schemas.microsoft.com/office/drawing/2014/main" id="{13FEBD22-691F-CE4C-0B47-D850A055559C}"/>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73" name="Group 72">
              <a:extLst>
                <a:ext uri="{FF2B5EF4-FFF2-40B4-BE49-F238E27FC236}">
                  <a16:creationId xmlns:a16="http://schemas.microsoft.com/office/drawing/2014/main" id="{7B97FEC6-7E6D-43A2-249C-AB40E9045463}"/>
                </a:ext>
              </a:extLst>
            </p:cNvPr>
            <p:cNvGrpSpPr/>
            <p:nvPr/>
          </p:nvGrpSpPr>
          <p:grpSpPr>
            <a:xfrm>
              <a:off x="6662916" y="3161651"/>
              <a:ext cx="502918" cy="1328630"/>
              <a:chOff x="7860096" y="2931892"/>
              <a:chExt cx="502918" cy="1328630"/>
            </a:xfrm>
          </p:grpSpPr>
          <p:sp>
            <p:nvSpPr>
              <p:cNvPr id="75" name="Hexagon 74">
                <a:extLst>
                  <a:ext uri="{FF2B5EF4-FFF2-40B4-BE49-F238E27FC236}">
                    <a16:creationId xmlns:a16="http://schemas.microsoft.com/office/drawing/2014/main" id="{BB7F9236-7028-1932-2E07-38C44786A6D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6" name="Hexagon 75">
                <a:extLst>
                  <a:ext uri="{FF2B5EF4-FFF2-40B4-BE49-F238E27FC236}">
                    <a16:creationId xmlns:a16="http://schemas.microsoft.com/office/drawing/2014/main" id="{7C7654DF-8677-7D0D-991F-B7B8BA8FD3F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7" name="Hexagon 76">
                <a:extLst>
                  <a:ext uri="{FF2B5EF4-FFF2-40B4-BE49-F238E27FC236}">
                    <a16:creationId xmlns:a16="http://schemas.microsoft.com/office/drawing/2014/main" id="{2DC6D61C-424C-A2F4-8AB0-FBDAC2A95238}"/>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0" name="Group 79">
              <a:extLst>
                <a:ext uri="{FF2B5EF4-FFF2-40B4-BE49-F238E27FC236}">
                  <a16:creationId xmlns:a16="http://schemas.microsoft.com/office/drawing/2014/main" id="{92EB44E0-B3B8-A202-CD55-DBE70FAEB88E}"/>
                </a:ext>
              </a:extLst>
            </p:cNvPr>
            <p:cNvGrpSpPr/>
            <p:nvPr/>
          </p:nvGrpSpPr>
          <p:grpSpPr>
            <a:xfrm>
              <a:off x="7062362" y="2935776"/>
              <a:ext cx="502918" cy="1776170"/>
              <a:chOff x="7860096" y="2931892"/>
              <a:chExt cx="502918" cy="1776170"/>
            </a:xfrm>
          </p:grpSpPr>
          <p:sp>
            <p:nvSpPr>
              <p:cNvPr id="82" name="Hexagon 81">
                <a:extLst>
                  <a:ext uri="{FF2B5EF4-FFF2-40B4-BE49-F238E27FC236}">
                    <a16:creationId xmlns:a16="http://schemas.microsoft.com/office/drawing/2014/main" id="{91B69BFA-77AF-92CF-5587-DE066BC917FE}"/>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3" name="Hexagon 82">
                <a:extLst>
                  <a:ext uri="{FF2B5EF4-FFF2-40B4-BE49-F238E27FC236}">
                    <a16:creationId xmlns:a16="http://schemas.microsoft.com/office/drawing/2014/main" id="{0EAF61F8-88BC-D9DD-1DDA-A97A91BA3E9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4" name="Hexagon 83">
                <a:extLst>
                  <a:ext uri="{FF2B5EF4-FFF2-40B4-BE49-F238E27FC236}">
                    <a16:creationId xmlns:a16="http://schemas.microsoft.com/office/drawing/2014/main" id="{C635F914-D4D5-C085-F7A1-084B8F37CE9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5" name="Hexagon 84">
                <a:extLst>
                  <a:ext uri="{FF2B5EF4-FFF2-40B4-BE49-F238E27FC236}">
                    <a16:creationId xmlns:a16="http://schemas.microsoft.com/office/drawing/2014/main" id="{EBB3C645-8D1D-5F3A-3E64-0DC700F792C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7" name="Group 86">
              <a:extLst>
                <a:ext uri="{FF2B5EF4-FFF2-40B4-BE49-F238E27FC236}">
                  <a16:creationId xmlns:a16="http://schemas.microsoft.com/office/drawing/2014/main" id="{34C500AF-5B02-7250-7DDA-C21D75039007}"/>
                </a:ext>
              </a:extLst>
            </p:cNvPr>
            <p:cNvGrpSpPr/>
            <p:nvPr/>
          </p:nvGrpSpPr>
          <p:grpSpPr>
            <a:xfrm>
              <a:off x="9062848" y="3161649"/>
              <a:ext cx="502918" cy="1328630"/>
              <a:chOff x="7860096" y="2931892"/>
              <a:chExt cx="502918" cy="1328630"/>
            </a:xfrm>
          </p:grpSpPr>
          <p:sp>
            <p:nvSpPr>
              <p:cNvPr id="89" name="Hexagon 88">
                <a:extLst>
                  <a:ext uri="{FF2B5EF4-FFF2-40B4-BE49-F238E27FC236}">
                    <a16:creationId xmlns:a16="http://schemas.microsoft.com/office/drawing/2014/main" id="{73C28875-EC84-E20B-19CC-3EFA880DB427}"/>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0" name="Hexagon 89">
                <a:extLst>
                  <a:ext uri="{FF2B5EF4-FFF2-40B4-BE49-F238E27FC236}">
                    <a16:creationId xmlns:a16="http://schemas.microsoft.com/office/drawing/2014/main" id="{CB329ACB-285B-051B-8750-72BC5AA909B8}"/>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1" name="Hexagon 90">
                <a:extLst>
                  <a:ext uri="{FF2B5EF4-FFF2-40B4-BE49-F238E27FC236}">
                    <a16:creationId xmlns:a16="http://schemas.microsoft.com/office/drawing/2014/main" id="{A2393D3E-CA38-B348-228E-EB41787FBC0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8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127">
                                            <p:txEl>
                                              <p:pRg st="5" end="5"/>
                                            </p:txEl>
                                          </p:spTgt>
                                        </p:tgtEl>
                                        <p:attrNameLst>
                                          <p:attrName>style.visibility</p:attrName>
                                        </p:attrNameLst>
                                      </p:cBhvr>
                                      <p:to>
                                        <p:strVal val="visible"/>
                                      </p:to>
                                    </p:set>
                                    <p:animEffect transition="in" filter="fade">
                                      <p:cBhvr>
                                        <p:cTn id="10" dur="500"/>
                                        <p:tgtEl>
                                          <p:spTgt spid="1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108</a:t>
            </a:fld>
            <a:endParaRPr lang="en-US" dirty="0"/>
          </a:p>
        </p:txBody>
      </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m3d="http://schemas.microsoft.com/office/drawing/2017/model3d" Requires="am3d">
          <p:graphicFrame>
            <p:nvGraphicFramePr>
              <p:cNvPr id="7" name="3D Model 6" descr="Light Gray Tetrahedron">
                <a:extLst>
                  <a:ext uri="{FF2B5EF4-FFF2-40B4-BE49-F238E27FC236}">
                    <a16:creationId xmlns:a16="http://schemas.microsoft.com/office/drawing/2014/main" id="{CD25B88A-34EF-CB3B-97E2-F213969C5A1B}"/>
                  </a:ext>
                </a:extLst>
              </p:cNvPr>
              <p:cNvGraphicFramePr>
                <a:graphicFrameLocks noChangeAspect="1"/>
              </p:cNvGraphicFramePr>
              <p:nvPr>
                <p:extLst>
                  <p:ext uri="{D42A27DB-BD31-4B8C-83A1-F6EECF244321}">
                    <p14:modId xmlns:p14="http://schemas.microsoft.com/office/powerpoint/2010/main" val="2592210233"/>
                  </p:ext>
                </p:extLst>
              </p:nvPr>
            </p:nvGraphicFramePr>
            <p:xfrm>
              <a:off x="7382528" y="2515796"/>
              <a:ext cx="1485279" cy="1475290"/>
            </p:xfrm>
            <a:graphic>
              <a:graphicData uri="http://schemas.microsoft.com/office/drawing/2017/model3d">
                <am3d:model3d r:embed="rId3">
                  <am3d:spPr>
                    <a:xfrm>
                      <a:off x="0" y="0"/>
                      <a:ext cx="1485279" cy="1475290"/>
                    </a:xfrm>
                    <a:prstGeom prst="rect">
                      <a:avLst/>
                    </a:prstGeom>
                  </am3d:spPr>
                  <am3d:camera>
                    <am3d:pos x="0" y="0" z="74271989"/>
                    <am3d:up dx="0" dy="36000000" dz="0"/>
                    <am3d:lookAt x="0" y="0" z="0"/>
                    <am3d:perspective fov="2700000"/>
                  </am3d:camera>
                  <am3d:trans>
                    <am3d:meterPerModelUnit n="6166890" d="1000000"/>
                    <am3d:preTrans dx="531" dy="-15492322" dz="-5131587"/>
                    <am3d:scale>
                      <am3d:sx n="1000000" d="1000000"/>
                      <am3d:sy n="1000000" d="1000000"/>
                      <am3d:sz n="1000000" d="1000000"/>
                    </am3d:scale>
                    <am3d:rot ax="-1668390" ay="392348" az="-206214"/>
                    <am3d:postTrans dx="0" dy="0" dz="0"/>
                  </am3d:trans>
                  <am3d:raster rName="Office3DRenderer" rVer="16.0.8326">
                    <am3d:blip r:embed="rId4"/>
                  </am3d:raster>
                  <am3d:objViewport viewportSz="23040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ight Gray Tetrahedron">
                <a:extLst>
                  <a:ext uri="{FF2B5EF4-FFF2-40B4-BE49-F238E27FC236}">
                    <a16:creationId xmlns:a16="http://schemas.microsoft.com/office/drawing/2014/main" id="{CD25B88A-34EF-CB3B-97E2-F213969C5A1B}"/>
                  </a:ext>
                </a:extLst>
              </p:cNvPr>
              <p:cNvPicPr>
                <a:picLocks noGrp="1" noRot="1" noChangeAspect="1" noMove="1" noResize="1" noEditPoints="1" noAdjustHandles="1" noChangeArrowheads="1" noChangeShapeType="1" noCrop="1"/>
              </p:cNvPicPr>
              <p:nvPr/>
            </p:nvPicPr>
            <p:blipFill>
              <a:blip r:embed="rId4"/>
              <a:stretch>
                <a:fillRect/>
              </a:stretch>
            </p:blipFill>
            <p:spPr>
              <a:xfrm>
                <a:off x="7382528" y="2515796"/>
                <a:ext cx="1485279" cy="14752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FA2B72AC-4B84-6E21-6C65-9F655564FE4B}"/>
                  </a:ext>
                </a:extLst>
              </p:cNvPr>
              <p:cNvGraphicFramePr>
                <a:graphicFrameLocks noChangeAspect="1"/>
              </p:cNvGraphicFramePr>
              <p:nvPr>
                <p:extLst>
                  <p:ext uri="{D42A27DB-BD31-4B8C-83A1-F6EECF244321}">
                    <p14:modId xmlns:p14="http://schemas.microsoft.com/office/powerpoint/2010/main" val="333192633"/>
                  </p:ext>
                </p:extLst>
              </p:nvPr>
            </p:nvGraphicFramePr>
            <p:xfrm>
              <a:off x="9551068" y="2584454"/>
              <a:ext cx="1553547" cy="1678993"/>
            </p:xfrm>
            <a:graphic>
              <a:graphicData uri="http://schemas.microsoft.com/office/drawing/2017/model3d">
                <am3d:model3d r:embed="rId5">
                  <am3d:spPr>
                    <a:xfrm>
                      <a:off x="0" y="0"/>
                      <a:ext cx="1553547" cy="167899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2410995" ay="-1510095" az="-1185421"/>
                    <am3d:postTrans dx="0" dy="0" dz="0"/>
                  </am3d:trans>
                  <am3d:raster rName="Office3DRenderer" rVer="16.0.8326">
                    <am3d:blip r:embed="rId6"/>
                  </am3d:raster>
                  <am3d:objViewport viewportSz="17194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FA2B72AC-4B84-6E21-6C65-9F655564FE4B}"/>
                  </a:ext>
                </a:extLst>
              </p:cNvPr>
              <p:cNvPicPr>
                <a:picLocks noGrp="1" noRot="1" noChangeAspect="1" noMove="1" noResize="1" noEditPoints="1" noAdjustHandles="1" noChangeArrowheads="1" noChangeShapeType="1" noCrop="1"/>
              </p:cNvPicPr>
              <p:nvPr/>
            </p:nvPicPr>
            <p:blipFill>
              <a:blip r:embed="rId6"/>
              <a:stretch>
                <a:fillRect/>
              </a:stretch>
            </p:blipFill>
            <p:spPr>
              <a:xfrm>
                <a:off x="9551068" y="2584454"/>
                <a:ext cx="1553547" cy="16789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Light Gray Pyramid">
                <a:extLst>
                  <a:ext uri="{FF2B5EF4-FFF2-40B4-BE49-F238E27FC236}">
                    <a16:creationId xmlns:a16="http://schemas.microsoft.com/office/drawing/2014/main" id="{8A631B7D-B1B5-9291-FBA8-CA4D92DE1FEB}"/>
                  </a:ext>
                </a:extLst>
              </p:cNvPr>
              <p:cNvGraphicFramePr>
                <a:graphicFrameLocks noChangeAspect="1"/>
              </p:cNvGraphicFramePr>
              <p:nvPr>
                <p:extLst>
                  <p:ext uri="{D42A27DB-BD31-4B8C-83A1-F6EECF244321}">
                    <p14:modId xmlns:p14="http://schemas.microsoft.com/office/powerpoint/2010/main" val="3994366075"/>
                  </p:ext>
                </p:extLst>
              </p:nvPr>
            </p:nvGraphicFramePr>
            <p:xfrm>
              <a:off x="6365614" y="3543433"/>
              <a:ext cx="1589371" cy="1970058"/>
            </p:xfrm>
            <a:graphic>
              <a:graphicData uri="http://schemas.microsoft.com/office/drawing/2017/model3d">
                <am3d:model3d r:embed="rId7">
                  <am3d:spPr>
                    <a:xfrm>
                      <a:off x="0" y="0"/>
                      <a:ext cx="1589371" cy="1970058"/>
                    </a:xfrm>
                    <a:prstGeom prst="rect">
                      <a:avLst/>
                    </a:prstGeom>
                    <a:noFill/>
                    <a:ln>
                      <a:noFill/>
                    </a:ln>
                  </am3d:spPr>
                  <am3d:camera>
                    <am3d:pos x="0" y="0" z="70960676"/>
                    <am3d:up dx="0" dy="36000000" dz="0"/>
                    <am3d:lookAt x="0" y="0" z="0"/>
                    <am3d:perspective fov="2700000"/>
                  </am3d:camera>
                  <am3d:trans>
                    <am3d:meterPerModelUnit n="4134103" d="1000000"/>
                    <am3d:preTrans dx="0" dy="-10695087" dz="0"/>
                    <am3d:scale>
                      <am3d:sx n="1000000" d="1000000"/>
                      <am3d:sy n="1000000" d="1000000"/>
                      <am3d:sz n="1000000" d="1000000"/>
                    </am3d:scale>
                    <am3d:rot ax="7949871" ay="-1583045" az="-9247601"/>
                    <am3d:postTrans dx="0" dy="0" dz="0"/>
                  </am3d:trans>
                  <am3d:raster rName="Office3DRenderer" rVer="16.0.8326">
                    <am3d:blip r:embed="rId8"/>
                  </am3d:raster>
                  <am3d:objViewport viewportSz="30550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Light Gray Pyramid">
                <a:extLst>
                  <a:ext uri="{FF2B5EF4-FFF2-40B4-BE49-F238E27FC236}">
                    <a16:creationId xmlns:a16="http://schemas.microsoft.com/office/drawing/2014/main" id="{8A631B7D-B1B5-9291-FBA8-CA4D92DE1FEB}"/>
                  </a:ext>
                </a:extLst>
              </p:cNvPr>
              <p:cNvPicPr>
                <a:picLocks noGrp="1" noRot="1" noChangeAspect="1" noMove="1" noResize="1" noEditPoints="1" noAdjustHandles="1" noChangeArrowheads="1" noChangeShapeType="1" noCrop="1"/>
              </p:cNvPicPr>
              <p:nvPr/>
            </p:nvPicPr>
            <p:blipFill>
              <a:blip r:embed="rId8"/>
              <a:stretch>
                <a:fillRect/>
              </a:stretch>
            </p:blipFill>
            <p:spPr>
              <a:xfrm>
                <a:off x="6365614" y="3543433"/>
                <a:ext cx="1589371" cy="1970058"/>
              </a:xfrm>
              <a:prstGeom prst="rect">
                <a:avLst/>
              </a:prstGeom>
              <a:noFill/>
              <a:ln>
                <a:noFill/>
              </a:ln>
            </p:spPr>
          </p:pic>
        </mc:Fallback>
      </mc:AlternateContent>
      <mc:AlternateContent xmlns:mc="http://schemas.openxmlformats.org/markup-compatibility/2006">
        <mc:Choice xmlns:am3d="http://schemas.microsoft.com/office/drawing/2017/model3d" Requires="am3d">
          <p:graphicFrame>
            <p:nvGraphicFramePr>
              <p:cNvPr id="22" name="3D Model 21" descr="Dodecahedron White">
                <a:extLst>
                  <a:ext uri="{FF2B5EF4-FFF2-40B4-BE49-F238E27FC236}">
                    <a16:creationId xmlns:a16="http://schemas.microsoft.com/office/drawing/2014/main" id="{2046DEA7-FFB6-56FC-FAF2-8DFF89C87C0E}"/>
                  </a:ext>
                </a:extLst>
              </p:cNvPr>
              <p:cNvGraphicFramePr>
                <a:graphicFrameLocks noChangeAspect="1"/>
              </p:cNvGraphicFramePr>
              <p:nvPr>
                <p:extLst>
                  <p:ext uri="{D42A27DB-BD31-4B8C-83A1-F6EECF244321}">
                    <p14:modId xmlns:p14="http://schemas.microsoft.com/office/powerpoint/2010/main" val="2306621846"/>
                  </p:ext>
                </p:extLst>
              </p:nvPr>
            </p:nvGraphicFramePr>
            <p:xfrm>
              <a:off x="8548250" y="4161891"/>
              <a:ext cx="1331774" cy="1267710"/>
            </p:xfrm>
            <a:graphic>
              <a:graphicData uri="http://schemas.microsoft.com/office/drawing/2017/model3d">
                <am3d:model3d r:embed="rId9">
                  <am3d:spPr>
                    <a:xfrm>
                      <a:off x="0" y="0"/>
                      <a:ext cx="1331774" cy="1267710"/>
                    </a:xfrm>
                    <a:prstGeom prst="rect">
                      <a:avLst/>
                    </a:prstGeom>
                  </am3d:spPr>
                  <am3d:camera>
                    <am3d:pos x="0" y="0" z="81356858"/>
                    <am3d:up dx="0" dy="36000000" dz="0"/>
                    <am3d:lookAt x="0" y="0" z="0"/>
                    <am3d:perspective fov="2700000"/>
                  </am3d:camera>
                  <am3d:trans>
                    <am3d:meterPerModelUnit n="103989" d="1000000"/>
                    <am3d:preTrans dx="0" dy="-17962438" dz="-35084"/>
                    <am3d:scale>
                      <am3d:sx n="1000000" d="1000000"/>
                      <am3d:sy n="1000000" d="1000000"/>
                      <am3d:sz n="1000000" d="1000000"/>
                    </am3d:scale>
                    <am3d:rot ax="775075" ay="1626844" az="358060"/>
                    <am3d:postTrans dx="0" dy="0" dz="0"/>
                  </am3d:trans>
                  <am3d:raster rName="Office3DRenderer" rVer="16.0.8326">
                    <am3d:blip r:embed="rId10"/>
                  </am3d:raster>
                  <am3d:objViewport viewportSz="22196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Dodecahedron White">
                <a:extLst>
                  <a:ext uri="{FF2B5EF4-FFF2-40B4-BE49-F238E27FC236}">
                    <a16:creationId xmlns:a16="http://schemas.microsoft.com/office/drawing/2014/main" id="{2046DEA7-FFB6-56FC-FAF2-8DFF89C87C0E}"/>
                  </a:ext>
                </a:extLst>
              </p:cNvPr>
              <p:cNvPicPr>
                <a:picLocks noGrp="1" noRot="1" noChangeAspect="1" noMove="1" noResize="1" noEditPoints="1" noAdjustHandles="1" noChangeArrowheads="1" noChangeShapeType="1" noCrop="1"/>
              </p:cNvPicPr>
              <p:nvPr/>
            </p:nvPicPr>
            <p:blipFill>
              <a:blip r:embed="rId10"/>
              <a:stretch>
                <a:fillRect/>
              </a:stretch>
            </p:blipFill>
            <p:spPr>
              <a:xfrm>
                <a:off x="8548250" y="4161891"/>
                <a:ext cx="1331774" cy="1267710"/>
              </a:xfrm>
              <a:prstGeom prst="rect">
                <a:avLst/>
              </a:prstGeom>
            </p:spPr>
          </p:pic>
        </mc:Fallback>
      </mc:AlternateContent>
      <p:sp>
        <p:nvSpPr>
          <p:cNvPr id="24" name="TextBox 23">
            <a:extLst>
              <a:ext uri="{FF2B5EF4-FFF2-40B4-BE49-F238E27FC236}">
                <a16:creationId xmlns:a16="http://schemas.microsoft.com/office/drawing/2014/main" id="{7F258ADD-CCF3-67F3-E190-12B93C8B1A9D}"/>
              </a:ext>
            </a:extLst>
          </p:cNvPr>
          <p:cNvSpPr txBox="1"/>
          <p:nvPr/>
        </p:nvSpPr>
        <p:spPr>
          <a:xfrm>
            <a:off x="5648997" y="5678729"/>
            <a:ext cx="1899683" cy="461665"/>
          </a:xfrm>
          <a:prstGeom prst="rect">
            <a:avLst/>
          </a:prstGeom>
          <a:noFill/>
        </p:spPr>
        <p:txBody>
          <a:bodyPr wrap="square">
            <a:spAutoFit/>
          </a:bodyPr>
          <a:lstStyle/>
          <a:p>
            <a:pPr algn="ctr"/>
            <a:r>
              <a:rPr lang="en-US" sz="2400" b="1" dirty="0">
                <a:solidFill>
                  <a:schemeClr val="bg1">
                    <a:lumMod val="95000"/>
                  </a:schemeClr>
                </a:solidFill>
                <a:latin typeface="+mj-lt"/>
              </a:rPr>
              <a:t>Pyramids</a:t>
            </a:r>
            <a:endParaRPr lang="en-US" sz="2400" b="1" dirty="0">
              <a:solidFill>
                <a:schemeClr val="bg1">
                  <a:lumMod val="95000"/>
                </a:schemeClr>
              </a:solidFill>
            </a:endParaRPr>
          </a:p>
        </p:txBody>
      </p:sp>
      <p:sp>
        <p:nvSpPr>
          <p:cNvPr id="25" name="TextBox 24">
            <a:extLst>
              <a:ext uri="{FF2B5EF4-FFF2-40B4-BE49-F238E27FC236}">
                <a16:creationId xmlns:a16="http://schemas.microsoft.com/office/drawing/2014/main" id="{D6D7A1F9-A526-05C1-D85C-72353F95AFD6}"/>
              </a:ext>
            </a:extLst>
          </p:cNvPr>
          <p:cNvSpPr txBox="1"/>
          <p:nvPr/>
        </p:nvSpPr>
        <p:spPr>
          <a:xfrm>
            <a:off x="7954985" y="5678729"/>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Dodecahedrons</a:t>
            </a:r>
            <a:endParaRPr lang="en-US" sz="2400" b="1" dirty="0">
              <a:solidFill>
                <a:schemeClr val="bg1">
                  <a:lumMod val="95000"/>
                </a:schemeClr>
              </a:solidFill>
            </a:endParaRPr>
          </a:p>
        </p:txBody>
      </p:sp>
      <p:sp>
        <p:nvSpPr>
          <p:cNvPr id="26" name="TextBox 25">
            <a:extLst>
              <a:ext uri="{FF2B5EF4-FFF2-40B4-BE49-F238E27FC236}">
                <a16:creationId xmlns:a16="http://schemas.microsoft.com/office/drawing/2014/main" id="{E70B24D7-CF29-0615-31F4-B7761CCA36D0}"/>
              </a:ext>
            </a:extLst>
          </p:cNvPr>
          <p:cNvSpPr txBox="1"/>
          <p:nvPr/>
        </p:nvSpPr>
        <p:spPr>
          <a:xfrm>
            <a:off x="8955909" y="2266286"/>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Hexahedrons</a:t>
            </a:r>
          </a:p>
        </p:txBody>
      </p:sp>
      <p:sp>
        <p:nvSpPr>
          <p:cNvPr id="28" name="TextBox 27">
            <a:extLst>
              <a:ext uri="{FF2B5EF4-FFF2-40B4-BE49-F238E27FC236}">
                <a16:creationId xmlns:a16="http://schemas.microsoft.com/office/drawing/2014/main" id="{CD42C0CF-3B0A-D402-E184-77A0CF8FF467}"/>
              </a:ext>
            </a:extLst>
          </p:cNvPr>
          <p:cNvSpPr txBox="1"/>
          <p:nvPr/>
        </p:nvSpPr>
        <p:spPr>
          <a:xfrm>
            <a:off x="5424199" y="2463840"/>
            <a:ext cx="2310335" cy="461665"/>
          </a:xfrm>
          <a:prstGeom prst="rect">
            <a:avLst/>
          </a:prstGeom>
          <a:noFill/>
        </p:spPr>
        <p:txBody>
          <a:bodyPr wrap="square">
            <a:spAutoFit/>
          </a:bodyPr>
          <a:lstStyle/>
          <a:p>
            <a:pPr algn="ctr"/>
            <a:r>
              <a:rPr lang="en-US" sz="2400" b="1" dirty="0">
                <a:solidFill>
                  <a:schemeClr val="bg1">
                    <a:lumMod val="95000"/>
                  </a:schemeClr>
                </a:solidFill>
                <a:latin typeface="+mj-lt"/>
              </a:rPr>
              <a:t>Tetrahedrons</a:t>
            </a:r>
            <a:endParaRPr lang="en-US" sz="2400" b="1" dirty="0">
              <a:solidFill>
                <a:schemeClr val="bg1">
                  <a:lumMod val="95000"/>
                </a:schemeClr>
              </a:solidFill>
            </a:endParaRPr>
          </a:p>
        </p:txBody>
      </p:sp>
      <p:pic>
        <p:nvPicPr>
          <p:cNvPr id="22532" name="Picture 4" descr="3d - procedurally generate a sphere mesh - Stack Overflow">
            <a:extLst>
              <a:ext uri="{FF2B5EF4-FFF2-40B4-BE49-F238E27FC236}">
                <a16:creationId xmlns:a16="http://schemas.microsoft.com/office/drawing/2014/main" id="{FA699F53-9B17-A720-4955-D7484B6C11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207" y="2209274"/>
            <a:ext cx="412432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8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64" repeatCount="indefinite" fill="hold" nodeType="withEffect">
                                  <p:stCondLst>
                                    <p:cond delay="0"/>
                                  </p:stCondLst>
                                  <p:childTnLst>
                                    <p:animRot by="21600000">
                                      <p:cBhvr>
                                        <p:cTn id="6" dur="20000" fill="hold"/>
                                        <p:tgtEl>
                                          <p:spTgt spid="7"/>
                                        </p:tgtEl>
                                        <p:attrNameLst>
                                          <p:attrName>3d.object.rotation.z</p:attrName>
                                        </p:attrNameLst>
                                      </p:cBhvr>
                                    </p:animRot>
                                  </p:childTnLst>
                                </p:cTn>
                              </p:par>
                              <p:par>
                                <p:cTn id="7" presetID="37" presetClass="emph" presetSubtype="64" repeatCount="indefinite" fill="hold" nodeType="withEffect">
                                  <p:stCondLst>
                                    <p:cond delay="0"/>
                                  </p:stCondLst>
                                  <p:childTnLst>
                                    <p:animRot by="21600000">
                                      <p:cBhvr>
                                        <p:cTn id="8" dur="20000" fill="hold"/>
                                        <p:tgtEl>
                                          <p:spTgt spid="21"/>
                                        </p:tgtEl>
                                        <p:attrNameLst>
                                          <p:attrName>3d.object.rotation.z</p:attrName>
                                        </p:attrNameLst>
                                      </p:cBhvr>
                                    </p:animRot>
                                  </p:childTnLst>
                                </p:cTn>
                              </p:par>
                              <p:par>
                                <p:cTn id="9" presetID="37" presetClass="emph" presetSubtype="64" repeatCount="indefinite" fill="hold" nodeType="withEffect">
                                  <p:stCondLst>
                                    <p:cond delay="0"/>
                                  </p:stCondLst>
                                  <p:childTnLst>
                                    <p:animRot by="21600000">
                                      <p:cBhvr>
                                        <p:cTn id="10" dur="20000" fill="hold"/>
                                        <p:tgtEl>
                                          <p:spTgt spid="22"/>
                                        </p:tgtEl>
                                        <p:attrNameLst>
                                          <p:attrName>3d.object.rotation.z</p:attrName>
                                        </p:attrNameLst>
                                      </p:cBhvr>
                                    </p:animRot>
                                  </p:childTnLst>
                                </p:cTn>
                              </p:par>
                              <p:par>
                                <p:cTn id="11" presetID="37" presetClass="emph" presetSubtype="64" repeatCount="indefinite" fill="hold" nodeType="withEffect">
                                  <p:stCondLst>
                                    <p:cond delay="0"/>
                                  </p:stCondLst>
                                  <p:childTnLst>
                                    <p:animRot by="21600000">
                                      <p:cBhvr>
                                        <p:cTn id="12" dur="20000" fill="hold"/>
                                        <p:tgtEl>
                                          <p:spTgt spid="20"/>
                                        </p:tgtEl>
                                        <p:attrNameLst>
                                          <p:attrName>3d.object.rotation.z</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Logo 3 for HLPW-5">
            <a:extLst>
              <a:ext uri="{FF2B5EF4-FFF2-40B4-BE49-F238E27FC236}">
                <a16:creationId xmlns:a16="http://schemas.microsoft.com/office/drawing/2014/main" id="{8290512C-380E-EFDC-1F19-C281CB9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76" y="2422475"/>
            <a:ext cx="11264691" cy="36835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Airplane">
                <a:extLst>
                  <a:ext uri="{FF2B5EF4-FFF2-40B4-BE49-F238E27FC236}">
                    <a16:creationId xmlns:a16="http://schemas.microsoft.com/office/drawing/2014/main" id="{3C30D79B-15E2-0E55-F4D5-424C106060B5}"/>
                  </a:ext>
                </a:extLst>
              </p:cNvPr>
              <p:cNvGraphicFramePr>
                <a:graphicFrameLocks noChangeAspect="1"/>
              </p:cNvGraphicFramePr>
              <p:nvPr>
                <p:extLst>
                  <p:ext uri="{D42A27DB-BD31-4B8C-83A1-F6EECF244321}">
                    <p14:modId xmlns:p14="http://schemas.microsoft.com/office/powerpoint/2010/main" val="3378431819"/>
                  </p:ext>
                </p:extLst>
              </p:nvPr>
            </p:nvGraphicFramePr>
            <p:xfrm>
              <a:off x="132331" y="2586348"/>
              <a:ext cx="5221739" cy="4271652"/>
            </p:xfrm>
            <a:graphic>
              <a:graphicData uri="http://schemas.microsoft.com/office/drawing/2017/model3d">
                <am3d:model3d r:embed="rId4">
                  <am3d:spPr>
                    <a:xfrm>
                      <a:off x="0" y="0"/>
                      <a:ext cx="5221739" cy="4271652"/>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7658308" ay="1811362" az="8813568"/>
                    <am3d:postTrans dx="0" dy="0" dz="0"/>
                  </am3d:trans>
                  <am3d:raster rName="Office3DRenderer" rVer="16.0.8326">
                    <am3d:blip r:embed="rId5"/>
                  </am3d:raster>
                  <am3d:objViewport viewportSz="76605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C30D79B-15E2-0E55-F4D5-424C106060B5}"/>
                  </a:ext>
                </a:extLst>
              </p:cNvPr>
              <p:cNvPicPr>
                <a:picLocks noGrp="1" noRot="1" noChangeAspect="1" noMove="1" noResize="1" noEditPoints="1" noAdjustHandles="1" noChangeArrowheads="1" noChangeShapeType="1" noCrop="1"/>
              </p:cNvPicPr>
              <p:nvPr/>
            </p:nvPicPr>
            <p:blipFill>
              <a:blip r:embed="rId5"/>
              <a:stretch>
                <a:fillRect/>
              </a:stretch>
            </p:blipFill>
            <p:spPr>
              <a:xfrm>
                <a:off x="132331" y="2586348"/>
                <a:ext cx="5221739" cy="4271652"/>
              </a:xfrm>
              <a:prstGeom prst="rect">
                <a:avLst/>
              </a:prstGeom>
            </p:spPr>
          </p:pic>
        </mc:Fallback>
      </mc:AlternateContent>
      <p:pic>
        <p:nvPicPr>
          <p:cNvPr id="4" name="Picture 3" descr="Diagram&#10;&#10;Description automatically generated">
            <a:extLst>
              <a:ext uri="{FF2B5EF4-FFF2-40B4-BE49-F238E27FC236}">
                <a16:creationId xmlns:a16="http://schemas.microsoft.com/office/drawing/2014/main" id="{408FD860-3FA2-44B0-A792-47DA1E6B62FB}"/>
              </a:ext>
            </a:extLst>
          </p:cNvPr>
          <p:cNvPicPr>
            <a:picLocks noChangeAspect="1"/>
          </p:cNvPicPr>
          <p:nvPr/>
        </p:nvPicPr>
        <p:blipFill>
          <a:blip r:embed="rId6"/>
          <a:stretch>
            <a:fillRect/>
          </a:stretch>
        </p:blipFill>
        <p:spPr>
          <a:xfrm>
            <a:off x="5808966" y="2422476"/>
            <a:ext cx="5911258" cy="3683574"/>
          </a:xfrm>
          <a:prstGeom prst="rect">
            <a:avLst/>
          </a:prstGeom>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3"/>
            <a:ext cx="10500989" cy="1327464"/>
          </a:xfrm>
        </p:spPr>
        <p:txBody>
          <a:bodyPr/>
          <a:lstStyle/>
          <a:p>
            <a:r>
              <a:rPr lang="en-US" dirty="0">
                <a:solidFill>
                  <a:srgbClr val="00B0F0"/>
                </a:solidFill>
              </a:rPr>
              <a:t>Example:</a:t>
            </a:r>
            <a:r>
              <a:rPr lang="en-US" dirty="0"/>
              <a:t> Computational Fluid Dynamics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200"/>
            <a:ext cx="2743200" cy="365125"/>
          </a:xfrm>
        </p:spPr>
        <p:txBody>
          <a:bodyPr/>
          <a:lstStyle/>
          <a:p>
            <a:fld id="{FE024F78-56A6-7740-B68D-8D4D026EDF3F}" type="slidenum">
              <a:rPr lang="en-US" smtClean="0"/>
              <a:pPr/>
              <a:t>109</a:t>
            </a:fld>
            <a:endParaRPr lang="en-US" dirty="0"/>
          </a:p>
        </p:txBody>
      </p:sp>
    </p:spTree>
    <p:extLst>
      <p:ext uri="{BB962C8B-B14F-4D97-AF65-F5344CB8AC3E}">
        <p14:creationId xmlns:p14="http://schemas.microsoft.com/office/powerpoint/2010/main" val="2645876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85417-93B9-D7DC-143D-B02A2A778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CBC73-B15B-F431-E1E7-577DDFDD3F7B}"/>
              </a:ext>
            </a:extLst>
          </p:cNvPr>
          <p:cNvSpPr>
            <a:spLocks noGrp="1"/>
          </p:cNvSpPr>
          <p:nvPr>
            <p:ph type="title"/>
          </p:nvPr>
        </p:nvSpPr>
        <p:spPr/>
        <p:txBody>
          <a:bodyPr/>
          <a:lstStyle/>
          <a:p>
            <a:r>
              <a:rPr lang="en-US" dirty="0"/>
              <a:t>Distributed Memory = ?</a:t>
            </a:r>
          </a:p>
        </p:txBody>
      </p:sp>
      <p:sp>
        <p:nvSpPr>
          <p:cNvPr id="5" name="Slide Number Placeholder 4">
            <a:extLst>
              <a:ext uri="{FF2B5EF4-FFF2-40B4-BE49-F238E27FC236}">
                <a16:creationId xmlns:a16="http://schemas.microsoft.com/office/drawing/2014/main" id="{83EC8F08-8B88-DA3F-A456-F7EC918E5669}"/>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11" name="Title 2">
            <a:extLst>
              <a:ext uri="{FF2B5EF4-FFF2-40B4-BE49-F238E27FC236}">
                <a16:creationId xmlns:a16="http://schemas.microsoft.com/office/drawing/2014/main" id="{259D20FC-F58D-85B8-41F8-A36C8E1FEC48}"/>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pic>
        <p:nvPicPr>
          <p:cNvPr id="7" name="Picture 6">
            <a:extLst>
              <a:ext uri="{FF2B5EF4-FFF2-40B4-BE49-F238E27FC236}">
                <a16:creationId xmlns:a16="http://schemas.microsoft.com/office/drawing/2014/main" id="{FACFFA5F-18F9-A2C9-0498-3B1E32D6F596}"/>
              </a:ext>
            </a:extLst>
          </p:cNvPr>
          <p:cNvPicPr>
            <a:picLocks noChangeAspect="1"/>
          </p:cNvPicPr>
          <p:nvPr/>
        </p:nvPicPr>
        <p:blipFill>
          <a:blip r:embed="rId2"/>
          <a:stretch>
            <a:fillRect/>
          </a:stretch>
        </p:blipFill>
        <p:spPr>
          <a:xfrm>
            <a:off x="791411" y="1113328"/>
            <a:ext cx="10609179" cy="5682304"/>
          </a:xfrm>
          <a:prstGeom prst="rect">
            <a:avLst/>
          </a:prstGeom>
        </p:spPr>
      </p:pic>
    </p:spTree>
    <p:extLst>
      <p:ext uri="{BB962C8B-B14F-4D97-AF65-F5344CB8AC3E}">
        <p14:creationId xmlns:p14="http://schemas.microsoft.com/office/powerpoint/2010/main" val="387412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63" name="Slide Number Placeholder 4">
            <a:extLst>
              <a:ext uri="{FF2B5EF4-FFF2-40B4-BE49-F238E27FC236}">
                <a16:creationId xmlns:a16="http://schemas.microsoft.com/office/drawing/2014/main" id="{6D3E37F2-869B-49A3-DADC-D526D0A57632}"/>
              </a:ext>
            </a:extLst>
          </p:cNvPr>
          <p:cNvSpPr>
            <a:spLocks noGrp="1"/>
          </p:cNvSpPr>
          <p:nvPr>
            <p:ph type="sldNum" sz="quarter" idx="12"/>
          </p:nvPr>
        </p:nvSpPr>
        <p:spPr/>
        <p:txBody>
          <a:bodyPr/>
          <a:lstStyle/>
          <a:p>
            <a:fld id="{FE024F78-56A6-7740-B68D-8D4D026EDF3F}" type="slidenum">
              <a:rPr lang="en-US" smtClean="0"/>
              <a:pPr/>
              <a:t>110</a:t>
            </a:fld>
            <a:endParaRPr lang="en-US" dirty="0"/>
          </a:p>
        </p:txBody>
      </p:sp>
      <p:graphicFrame>
        <p:nvGraphicFramePr>
          <p:cNvPr id="61" name="Table 60">
            <a:extLst>
              <a:ext uri="{FF2B5EF4-FFF2-40B4-BE49-F238E27FC236}">
                <a16:creationId xmlns:a16="http://schemas.microsoft.com/office/drawing/2014/main" id="{59FC74D2-E11C-3859-0F0D-F15E5265F335}"/>
              </a:ext>
            </a:extLst>
          </p:cNvPr>
          <p:cNvGraphicFramePr>
            <a:graphicFrameLocks noGrp="1"/>
          </p:cNvGraphicFramePr>
          <p:nvPr>
            <p:extLst>
              <p:ext uri="{D42A27DB-BD31-4B8C-83A1-F6EECF244321}">
                <p14:modId xmlns:p14="http://schemas.microsoft.com/office/powerpoint/2010/main" val="75959854"/>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2" name="Table 61">
            <a:extLst>
              <a:ext uri="{FF2B5EF4-FFF2-40B4-BE49-F238E27FC236}">
                <a16:creationId xmlns:a16="http://schemas.microsoft.com/office/drawing/2014/main" id="{B78E45FC-30CA-1BCA-3765-FB6F8EE4C1F7}"/>
              </a:ext>
            </a:extLst>
          </p:cNvPr>
          <p:cNvGraphicFramePr>
            <a:graphicFrameLocks noGrp="1"/>
          </p:cNvGraphicFramePr>
          <p:nvPr>
            <p:extLst>
              <p:ext uri="{D42A27DB-BD31-4B8C-83A1-F6EECF244321}">
                <p14:modId xmlns:p14="http://schemas.microsoft.com/office/powerpoint/2010/main" val="4144989390"/>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pSp>
        <p:nvGrpSpPr>
          <p:cNvPr id="64" name="Group 63">
            <a:extLst>
              <a:ext uri="{FF2B5EF4-FFF2-40B4-BE49-F238E27FC236}">
                <a16:creationId xmlns:a16="http://schemas.microsoft.com/office/drawing/2014/main" id="{C300CCFD-12D7-5059-1EA7-9A98DDEACAFB}"/>
              </a:ext>
            </a:extLst>
          </p:cNvPr>
          <p:cNvGrpSpPr/>
          <p:nvPr/>
        </p:nvGrpSpPr>
        <p:grpSpPr>
          <a:xfrm>
            <a:off x="9654041" y="3850666"/>
            <a:ext cx="1729502" cy="369332"/>
            <a:chOff x="9660263" y="3565222"/>
            <a:chExt cx="1729502" cy="369332"/>
          </a:xfrm>
        </p:grpSpPr>
        <p:sp>
          <p:nvSpPr>
            <p:cNvPr id="65" name="TextBox 64">
              <a:extLst>
                <a:ext uri="{FF2B5EF4-FFF2-40B4-BE49-F238E27FC236}">
                  <a16:creationId xmlns:a16="http://schemas.microsoft.com/office/drawing/2014/main" id="{E8AFAAE7-5666-DE54-8ADF-8E2A7D76E9DA}"/>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66" name="Rectangle: Rounded Corners 65">
              <a:extLst>
                <a:ext uri="{FF2B5EF4-FFF2-40B4-BE49-F238E27FC236}">
                  <a16:creationId xmlns:a16="http://schemas.microsoft.com/office/drawing/2014/main" id="{007DC3B2-70E9-D507-A38D-423505F77945}"/>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AC774A6F-FD62-9D74-8663-FCB4C9D665CB}"/>
              </a:ext>
            </a:extLst>
          </p:cNvPr>
          <p:cNvGrpSpPr/>
          <p:nvPr/>
        </p:nvGrpSpPr>
        <p:grpSpPr>
          <a:xfrm>
            <a:off x="9654041" y="4621943"/>
            <a:ext cx="1729502" cy="369332"/>
            <a:chOff x="9660263" y="3565222"/>
            <a:chExt cx="1729502" cy="369332"/>
          </a:xfrm>
        </p:grpSpPr>
        <p:sp>
          <p:nvSpPr>
            <p:cNvPr id="68" name="TextBox 67">
              <a:extLst>
                <a:ext uri="{FF2B5EF4-FFF2-40B4-BE49-F238E27FC236}">
                  <a16:creationId xmlns:a16="http://schemas.microsoft.com/office/drawing/2014/main" id="{471CCCDB-E7B2-46FD-01B2-C0F3D57A342D}"/>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69" name="Rectangle: Rounded Corners 68">
              <a:extLst>
                <a:ext uri="{FF2B5EF4-FFF2-40B4-BE49-F238E27FC236}">
                  <a16:creationId xmlns:a16="http://schemas.microsoft.com/office/drawing/2014/main" id="{3CA582BC-5CCB-0AA6-D9B6-3ECF8BCFDCB3}"/>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42E5C586-4698-9958-60A1-DECABFD202A2}"/>
              </a:ext>
            </a:extLst>
          </p:cNvPr>
          <p:cNvGrpSpPr/>
          <p:nvPr/>
        </p:nvGrpSpPr>
        <p:grpSpPr>
          <a:xfrm>
            <a:off x="9654041" y="5393219"/>
            <a:ext cx="1729502" cy="369332"/>
            <a:chOff x="9660263" y="3565222"/>
            <a:chExt cx="1729502" cy="369332"/>
          </a:xfrm>
        </p:grpSpPr>
        <p:sp>
          <p:nvSpPr>
            <p:cNvPr id="71" name="TextBox 70">
              <a:extLst>
                <a:ext uri="{FF2B5EF4-FFF2-40B4-BE49-F238E27FC236}">
                  <a16:creationId xmlns:a16="http://schemas.microsoft.com/office/drawing/2014/main" id="{372D4C7F-34A0-5F2D-C07E-8E9F907AE506}"/>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72" name="Rectangle: Rounded Corners 71">
              <a:extLst>
                <a:ext uri="{FF2B5EF4-FFF2-40B4-BE49-F238E27FC236}">
                  <a16:creationId xmlns:a16="http://schemas.microsoft.com/office/drawing/2014/main" id="{F4F737A5-D423-21E8-A64C-962B6C3FDCF0}"/>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312BB85F-5B7B-AB04-C55E-9B6D64DD9D40}"/>
              </a:ext>
            </a:extLst>
          </p:cNvPr>
          <p:cNvGrpSpPr/>
          <p:nvPr/>
        </p:nvGrpSpPr>
        <p:grpSpPr>
          <a:xfrm>
            <a:off x="9654041" y="3079389"/>
            <a:ext cx="1729502" cy="369332"/>
            <a:chOff x="9660263" y="3565222"/>
            <a:chExt cx="1729502" cy="369332"/>
          </a:xfrm>
        </p:grpSpPr>
        <p:sp>
          <p:nvSpPr>
            <p:cNvPr id="74" name="TextBox 73">
              <a:extLst>
                <a:ext uri="{FF2B5EF4-FFF2-40B4-BE49-F238E27FC236}">
                  <a16:creationId xmlns:a16="http://schemas.microsoft.com/office/drawing/2014/main" id="{6583243F-0B39-C0D9-EC6D-8D4FDF40884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75" name="Rectangle: Rounded Corners 74">
              <a:extLst>
                <a:ext uri="{FF2B5EF4-FFF2-40B4-BE49-F238E27FC236}">
                  <a16:creationId xmlns:a16="http://schemas.microsoft.com/office/drawing/2014/main" id="{11F39AE4-2760-DEF6-9DEE-34A2B406C413}"/>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Rounded Corners 75">
            <a:extLst>
              <a:ext uri="{FF2B5EF4-FFF2-40B4-BE49-F238E27FC236}">
                <a16:creationId xmlns:a16="http://schemas.microsoft.com/office/drawing/2014/main" id="{C9C2FEFD-8221-DC83-E04F-F6EAF65D667C}"/>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F96D81D-D808-1882-4857-915D523AD15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8579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ircle(out)">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 name="Group 342">
            <a:extLst>
              <a:ext uri="{FF2B5EF4-FFF2-40B4-BE49-F238E27FC236}">
                <a16:creationId xmlns:a16="http://schemas.microsoft.com/office/drawing/2014/main" id="{5E165629-D8D9-BE72-8539-B6B19FD66711}"/>
              </a:ext>
            </a:extLst>
          </p:cNvPr>
          <p:cNvGrpSpPr/>
          <p:nvPr/>
        </p:nvGrpSpPr>
        <p:grpSpPr>
          <a:xfrm rot="1742368">
            <a:off x="5882179" y="2684636"/>
            <a:ext cx="3609006" cy="3321068"/>
            <a:chOff x="6662916" y="2491347"/>
            <a:chExt cx="2902850" cy="2671252"/>
          </a:xfrm>
          <a:solidFill>
            <a:schemeClr val="bg1"/>
          </a:solidFill>
        </p:grpSpPr>
        <p:grpSp>
          <p:nvGrpSpPr>
            <p:cNvPr id="344" name="Group 343">
              <a:extLst>
                <a:ext uri="{FF2B5EF4-FFF2-40B4-BE49-F238E27FC236}">
                  <a16:creationId xmlns:a16="http://schemas.microsoft.com/office/drawing/2014/main" id="{9F0BDC35-A632-5EE4-E376-D834726C17B1}"/>
                </a:ext>
              </a:extLst>
            </p:cNvPr>
            <p:cNvGrpSpPr/>
            <p:nvPr/>
          </p:nvGrpSpPr>
          <p:grpSpPr>
            <a:xfrm>
              <a:off x="7712104" y="2761751"/>
              <a:ext cx="1259619" cy="1158240"/>
              <a:chOff x="7973833" y="3324969"/>
              <a:chExt cx="1259619" cy="1158240"/>
            </a:xfrm>
            <a:grpFill/>
          </p:grpSpPr>
          <p:grpSp>
            <p:nvGrpSpPr>
              <p:cNvPr id="382" name="Group 381">
                <a:extLst>
                  <a:ext uri="{FF2B5EF4-FFF2-40B4-BE49-F238E27FC236}">
                    <a16:creationId xmlns:a16="http://schemas.microsoft.com/office/drawing/2014/main" id="{18DB941B-2FE9-646C-57F3-030F823E9023}"/>
                  </a:ext>
                </a:extLst>
              </p:cNvPr>
              <p:cNvGrpSpPr/>
              <p:nvPr/>
            </p:nvGrpSpPr>
            <p:grpSpPr>
              <a:xfrm>
                <a:off x="7973833" y="3904089"/>
                <a:ext cx="1259619" cy="0"/>
                <a:chOff x="7973833" y="3896139"/>
                <a:chExt cx="1259619" cy="0"/>
              </a:xfrm>
              <a:grpFill/>
            </p:grpSpPr>
            <p:cxnSp>
              <p:nvCxnSpPr>
                <p:cNvPr id="386" name="Straight Arrow Connector 385">
                  <a:extLst>
                    <a:ext uri="{FF2B5EF4-FFF2-40B4-BE49-F238E27FC236}">
                      <a16:creationId xmlns:a16="http://schemas.microsoft.com/office/drawing/2014/main" id="{7F8AAEF3-F230-8FAB-0954-88F1B0CA9282}"/>
                    </a:ext>
                  </a:extLst>
                </p:cNvPr>
                <p:cNvCxnSpPr>
                  <a:cxnSpLocks/>
                </p:cNvCxnSpPr>
                <p:nvPr/>
              </p:nvCxnSpPr>
              <p:spPr>
                <a:xfrm>
                  <a:off x="8730532"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DB97344-D891-6A1D-CA5D-4850BCC2B89B}"/>
                    </a:ext>
                  </a:extLst>
                </p:cNvPr>
                <p:cNvCxnSpPr>
                  <a:cxnSpLocks/>
                </p:cNvCxnSpPr>
                <p:nvPr/>
              </p:nvCxnSpPr>
              <p:spPr>
                <a:xfrm flipH="1">
                  <a:off x="7973833"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6EA731D1-079B-3631-092D-A3EA205FB7CC}"/>
                  </a:ext>
                </a:extLst>
              </p:cNvPr>
              <p:cNvGrpSpPr/>
              <p:nvPr/>
            </p:nvGrpSpPr>
            <p:grpSpPr>
              <a:xfrm>
                <a:off x="8603642" y="3324969"/>
                <a:ext cx="0" cy="1158240"/>
                <a:chOff x="8604637" y="3324969"/>
                <a:chExt cx="0" cy="1158240"/>
              </a:xfrm>
              <a:grpFill/>
            </p:grpSpPr>
            <p:cxnSp>
              <p:nvCxnSpPr>
                <p:cNvPr id="384" name="Straight Arrow Connector 383">
                  <a:extLst>
                    <a:ext uri="{FF2B5EF4-FFF2-40B4-BE49-F238E27FC236}">
                      <a16:creationId xmlns:a16="http://schemas.microsoft.com/office/drawing/2014/main" id="{355F71A2-DFEC-2541-E0BB-8463B5522D46}"/>
                    </a:ext>
                  </a:extLst>
                </p:cNvPr>
                <p:cNvCxnSpPr>
                  <a:cxnSpLocks/>
                </p:cNvCxnSpPr>
                <p:nvPr/>
              </p:nvCxnSpPr>
              <p:spPr>
                <a:xfrm flipV="1">
                  <a:off x="8604637" y="332496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EA81881-6A01-F219-DE25-E4580B6E56DD}"/>
                    </a:ext>
                  </a:extLst>
                </p:cNvPr>
                <p:cNvCxnSpPr>
                  <a:cxnSpLocks/>
                </p:cNvCxnSpPr>
                <p:nvPr/>
              </p:nvCxnSpPr>
              <p:spPr>
                <a:xfrm>
                  <a:off x="8604637" y="398028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5" name="Group 344">
              <a:extLst>
                <a:ext uri="{FF2B5EF4-FFF2-40B4-BE49-F238E27FC236}">
                  <a16:creationId xmlns:a16="http://schemas.microsoft.com/office/drawing/2014/main" id="{9E2ADE1D-009C-8D2C-8532-2265F0F803C6}"/>
                </a:ext>
              </a:extLst>
            </p:cNvPr>
            <p:cNvGrpSpPr/>
            <p:nvPr/>
          </p:nvGrpSpPr>
          <p:grpSpPr>
            <a:xfrm>
              <a:off x="7860095" y="2491347"/>
              <a:ext cx="502918" cy="2671252"/>
              <a:chOff x="7860096" y="2484352"/>
              <a:chExt cx="502918" cy="2671252"/>
            </a:xfrm>
            <a:grpFill/>
          </p:grpSpPr>
          <p:sp>
            <p:nvSpPr>
              <p:cNvPr id="376" name="Hexagon 375">
                <a:extLst>
                  <a:ext uri="{FF2B5EF4-FFF2-40B4-BE49-F238E27FC236}">
                    <a16:creationId xmlns:a16="http://schemas.microsoft.com/office/drawing/2014/main" id="{56312032-5086-6048-96F6-2BB525FBFF33}"/>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7" name="Hexagon 376">
                <a:extLst>
                  <a:ext uri="{FF2B5EF4-FFF2-40B4-BE49-F238E27FC236}">
                    <a16:creationId xmlns:a16="http://schemas.microsoft.com/office/drawing/2014/main" id="{1A84B63D-2863-E53E-6D27-2CF77E6DE324}"/>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8" name="Hexagon 377">
                <a:extLst>
                  <a:ext uri="{FF2B5EF4-FFF2-40B4-BE49-F238E27FC236}">
                    <a16:creationId xmlns:a16="http://schemas.microsoft.com/office/drawing/2014/main" id="{D73B920D-4DDF-A627-1663-C48267F34888}"/>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9" name="Hexagon 378">
                <a:extLst>
                  <a:ext uri="{FF2B5EF4-FFF2-40B4-BE49-F238E27FC236}">
                    <a16:creationId xmlns:a16="http://schemas.microsoft.com/office/drawing/2014/main" id="{BC6C6B7F-AB91-3564-74BB-D753E1DED56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0" name="Hexagon 379">
                <a:extLst>
                  <a:ext uri="{FF2B5EF4-FFF2-40B4-BE49-F238E27FC236}">
                    <a16:creationId xmlns:a16="http://schemas.microsoft.com/office/drawing/2014/main" id="{B643550E-4475-7848-31E4-6709CF530B19}"/>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1" name="Hexagon 380">
                <a:extLst>
                  <a:ext uri="{FF2B5EF4-FFF2-40B4-BE49-F238E27FC236}">
                    <a16:creationId xmlns:a16="http://schemas.microsoft.com/office/drawing/2014/main" id="{F0BAED50-ED90-3780-5281-F62817AA61E3}"/>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6" name="Group 345">
              <a:extLst>
                <a:ext uri="{FF2B5EF4-FFF2-40B4-BE49-F238E27FC236}">
                  <a16:creationId xmlns:a16="http://schemas.microsoft.com/office/drawing/2014/main" id="{7272C068-A625-F02E-6D3D-1A5F74F11FCF}"/>
                </a:ext>
              </a:extLst>
            </p:cNvPr>
            <p:cNvGrpSpPr/>
            <p:nvPr/>
          </p:nvGrpSpPr>
          <p:grpSpPr>
            <a:xfrm>
              <a:off x="7460648" y="2717220"/>
              <a:ext cx="502918" cy="2223710"/>
              <a:chOff x="7860096" y="2484352"/>
              <a:chExt cx="502918" cy="2223710"/>
            </a:xfrm>
            <a:grpFill/>
          </p:grpSpPr>
          <p:sp>
            <p:nvSpPr>
              <p:cNvPr id="371" name="Hexagon 370">
                <a:extLst>
                  <a:ext uri="{FF2B5EF4-FFF2-40B4-BE49-F238E27FC236}">
                    <a16:creationId xmlns:a16="http://schemas.microsoft.com/office/drawing/2014/main" id="{07AD38D7-4B0B-D9E6-6D96-66229665353D}"/>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2" name="Hexagon 371">
                <a:extLst>
                  <a:ext uri="{FF2B5EF4-FFF2-40B4-BE49-F238E27FC236}">
                    <a16:creationId xmlns:a16="http://schemas.microsoft.com/office/drawing/2014/main" id="{2246FB81-8BA1-2F35-B1EA-3D1434486A0D}"/>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3" name="Hexagon 372">
                <a:extLst>
                  <a:ext uri="{FF2B5EF4-FFF2-40B4-BE49-F238E27FC236}">
                    <a16:creationId xmlns:a16="http://schemas.microsoft.com/office/drawing/2014/main" id="{5D6A599C-1A1E-3162-FE27-9CEE210B54B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4" name="Hexagon 373">
                <a:extLst>
                  <a:ext uri="{FF2B5EF4-FFF2-40B4-BE49-F238E27FC236}">
                    <a16:creationId xmlns:a16="http://schemas.microsoft.com/office/drawing/2014/main" id="{07C4295A-77B4-63DE-7157-6653DBD68BD4}"/>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5" name="Hexagon 374">
                <a:extLst>
                  <a:ext uri="{FF2B5EF4-FFF2-40B4-BE49-F238E27FC236}">
                    <a16:creationId xmlns:a16="http://schemas.microsoft.com/office/drawing/2014/main" id="{B8F170B5-94E6-EC5D-4D4D-DA6AB1B414D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7" name="Group 346">
              <a:extLst>
                <a:ext uri="{FF2B5EF4-FFF2-40B4-BE49-F238E27FC236}">
                  <a16:creationId xmlns:a16="http://schemas.microsoft.com/office/drawing/2014/main" id="{C6398A6D-22EF-4690-0EB9-C7CB3A2E25B2}"/>
                </a:ext>
              </a:extLst>
            </p:cNvPr>
            <p:cNvGrpSpPr/>
            <p:nvPr/>
          </p:nvGrpSpPr>
          <p:grpSpPr>
            <a:xfrm>
              <a:off x="8259543" y="2717220"/>
              <a:ext cx="502918" cy="2223710"/>
              <a:chOff x="7860096" y="2484352"/>
              <a:chExt cx="502918" cy="2223710"/>
            </a:xfrm>
            <a:grpFill/>
          </p:grpSpPr>
          <p:sp>
            <p:nvSpPr>
              <p:cNvPr id="366" name="Hexagon 365">
                <a:extLst>
                  <a:ext uri="{FF2B5EF4-FFF2-40B4-BE49-F238E27FC236}">
                    <a16:creationId xmlns:a16="http://schemas.microsoft.com/office/drawing/2014/main" id="{53C51EEC-D8A2-F991-2E82-F56E2D280429}"/>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7" name="Hexagon 366">
                <a:extLst>
                  <a:ext uri="{FF2B5EF4-FFF2-40B4-BE49-F238E27FC236}">
                    <a16:creationId xmlns:a16="http://schemas.microsoft.com/office/drawing/2014/main" id="{A3F29626-F7C8-25E2-4DA6-D1FDCBDC7BAA}"/>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8" name="Hexagon 367">
                <a:extLst>
                  <a:ext uri="{FF2B5EF4-FFF2-40B4-BE49-F238E27FC236}">
                    <a16:creationId xmlns:a16="http://schemas.microsoft.com/office/drawing/2014/main" id="{4BB01823-F0F1-DBFF-0B66-BD2B00BA514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9" name="Hexagon 368">
                <a:extLst>
                  <a:ext uri="{FF2B5EF4-FFF2-40B4-BE49-F238E27FC236}">
                    <a16:creationId xmlns:a16="http://schemas.microsoft.com/office/drawing/2014/main" id="{8CF8BDCA-4829-1B09-9AB2-56994DA66D53}"/>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0" name="Hexagon 369">
                <a:extLst>
                  <a:ext uri="{FF2B5EF4-FFF2-40B4-BE49-F238E27FC236}">
                    <a16:creationId xmlns:a16="http://schemas.microsoft.com/office/drawing/2014/main" id="{1DD99318-DCFF-5743-FE07-2962671C0192}"/>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8" name="Group 347">
              <a:extLst>
                <a:ext uri="{FF2B5EF4-FFF2-40B4-BE49-F238E27FC236}">
                  <a16:creationId xmlns:a16="http://schemas.microsoft.com/office/drawing/2014/main" id="{AFB11540-50F7-4680-76D8-4CCA24110093}"/>
                </a:ext>
              </a:extLst>
            </p:cNvPr>
            <p:cNvGrpSpPr/>
            <p:nvPr/>
          </p:nvGrpSpPr>
          <p:grpSpPr>
            <a:xfrm>
              <a:off x="8658989" y="2938887"/>
              <a:ext cx="502918" cy="1776170"/>
              <a:chOff x="7860096" y="2931892"/>
              <a:chExt cx="502918" cy="1776170"/>
            </a:xfrm>
            <a:grpFill/>
          </p:grpSpPr>
          <p:sp>
            <p:nvSpPr>
              <p:cNvPr id="362" name="Hexagon 361">
                <a:extLst>
                  <a:ext uri="{FF2B5EF4-FFF2-40B4-BE49-F238E27FC236}">
                    <a16:creationId xmlns:a16="http://schemas.microsoft.com/office/drawing/2014/main" id="{17C9EC37-776E-6F45-5F4A-3A5DBB52F8F2}"/>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3" name="Hexagon 362">
                <a:extLst>
                  <a:ext uri="{FF2B5EF4-FFF2-40B4-BE49-F238E27FC236}">
                    <a16:creationId xmlns:a16="http://schemas.microsoft.com/office/drawing/2014/main" id="{90789AB7-4652-05CB-13AC-4C4B0427669D}"/>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4" name="Hexagon 363">
                <a:extLst>
                  <a:ext uri="{FF2B5EF4-FFF2-40B4-BE49-F238E27FC236}">
                    <a16:creationId xmlns:a16="http://schemas.microsoft.com/office/drawing/2014/main" id="{080EF5DC-8D83-3FAB-07B6-882378F8D8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5" name="Hexagon 364">
                <a:extLst>
                  <a:ext uri="{FF2B5EF4-FFF2-40B4-BE49-F238E27FC236}">
                    <a16:creationId xmlns:a16="http://schemas.microsoft.com/office/drawing/2014/main" id="{59F0FE9D-16F5-260D-406C-416A071D7874}"/>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9" name="Group 348">
              <a:extLst>
                <a:ext uri="{FF2B5EF4-FFF2-40B4-BE49-F238E27FC236}">
                  <a16:creationId xmlns:a16="http://schemas.microsoft.com/office/drawing/2014/main" id="{6032BAC8-0780-90D9-38FA-6107A2781D9E}"/>
                </a:ext>
              </a:extLst>
            </p:cNvPr>
            <p:cNvGrpSpPr/>
            <p:nvPr/>
          </p:nvGrpSpPr>
          <p:grpSpPr>
            <a:xfrm>
              <a:off x="6662916" y="3161651"/>
              <a:ext cx="502918" cy="1328630"/>
              <a:chOff x="7860096" y="2931892"/>
              <a:chExt cx="502918" cy="1328630"/>
            </a:xfrm>
            <a:grpFill/>
          </p:grpSpPr>
          <p:sp>
            <p:nvSpPr>
              <p:cNvPr id="359" name="Hexagon 358">
                <a:extLst>
                  <a:ext uri="{FF2B5EF4-FFF2-40B4-BE49-F238E27FC236}">
                    <a16:creationId xmlns:a16="http://schemas.microsoft.com/office/drawing/2014/main" id="{5FBC7A15-6B26-49FB-18DB-A2C1A3674A96}"/>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0" name="Hexagon 359">
                <a:extLst>
                  <a:ext uri="{FF2B5EF4-FFF2-40B4-BE49-F238E27FC236}">
                    <a16:creationId xmlns:a16="http://schemas.microsoft.com/office/drawing/2014/main" id="{F5675A5E-504E-2509-F334-341A478C5ED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1" name="Hexagon 360">
                <a:extLst>
                  <a:ext uri="{FF2B5EF4-FFF2-40B4-BE49-F238E27FC236}">
                    <a16:creationId xmlns:a16="http://schemas.microsoft.com/office/drawing/2014/main" id="{60A8B30F-1BB4-83BD-BFF1-5875284FC33F}"/>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0" name="Group 349">
              <a:extLst>
                <a:ext uri="{FF2B5EF4-FFF2-40B4-BE49-F238E27FC236}">
                  <a16:creationId xmlns:a16="http://schemas.microsoft.com/office/drawing/2014/main" id="{BAADE588-FAD9-93B4-2D30-6D7A0D96DA33}"/>
                </a:ext>
              </a:extLst>
            </p:cNvPr>
            <p:cNvGrpSpPr/>
            <p:nvPr/>
          </p:nvGrpSpPr>
          <p:grpSpPr>
            <a:xfrm>
              <a:off x="7062362" y="2935776"/>
              <a:ext cx="502918" cy="1776170"/>
              <a:chOff x="7860096" y="2931892"/>
              <a:chExt cx="502918" cy="1776170"/>
            </a:xfrm>
            <a:grpFill/>
          </p:grpSpPr>
          <p:sp>
            <p:nvSpPr>
              <p:cNvPr id="355" name="Hexagon 354">
                <a:extLst>
                  <a:ext uri="{FF2B5EF4-FFF2-40B4-BE49-F238E27FC236}">
                    <a16:creationId xmlns:a16="http://schemas.microsoft.com/office/drawing/2014/main" id="{A7C555F1-B75B-D485-F11E-70AAFE9C30DC}"/>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6" name="Hexagon 355">
                <a:extLst>
                  <a:ext uri="{FF2B5EF4-FFF2-40B4-BE49-F238E27FC236}">
                    <a16:creationId xmlns:a16="http://schemas.microsoft.com/office/drawing/2014/main" id="{05B2EB88-376D-2314-C3FB-34B2DE29FC8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7" name="Hexagon 356">
                <a:extLst>
                  <a:ext uri="{FF2B5EF4-FFF2-40B4-BE49-F238E27FC236}">
                    <a16:creationId xmlns:a16="http://schemas.microsoft.com/office/drawing/2014/main" id="{16F96088-5649-5D64-7518-DE50F68DF81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8" name="Hexagon 357">
                <a:extLst>
                  <a:ext uri="{FF2B5EF4-FFF2-40B4-BE49-F238E27FC236}">
                    <a16:creationId xmlns:a16="http://schemas.microsoft.com/office/drawing/2014/main" id="{D97BFA4B-554F-337D-EDD5-987C4058AD75}"/>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1" name="Group 350">
              <a:extLst>
                <a:ext uri="{FF2B5EF4-FFF2-40B4-BE49-F238E27FC236}">
                  <a16:creationId xmlns:a16="http://schemas.microsoft.com/office/drawing/2014/main" id="{10047734-1A6A-2165-E031-F0F1EB265315}"/>
                </a:ext>
              </a:extLst>
            </p:cNvPr>
            <p:cNvGrpSpPr/>
            <p:nvPr/>
          </p:nvGrpSpPr>
          <p:grpSpPr>
            <a:xfrm>
              <a:off x="9062848" y="3161649"/>
              <a:ext cx="502918" cy="1328630"/>
              <a:chOff x="7860096" y="2931892"/>
              <a:chExt cx="502918" cy="1328630"/>
            </a:xfrm>
            <a:grpFill/>
          </p:grpSpPr>
          <p:sp>
            <p:nvSpPr>
              <p:cNvPr id="352" name="Hexagon 351">
                <a:extLst>
                  <a:ext uri="{FF2B5EF4-FFF2-40B4-BE49-F238E27FC236}">
                    <a16:creationId xmlns:a16="http://schemas.microsoft.com/office/drawing/2014/main" id="{0F5C0B7F-DB9B-B8AE-A400-AE85551AFF87}"/>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3" name="Hexagon 352">
                <a:extLst>
                  <a:ext uri="{FF2B5EF4-FFF2-40B4-BE49-F238E27FC236}">
                    <a16:creationId xmlns:a16="http://schemas.microsoft.com/office/drawing/2014/main" id="{04810B57-B1E9-F06B-4BCA-6F53E254AB1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4" name="Hexagon 353">
                <a:extLst>
                  <a:ext uri="{FF2B5EF4-FFF2-40B4-BE49-F238E27FC236}">
                    <a16:creationId xmlns:a16="http://schemas.microsoft.com/office/drawing/2014/main" id="{8FBA97AE-37E6-36B0-2929-1D23646678C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111</a:t>
            </a:fld>
            <a:endParaRPr lang="en-US" dirty="0"/>
          </a:p>
        </p:txBody>
      </p:sp>
      <p:sp>
        <p:nvSpPr>
          <p:cNvPr id="388" name="TextBox 387">
            <a:extLst>
              <a:ext uri="{FF2B5EF4-FFF2-40B4-BE49-F238E27FC236}">
                <a16:creationId xmlns:a16="http://schemas.microsoft.com/office/drawing/2014/main" id="{D3FAB5F9-3A00-F242-0340-2FA6B3804BCB}"/>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grpSp>
        <p:nvGrpSpPr>
          <p:cNvPr id="389" name="Group 388">
            <a:extLst>
              <a:ext uri="{FF2B5EF4-FFF2-40B4-BE49-F238E27FC236}">
                <a16:creationId xmlns:a16="http://schemas.microsoft.com/office/drawing/2014/main" id="{1A7B7005-5444-209B-E0D9-6E6A2227D287}"/>
              </a:ext>
            </a:extLst>
          </p:cNvPr>
          <p:cNvGrpSpPr/>
          <p:nvPr/>
        </p:nvGrpSpPr>
        <p:grpSpPr>
          <a:xfrm>
            <a:off x="9654041" y="3850666"/>
            <a:ext cx="1729502" cy="369332"/>
            <a:chOff x="9660263" y="3565222"/>
            <a:chExt cx="1729502" cy="369332"/>
          </a:xfrm>
        </p:grpSpPr>
        <p:sp>
          <p:nvSpPr>
            <p:cNvPr id="390" name="TextBox 389">
              <a:extLst>
                <a:ext uri="{FF2B5EF4-FFF2-40B4-BE49-F238E27FC236}">
                  <a16:creationId xmlns:a16="http://schemas.microsoft.com/office/drawing/2014/main" id="{31F61B26-C217-B002-8E0C-D4C0098C8468}"/>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391" name="Rectangle: Rounded Corners 390">
              <a:extLst>
                <a:ext uri="{FF2B5EF4-FFF2-40B4-BE49-F238E27FC236}">
                  <a16:creationId xmlns:a16="http://schemas.microsoft.com/office/drawing/2014/main" id="{02900793-7A24-F790-533A-F2B6F583B292}"/>
                </a:ext>
              </a:extLst>
            </p:cNvPr>
            <p:cNvSpPr/>
            <p:nvPr/>
          </p:nvSpPr>
          <p:spPr>
            <a:xfrm>
              <a:off x="9660263" y="3579670"/>
              <a:ext cx="328143" cy="340437"/>
            </a:xfrm>
            <a:prstGeom prst="roundRect">
              <a:avLst/>
            </a:prstGeom>
            <a:solidFill>
              <a:srgbClr val="67318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2" name="Group 391">
            <a:extLst>
              <a:ext uri="{FF2B5EF4-FFF2-40B4-BE49-F238E27FC236}">
                <a16:creationId xmlns:a16="http://schemas.microsoft.com/office/drawing/2014/main" id="{BBF748CE-5F76-E2C4-1656-505B6277C5FB}"/>
              </a:ext>
            </a:extLst>
          </p:cNvPr>
          <p:cNvGrpSpPr/>
          <p:nvPr/>
        </p:nvGrpSpPr>
        <p:grpSpPr>
          <a:xfrm>
            <a:off x="9654041" y="4621943"/>
            <a:ext cx="1729502" cy="369332"/>
            <a:chOff x="9660263" y="3565222"/>
            <a:chExt cx="1729502" cy="369332"/>
          </a:xfrm>
        </p:grpSpPr>
        <p:sp>
          <p:nvSpPr>
            <p:cNvPr id="393" name="TextBox 392">
              <a:extLst>
                <a:ext uri="{FF2B5EF4-FFF2-40B4-BE49-F238E27FC236}">
                  <a16:creationId xmlns:a16="http://schemas.microsoft.com/office/drawing/2014/main" id="{653522CE-A933-490B-5D39-5156430717B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394" name="Rectangle: Rounded Corners 393">
              <a:extLst>
                <a:ext uri="{FF2B5EF4-FFF2-40B4-BE49-F238E27FC236}">
                  <a16:creationId xmlns:a16="http://schemas.microsoft.com/office/drawing/2014/main" id="{1E08BC85-97AB-86F0-041F-897CC7A99A6D}"/>
                </a:ext>
              </a:extLst>
            </p:cNvPr>
            <p:cNvSpPr/>
            <p:nvPr/>
          </p:nvSpPr>
          <p:spPr>
            <a:xfrm>
              <a:off x="9660263" y="3579670"/>
              <a:ext cx="328143" cy="340437"/>
            </a:xfrm>
            <a:prstGeom prst="roundRect">
              <a:avLst/>
            </a:prstGeom>
            <a:solidFill>
              <a:srgbClr val="F304F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5" name="Group 394">
            <a:extLst>
              <a:ext uri="{FF2B5EF4-FFF2-40B4-BE49-F238E27FC236}">
                <a16:creationId xmlns:a16="http://schemas.microsoft.com/office/drawing/2014/main" id="{EBFD6866-BFCA-38C1-DE57-234959E1872C}"/>
              </a:ext>
            </a:extLst>
          </p:cNvPr>
          <p:cNvGrpSpPr/>
          <p:nvPr/>
        </p:nvGrpSpPr>
        <p:grpSpPr>
          <a:xfrm>
            <a:off x="9654041" y="3079389"/>
            <a:ext cx="1729502" cy="369332"/>
            <a:chOff x="9660263" y="3565222"/>
            <a:chExt cx="1729502" cy="369332"/>
          </a:xfrm>
        </p:grpSpPr>
        <p:sp>
          <p:nvSpPr>
            <p:cNvPr id="396" name="TextBox 395">
              <a:extLst>
                <a:ext uri="{FF2B5EF4-FFF2-40B4-BE49-F238E27FC236}">
                  <a16:creationId xmlns:a16="http://schemas.microsoft.com/office/drawing/2014/main" id="{D3BA828C-C2B9-E9F8-E27F-B69D85B5CF8F}"/>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97" name="Rectangle: Rounded Corners 396">
              <a:extLst>
                <a:ext uri="{FF2B5EF4-FFF2-40B4-BE49-F238E27FC236}">
                  <a16:creationId xmlns:a16="http://schemas.microsoft.com/office/drawing/2014/main" id="{8CD3D99E-3E71-1207-54CC-9C5C348F8492}"/>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3" name="Group 442">
            <a:extLst>
              <a:ext uri="{FF2B5EF4-FFF2-40B4-BE49-F238E27FC236}">
                <a16:creationId xmlns:a16="http://schemas.microsoft.com/office/drawing/2014/main" id="{B86148FF-11DF-1ECE-4EB2-58A7DF1854D7}"/>
              </a:ext>
            </a:extLst>
          </p:cNvPr>
          <p:cNvGrpSpPr/>
          <p:nvPr/>
        </p:nvGrpSpPr>
        <p:grpSpPr>
          <a:xfrm>
            <a:off x="6069729" y="2684636"/>
            <a:ext cx="3233907" cy="3321068"/>
            <a:chOff x="6268337" y="2734220"/>
            <a:chExt cx="3233907" cy="3321068"/>
          </a:xfrm>
        </p:grpSpPr>
        <p:grpSp>
          <p:nvGrpSpPr>
            <p:cNvPr id="400" name="Group 399">
              <a:extLst>
                <a:ext uri="{FF2B5EF4-FFF2-40B4-BE49-F238E27FC236}">
                  <a16:creationId xmlns:a16="http://schemas.microsoft.com/office/drawing/2014/main" id="{E6078036-3040-7465-3CE6-C54FF2684CA0}"/>
                </a:ext>
              </a:extLst>
            </p:cNvPr>
            <p:cNvGrpSpPr/>
            <p:nvPr/>
          </p:nvGrpSpPr>
          <p:grpSpPr>
            <a:xfrm rot="1742368">
              <a:off x="7569023" y="2734220"/>
              <a:ext cx="625259" cy="3321068"/>
              <a:chOff x="7860096" y="2484352"/>
              <a:chExt cx="502918" cy="2671252"/>
            </a:xfrm>
            <a:solidFill>
              <a:schemeClr val="bg1"/>
            </a:solidFill>
          </p:grpSpPr>
          <p:sp>
            <p:nvSpPr>
              <p:cNvPr id="431" name="Hexagon 430">
                <a:extLst>
                  <a:ext uri="{FF2B5EF4-FFF2-40B4-BE49-F238E27FC236}">
                    <a16:creationId xmlns:a16="http://schemas.microsoft.com/office/drawing/2014/main" id="{887E607D-8851-F44F-1829-219F939CF070}"/>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2" name="Hexagon 431">
                <a:extLst>
                  <a:ext uri="{FF2B5EF4-FFF2-40B4-BE49-F238E27FC236}">
                    <a16:creationId xmlns:a16="http://schemas.microsoft.com/office/drawing/2014/main" id="{87D72FE3-5D9B-9F5C-6B92-BA293DB3F78E}"/>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3" name="Hexagon 432">
                <a:extLst>
                  <a:ext uri="{FF2B5EF4-FFF2-40B4-BE49-F238E27FC236}">
                    <a16:creationId xmlns:a16="http://schemas.microsoft.com/office/drawing/2014/main" id="{4AB441DB-FDE3-C132-C53F-05B455546FBF}"/>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4" name="Hexagon 433">
                <a:extLst>
                  <a:ext uri="{FF2B5EF4-FFF2-40B4-BE49-F238E27FC236}">
                    <a16:creationId xmlns:a16="http://schemas.microsoft.com/office/drawing/2014/main" id="{23680CDF-714C-93A9-07B4-F6BF831AF7E7}"/>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5" name="Hexagon 434">
                <a:extLst>
                  <a:ext uri="{FF2B5EF4-FFF2-40B4-BE49-F238E27FC236}">
                    <a16:creationId xmlns:a16="http://schemas.microsoft.com/office/drawing/2014/main" id="{79CFF243-E2F6-D415-A6D6-3C85A7440D5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6" name="Hexagon 435">
                <a:extLst>
                  <a:ext uri="{FF2B5EF4-FFF2-40B4-BE49-F238E27FC236}">
                    <a16:creationId xmlns:a16="http://schemas.microsoft.com/office/drawing/2014/main" id="{9C5A71AD-42F1-C2C2-4CF4-AE13BF635BE5}"/>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1" name="Group 400">
              <a:extLst>
                <a:ext uri="{FF2B5EF4-FFF2-40B4-BE49-F238E27FC236}">
                  <a16:creationId xmlns:a16="http://schemas.microsoft.com/office/drawing/2014/main" id="{0EDC56A0-BFB9-5570-E6C0-0C47D3C619FB}"/>
                </a:ext>
              </a:extLst>
            </p:cNvPr>
            <p:cNvGrpSpPr/>
            <p:nvPr/>
          </p:nvGrpSpPr>
          <p:grpSpPr>
            <a:xfrm rot="1742368">
              <a:off x="7133569" y="2773647"/>
              <a:ext cx="625259" cy="2764656"/>
              <a:chOff x="7860096" y="2484352"/>
              <a:chExt cx="502918" cy="2223710"/>
            </a:xfrm>
            <a:solidFill>
              <a:schemeClr val="bg1"/>
            </a:solidFill>
          </p:grpSpPr>
          <p:sp>
            <p:nvSpPr>
              <p:cNvPr id="426" name="Hexagon 425">
                <a:extLst>
                  <a:ext uri="{FF2B5EF4-FFF2-40B4-BE49-F238E27FC236}">
                    <a16:creationId xmlns:a16="http://schemas.microsoft.com/office/drawing/2014/main" id="{2EB163F7-0812-7686-C563-F2F349C544C7}"/>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7" name="Hexagon 426">
                <a:extLst>
                  <a:ext uri="{FF2B5EF4-FFF2-40B4-BE49-F238E27FC236}">
                    <a16:creationId xmlns:a16="http://schemas.microsoft.com/office/drawing/2014/main" id="{63E91FF2-9857-0409-8008-1360E2616134}"/>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8" name="Hexagon 427">
                <a:extLst>
                  <a:ext uri="{FF2B5EF4-FFF2-40B4-BE49-F238E27FC236}">
                    <a16:creationId xmlns:a16="http://schemas.microsoft.com/office/drawing/2014/main" id="{178FC9DB-7126-5248-5228-EA0206ADB447}"/>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9" name="Hexagon 428">
                <a:extLst>
                  <a:ext uri="{FF2B5EF4-FFF2-40B4-BE49-F238E27FC236}">
                    <a16:creationId xmlns:a16="http://schemas.microsoft.com/office/drawing/2014/main" id="{56B61AA0-754D-2E46-4978-9F5A69F6654D}"/>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0" name="Hexagon 429">
                <a:extLst>
                  <a:ext uri="{FF2B5EF4-FFF2-40B4-BE49-F238E27FC236}">
                    <a16:creationId xmlns:a16="http://schemas.microsoft.com/office/drawing/2014/main" id="{B955A603-96C1-B58B-5F64-77C037EA8B6C}"/>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2" name="Group 401">
              <a:extLst>
                <a:ext uri="{FF2B5EF4-FFF2-40B4-BE49-F238E27FC236}">
                  <a16:creationId xmlns:a16="http://schemas.microsoft.com/office/drawing/2014/main" id="{C049CBD2-5D1A-8E19-2129-2D811F11DEC5}"/>
                </a:ext>
              </a:extLst>
            </p:cNvPr>
            <p:cNvGrpSpPr/>
            <p:nvPr/>
          </p:nvGrpSpPr>
          <p:grpSpPr>
            <a:xfrm rot="1742368">
              <a:off x="8001941" y="3255776"/>
              <a:ext cx="625259" cy="2764656"/>
              <a:chOff x="7860096" y="2484352"/>
              <a:chExt cx="502918" cy="2223710"/>
            </a:xfrm>
            <a:solidFill>
              <a:schemeClr val="bg1"/>
            </a:solidFill>
          </p:grpSpPr>
          <p:sp>
            <p:nvSpPr>
              <p:cNvPr id="421" name="Hexagon 420">
                <a:extLst>
                  <a:ext uri="{FF2B5EF4-FFF2-40B4-BE49-F238E27FC236}">
                    <a16:creationId xmlns:a16="http://schemas.microsoft.com/office/drawing/2014/main" id="{829093E5-7A0A-30AC-181C-44BA3FC0FC34}"/>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2" name="Hexagon 421">
                <a:extLst>
                  <a:ext uri="{FF2B5EF4-FFF2-40B4-BE49-F238E27FC236}">
                    <a16:creationId xmlns:a16="http://schemas.microsoft.com/office/drawing/2014/main" id="{02BE3B7C-F17C-9BAD-1CA2-84DAB8CA9D01}"/>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3" name="Hexagon 422">
                <a:extLst>
                  <a:ext uri="{FF2B5EF4-FFF2-40B4-BE49-F238E27FC236}">
                    <a16:creationId xmlns:a16="http://schemas.microsoft.com/office/drawing/2014/main" id="{425DE40C-1A95-9459-6F19-561BE7DC9C6A}"/>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4" name="Hexagon 423">
                <a:extLst>
                  <a:ext uri="{FF2B5EF4-FFF2-40B4-BE49-F238E27FC236}">
                    <a16:creationId xmlns:a16="http://schemas.microsoft.com/office/drawing/2014/main" id="{97E3D63C-DA53-9B8A-C4B0-3811EA4D0918}"/>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5" name="Hexagon 424">
                <a:extLst>
                  <a:ext uri="{FF2B5EF4-FFF2-40B4-BE49-F238E27FC236}">
                    <a16:creationId xmlns:a16="http://schemas.microsoft.com/office/drawing/2014/main" id="{19675B00-68CD-64A5-0E8A-33F210B763E1}"/>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3" name="Group 402">
              <a:extLst>
                <a:ext uri="{FF2B5EF4-FFF2-40B4-BE49-F238E27FC236}">
                  <a16:creationId xmlns:a16="http://schemas.microsoft.com/office/drawing/2014/main" id="{F38BEA8D-4DA3-0B44-0491-04C6E2D40E0C}"/>
                </a:ext>
              </a:extLst>
            </p:cNvPr>
            <p:cNvGrpSpPr/>
            <p:nvPr/>
          </p:nvGrpSpPr>
          <p:grpSpPr>
            <a:xfrm rot="1742368">
              <a:off x="8437395" y="3772758"/>
              <a:ext cx="625259" cy="2208246"/>
              <a:chOff x="7860096" y="2931892"/>
              <a:chExt cx="502918" cy="1776170"/>
            </a:xfrm>
            <a:solidFill>
              <a:schemeClr val="bg1"/>
            </a:solidFill>
          </p:grpSpPr>
          <p:sp>
            <p:nvSpPr>
              <p:cNvPr id="417" name="Hexagon 416">
                <a:extLst>
                  <a:ext uri="{FF2B5EF4-FFF2-40B4-BE49-F238E27FC236}">
                    <a16:creationId xmlns:a16="http://schemas.microsoft.com/office/drawing/2014/main" id="{989DE063-0ED2-0691-120D-70E5F508F35A}"/>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8" name="Hexagon 417">
                <a:extLst>
                  <a:ext uri="{FF2B5EF4-FFF2-40B4-BE49-F238E27FC236}">
                    <a16:creationId xmlns:a16="http://schemas.microsoft.com/office/drawing/2014/main" id="{E30DF54A-8D6D-B16A-2DC1-DDF6509C39ED}"/>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9" name="Hexagon 418">
                <a:extLst>
                  <a:ext uri="{FF2B5EF4-FFF2-40B4-BE49-F238E27FC236}">
                    <a16:creationId xmlns:a16="http://schemas.microsoft.com/office/drawing/2014/main" id="{269457E0-479B-762E-E8F6-6FA7E1794BC6}"/>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0" name="Hexagon 419">
                <a:extLst>
                  <a:ext uri="{FF2B5EF4-FFF2-40B4-BE49-F238E27FC236}">
                    <a16:creationId xmlns:a16="http://schemas.microsoft.com/office/drawing/2014/main" id="{CA52E9C1-797E-35FC-9228-F42F9CD4E897}"/>
                  </a:ext>
                </a:extLst>
              </p:cNvPr>
              <p:cNvSpPr/>
              <p:nvPr/>
            </p:nvSpPr>
            <p:spPr>
              <a:xfrm>
                <a:off x="7860096" y="427451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4" name="Group 403">
              <a:extLst>
                <a:ext uri="{FF2B5EF4-FFF2-40B4-BE49-F238E27FC236}">
                  <a16:creationId xmlns:a16="http://schemas.microsoft.com/office/drawing/2014/main" id="{DB6A1043-513F-2450-39F6-7F79BBFA947D}"/>
                </a:ext>
              </a:extLst>
            </p:cNvPr>
            <p:cNvGrpSpPr/>
            <p:nvPr/>
          </p:nvGrpSpPr>
          <p:grpSpPr>
            <a:xfrm rot="1742368">
              <a:off x="6268337" y="2845250"/>
              <a:ext cx="625259" cy="1651836"/>
              <a:chOff x="7860096" y="2931892"/>
              <a:chExt cx="502918" cy="1328630"/>
            </a:xfrm>
            <a:solidFill>
              <a:schemeClr val="bg1"/>
            </a:solidFill>
          </p:grpSpPr>
          <p:sp>
            <p:nvSpPr>
              <p:cNvPr id="414" name="Hexagon 413">
                <a:extLst>
                  <a:ext uri="{FF2B5EF4-FFF2-40B4-BE49-F238E27FC236}">
                    <a16:creationId xmlns:a16="http://schemas.microsoft.com/office/drawing/2014/main" id="{00498998-3464-7FC7-1A7A-B940B5FFDEF5}"/>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5" name="Hexagon 414">
                <a:extLst>
                  <a:ext uri="{FF2B5EF4-FFF2-40B4-BE49-F238E27FC236}">
                    <a16:creationId xmlns:a16="http://schemas.microsoft.com/office/drawing/2014/main" id="{EBD1F4E3-858E-8BA1-3C8B-D17A5BE6142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6" name="Hexagon 415">
                <a:extLst>
                  <a:ext uri="{FF2B5EF4-FFF2-40B4-BE49-F238E27FC236}">
                    <a16:creationId xmlns:a16="http://schemas.microsoft.com/office/drawing/2014/main" id="{BFEEB40D-B8D9-5949-2260-F6F43546B7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5" name="Group 404">
              <a:extLst>
                <a:ext uri="{FF2B5EF4-FFF2-40B4-BE49-F238E27FC236}">
                  <a16:creationId xmlns:a16="http://schemas.microsoft.com/office/drawing/2014/main" id="{1CEFEE8C-9F33-E366-4453-85B9081C3B36}"/>
                </a:ext>
              </a:extLst>
            </p:cNvPr>
            <p:cNvGrpSpPr/>
            <p:nvPr/>
          </p:nvGrpSpPr>
          <p:grpSpPr>
            <a:xfrm rot="1742368">
              <a:off x="6703792" y="2805821"/>
              <a:ext cx="625259" cy="2208246"/>
              <a:chOff x="7860096" y="2931892"/>
              <a:chExt cx="502918" cy="1776170"/>
            </a:xfrm>
            <a:solidFill>
              <a:schemeClr val="bg1"/>
            </a:solidFill>
          </p:grpSpPr>
          <p:sp>
            <p:nvSpPr>
              <p:cNvPr id="410" name="Hexagon 409">
                <a:extLst>
                  <a:ext uri="{FF2B5EF4-FFF2-40B4-BE49-F238E27FC236}">
                    <a16:creationId xmlns:a16="http://schemas.microsoft.com/office/drawing/2014/main" id="{88E72436-ACB3-3FBF-F521-9FE457E58609}"/>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1" name="Hexagon 410">
                <a:extLst>
                  <a:ext uri="{FF2B5EF4-FFF2-40B4-BE49-F238E27FC236}">
                    <a16:creationId xmlns:a16="http://schemas.microsoft.com/office/drawing/2014/main" id="{E311AB9D-CAE9-E880-8771-83A2A0617B3B}"/>
                  </a:ext>
                </a:extLst>
              </p:cNvPr>
              <p:cNvSpPr/>
              <p:nvPr/>
            </p:nvSpPr>
            <p:spPr>
              <a:xfrm>
                <a:off x="7860096" y="337943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2" name="Hexagon 411">
                <a:extLst>
                  <a:ext uri="{FF2B5EF4-FFF2-40B4-BE49-F238E27FC236}">
                    <a16:creationId xmlns:a16="http://schemas.microsoft.com/office/drawing/2014/main" id="{079D9974-5CFF-F53F-37FA-D130143B8C2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3" name="Hexagon 412">
                <a:extLst>
                  <a:ext uri="{FF2B5EF4-FFF2-40B4-BE49-F238E27FC236}">
                    <a16:creationId xmlns:a16="http://schemas.microsoft.com/office/drawing/2014/main" id="{7C184968-523A-A941-426A-4B52541B15FD}"/>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6" name="Group 405">
              <a:extLst>
                <a:ext uri="{FF2B5EF4-FFF2-40B4-BE49-F238E27FC236}">
                  <a16:creationId xmlns:a16="http://schemas.microsoft.com/office/drawing/2014/main" id="{D04E4620-BC12-299D-B5CF-0609DE06867B}"/>
                </a:ext>
              </a:extLst>
            </p:cNvPr>
            <p:cNvGrpSpPr/>
            <p:nvPr/>
          </p:nvGrpSpPr>
          <p:grpSpPr>
            <a:xfrm rot="1742368">
              <a:off x="8876985" y="4293594"/>
              <a:ext cx="625259" cy="1651836"/>
              <a:chOff x="7860096" y="2931892"/>
              <a:chExt cx="502918" cy="1328630"/>
            </a:xfrm>
            <a:solidFill>
              <a:schemeClr val="bg1"/>
            </a:solidFill>
          </p:grpSpPr>
          <p:sp>
            <p:nvSpPr>
              <p:cNvPr id="407" name="Hexagon 406">
                <a:extLst>
                  <a:ext uri="{FF2B5EF4-FFF2-40B4-BE49-F238E27FC236}">
                    <a16:creationId xmlns:a16="http://schemas.microsoft.com/office/drawing/2014/main" id="{9E3AB5E2-FD4B-4B22-860F-264F584935FA}"/>
                  </a:ext>
                </a:extLst>
              </p:cNvPr>
              <p:cNvSpPr/>
              <p:nvPr/>
            </p:nvSpPr>
            <p:spPr>
              <a:xfrm>
                <a:off x="7860096" y="293189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8" name="Hexagon 407">
                <a:extLst>
                  <a:ext uri="{FF2B5EF4-FFF2-40B4-BE49-F238E27FC236}">
                    <a16:creationId xmlns:a16="http://schemas.microsoft.com/office/drawing/2014/main" id="{3FBCF01F-1280-1ECD-DDFD-8603D04E073B}"/>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9" name="Hexagon 408">
                <a:extLst>
                  <a:ext uri="{FF2B5EF4-FFF2-40B4-BE49-F238E27FC236}">
                    <a16:creationId xmlns:a16="http://schemas.microsoft.com/office/drawing/2014/main" id="{144A3F2E-BEE0-EF56-D4B9-F55E9B2380F3}"/>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Tree>
    <p:extLst>
      <p:ext uri="{BB962C8B-B14F-4D97-AF65-F5344CB8AC3E}">
        <p14:creationId xmlns:p14="http://schemas.microsoft.com/office/powerpoint/2010/main" val="90914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circle(out)">
                                      <p:cBhvr>
                                        <p:cTn id="7" dur="2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448991571"/>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2752577499"/>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33"/>
            <a:ext cx="5250494" cy="4066589"/>
          </a:xfrm>
          <a:noFill/>
        </p:spPr>
        <p:txBody>
          <a:bodyPr anchor="t"/>
          <a:lstStyle/>
          <a:p>
            <a:pPr marL="283457" lvl="2" indent="0">
              <a:buNone/>
            </a:pPr>
            <a:r>
              <a:rPr lang="en-US" sz="2400" dirty="0">
                <a:solidFill>
                  <a:srgbClr val="09FA80"/>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No need to alter the underlying decomposition.</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Load-imbalance present: </a:t>
            </a:r>
            <a:br>
              <a:rPr lang="en-US" sz="2400" dirty="0">
                <a:solidFill>
                  <a:schemeClr val="bg1">
                    <a:lumMod val="95000"/>
                  </a:schemeClr>
                </a:solidFill>
                <a:latin typeface="+mj-lt"/>
              </a:rPr>
            </a:br>
            <a:r>
              <a:rPr lang="en-US" sz="2400" dirty="0">
                <a:solidFill>
                  <a:schemeClr val="bg1">
                    <a:lumMod val="95000"/>
                  </a:schemeClr>
                </a:solidFill>
                <a:latin typeface="+mj-lt"/>
              </a:rPr>
              <a:t>3 MPI processes have 9 elements, whereas 1 MPI process has 5 elements.</a:t>
            </a:r>
          </a:p>
          <a:p>
            <a:pPr marL="626357" lvl="2" indent="-342900">
              <a:buFont typeface="Wingdings" panose="05000000000000000000" pitchFamily="2" charset="2"/>
              <a:buChar char="Ø"/>
            </a:pPr>
            <a:endParaRPr lang="en-US" sz="2400" dirty="0">
              <a:solidFill>
                <a:srgbClr val="00B05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112</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6"/>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43"/>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9"/>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9"/>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E727FC-E7B3-F0E5-A087-30951846B46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2682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1539784022"/>
              </p:ext>
            </p:extLst>
          </p:nvPr>
        </p:nvGraphicFramePr>
        <p:xfrm>
          <a:off x="5992174" y="268067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1257092870"/>
              </p:ext>
            </p:extLst>
          </p:nvPr>
        </p:nvGraphicFramePr>
        <p:xfrm>
          <a:off x="5992174" y="267826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27"/>
            <a:ext cx="5250494" cy="4066589"/>
          </a:xfrm>
          <a:noFill/>
        </p:spPr>
        <p:txBody>
          <a:bodyPr anchor="t"/>
          <a:lstStyle/>
          <a:p>
            <a:pPr marL="283457" lvl="2" inden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MPI process is assigned 8 elements.</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Hindered data locality as elements are rarely consecutive.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40376"/>
            <a:ext cx="2743200" cy="365125"/>
          </a:xfrm>
        </p:spPr>
        <p:txBody>
          <a:bodyPr/>
          <a:lstStyle/>
          <a:p>
            <a:fld id="{FE024F78-56A6-7740-B68D-8D4D026EDF3F}" type="slidenum">
              <a:rPr lang="en-US" smtClean="0"/>
              <a:pPr/>
              <a:t>113</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0"/>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37"/>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3"/>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3"/>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09"/>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FABAA4-2472-9756-6E08-3903D36E1DE1}"/>
              </a:ext>
            </a:extLst>
          </p:cNvPr>
          <p:cNvSpPr txBox="1"/>
          <p:nvPr/>
        </p:nvSpPr>
        <p:spPr>
          <a:xfrm>
            <a:off x="3877340" y="2036615"/>
            <a:ext cx="4437321" cy="646331"/>
          </a:xfrm>
          <a:prstGeom prst="rect">
            <a:avLst/>
          </a:prstGeom>
          <a:noFill/>
        </p:spPr>
        <p:txBody>
          <a:bodyPr wrap="square" rtlCol="0">
            <a:spAutoFit/>
          </a:bodyPr>
          <a:lstStyle/>
          <a:p>
            <a:pPr algn="ctr"/>
            <a:r>
              <a:rPr lang="en-US" sz="3600" b="1" dirty="0">
                <a:ln w="22225">
                  <a:solidFill>
                    <a:schemeClr val="accent4">
                      <a:lumMod val="60000"/>
                      <a:lumOff val="40000"/>
                    </a:schemeClr>
                  </a:solidFill>
                  <a:prstDash val="solid"/>
                </a:ln>
                <a:latin typeface="+mj-lt"/>
              </a:rPr>
              <a:t>Cyclic Partitioning</a:t>
            </a:r>
          </a:p>
        </p:txBody>
      </p:sp>
    </p:spTree>
    <p:extLst>
      <p:ext uri="{BB962C8B-B14F-4D97-AF65-F5344CB8AC3E}">
        <p14:creationId xmlns:p14="http://schemas.microsoft.com/office/powerpoint/2010/main" val="11889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711349261"/>
              </p:ext>
            </p:extLst>
          </p:nvPr>
        </p:nvGraphicFramePr>
        <p:xfrm>
          <a:off x="5992174" y="267358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4131393613"/>
              </p:ext>
            </p:extLst>
          </p:nvPr>
        </p:nvGraphicFramePr>
        <p:xfrm>
          <a:off x="5992174" y="267117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89992"/>
            <a:ext cx="2743200" cy="365125"/>
          </a:xfrm>
        </p:spPr>
        <p:txBody>
          <a:bodyPr/>
          <a:lstStyle/>
          <a:p>
            <a:fld id="{FE024F78-56A6-7740-B68D-8D4D026EDF3F}" type="slidenum">
              <a:rPr lang="en-US" smtClean="0"/>
              <a:pPr/>
              <a:t>114</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43572"/>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14849"/>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86125"/>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2295"/>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15021"/>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3D7A21-42D6-EB8A-5D38-CDC05F674DD0}"/>
              </a:ext>
            </a:extLst>
          </p:cNvPr>
          <p:cNvSpPr txBox="1"/>
          <p:nvPr/>
        </p:nvSpPr>
        <p:spPr>
          <a:xfrm>
            <a:off x="3414823" y="2036615"/>
            <a:ext cx="5362354" cy="646331"/>
          </a:xfrm>
          <a:prstGeom prst="rect">
            <a:avLst/>
          </a:prstGeom>
          <a:noFill/>
        </p:spPr>
        <p:txBody>
          <a:bodyPr wrap="square" rtlCol="0">
            <a:spAutoFit/>
          </a:bodyPr>
          <a:lstStyle/>
          <a:p>
            <a:pPr algn="ctr"/>
            <a:r>
              <a:rPr lang="en-US" sz="3600" b="1" dirty="0">
                <a:ln w="22225">
                  <a:solidFill>
                    <a:schemeClr val="accent2">
                      <a:lumMod val="75000"/>
                    </a:schemeClr>
                  </a:solidFill>
                  <a:prstDash val="solid"/>
                </a:ln>
                <a:noFill/>
                <a:latin typeface="+mj-lt"/>
              </a:rPr>
              <a:t>Advanced Partitioning</a:t>
            </a:r>
          </a:p>
        </p:txBody>
      </p:sp>
      <p:sp>
        <p:nvSpPr>
          <p:cNvPr id="10" name="Content Placeholder 3">
            <a:extLst>
              <a:ext uri="{FF2B5EF4-FFF2-40B4-BE49-F238E27FC236}">
                <a16:creationId xmlns:a16="http://schemas.microsoft.com/office/drawing/2014/main" id="{3770D91C-D5C0-248C-26D3-DE7C7C72E632}"/>
              </a:ext>
            </a:extLst>
          </p:cNvPr>
          <p:cNvSpPr txBox="1">
            <a:spLocks/>
          </p:cNvSpPr>
          <p:nvPr/>
        </p:nvSpPr>
        <p:spPr>
          <a:xfrm>
            <a:off x="473766" y="2372927"/>
            <a:ext cx="5849060" cy="4066589"/>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PE has an identical number </a:t>
            </a:r>
            <a:br>
              <a:rPr lang="en-US" sz="2400" dirty="0">
                <a:solidFill>
                  <a:schemeClr val="bg1">
                    <a:lumMod val="95000"/>
                  </a:schemeClr>
                </a:solidFill>
                <a:latin typeface="+mj-lt"/>
              </a:rPr>
            </a:br>
            <a:r>
              <a:rPr lang="en-US" sz="2400" dirty="0">
                <a:solidFill>
                  <a:schemeClr val="bg1">
                    <a:lumMod val="95000"/>
                  </a:schemeClr>
                </a:solidFill>
                <a:latin typeface="+mj-lt"/>
              </a:rPr>
              <a:t>of elements (8).</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Most elements are consecutive</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More complex.</a:t>
            </a:r>
          </a:p>
          <a:p>
            <a:pPr marL="626357" lvl="2" indent="-342900">
              <a:buClr>
                <a:srgbClr val="FF0000"/>
              </a:buClr>
              <a:buFont typeface="Wingdings" panose="05000000000000000000" pitchFamily="2" charset="2"/>
              <a:buChar char="Ø"/>
            </a:pPr>
            <a:r>
              <a:rPr lang="en-US" sz="2400" dirty="0">
                <a:solidFill>
                  <a:schemeClr val="bg1">
                    <a:lumMod val="85000"/>
                  </a:schemeClr>
                </a:solidFill>
                <a:latin typeface="+mj-lt"/>
              </a:rPr>
              <a:t>Takes more time to complete.</a:t>
            </a:r>
          </a:p>
        </p:txBody>
      </p:sp>
    </p:spTree>
    <p:extLst>
      <p:ext uri="{BB962C8B-B14F-4D97-AF65-F5344CB8AC3E}">
        <p14:creationId xmlns:p14="http://schemas.microsoft.com/office/powerpoint/2010/main" val="423625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Partitioning YOUR PROBLEM:</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115</a:t>
            </a:fld>
            <a:endParaRPr lang="en-US" dirty="0"/>
          </a:p>
        </p:txBody>
      </p:sp>
      <p:sp>
        <p:nvSpPr>
          <p:cNvPr id="10" name="Content Placeholder 3">
            <a:extLst>
              <a:ext uri="{FF2B5EF4-FFF2-40B4-BE49-F238E27FC236}">
                <a16:creationId xmlns:a16="http://schemas.microsoft.com/office/drawing/2014/main" id="{6FE160A1-22BD-23AA-8D72-719678C95A41}"/>
              </a:ext>
            </a:extLst>
          </p:cNvPr>
          <p:cNvSpPr txBox="1">
            <a:spLocks/>
          </p:cNvSpPr>
          <p:nvPr/>
        </p:nvSpPr>
        <p:spPr>
          <a:xfrm>
            <a:off x="1658620" y="2346716"/>
            <a:ext cx="8874760" cy="3619810"/>
          </a:xfrm>
          <a:prstGeom prst="rect">
            <a:avLst/>
          </a:prstGeom>
          <a:noFill/>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Clr>
                <a:srgbClr val="FFC000"/>
              </a:buClr>
              <a:buNone/>
            </a:pPr>
            <a:r>
              <a:rPr lang="en-US" sz="6600" dirty="0">
                <a:solidFill>
                  <a:schemeClr val="bg1">
                    <a:lumMod val="95000"/>
                  </a:schemeClr>
                </a:solidFill>
                <a:latin typeface="+mj-lt"/>
              </a:rPr>
              <a:t>In  general, </a:t>
            </a:r>
            <a:br>
              <a:rPr lang="en-US" sz="6600" dirty="0">
                <a:solidFill>
                  <a:schemeClr val="bg1">
                    <a:lumMod val="95000"/>
                  </a:schemeClr>
                </a:solidFill>
                <a:latin typeface="+mj-lt"/>
              </a:rPr>
            </a:br>
            <a:r>
              <a:rPr lang="en-US" sz="6600" dirty="0">
                <a:solidFill>
                  <a:srgbClr val="FF0000"/>
                </a:solidFill>
                <a:latin typeface="+mj-lt"/>
              </a:rPr>
              <a:t>user is responsible </a:t>
            </a:r>
            <a:r>
              <a:rPr lang="en-US" sz="6600" dirty="0">
                <a:solidFill>
                  <a:schemeClr val="bg1">
                    <a:lumMod val="95000"/>
                  </a:schemeClr>
                </a:solidFill>
                <a:latin typeface="+mj-lt"/>
              </a:rPr>
              <a:t>for partitioning!</a:t>
            </a:r>
          </a:p>
        </p:txBody>
      </p:sp>
      <p:sp>
        <p:nvSpPr>
          <p:cNvPr id="12" name="Title 1">
            <a:extLst>
              <a:ext uri="{FF2B5EF4-FFF2-40B4-BE49-F238E27FC236}">
                <a16:creationId xmlns:a16="http://schemas.microsoft.com/office/drawing/2014/main" id="{BA7C378C-F9B0-9B25-E3D3-E9DA0728B730}"/>
              </a:ext>
            </a:extLst>
          </p:cNvPr>
          <p:cNvSpPr txBox="1">
            <a:spLocks/>
          </p:cNvSpPr>
          <p:nvPr/>
        </p:nvSpPr>
        <p:spPr>
          <a:xfrm>
            <a:off x="3454236" y="430482"/>
            <a:ext cx="7058335" cy="1327464"/>
          </a:xfrm>
          <a:prstGeom prst="rect">
            <a:avLst/>
          </a:prstGeom>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4400" dirty="0">
                <a:solidFill>
                  <a:schemeClr val="bg1">
                    <a:lumMod val="95000"/>
                  </a:schemeClr>
                </a:solidFill>
              </a:rPr>
              <a:t>                          </a:t>
            </a:r>
            <a:r>
              <a:rPr lang="en-US" sz="4400" dirty="0">
                <a:solidFill>
                  <a:srgbClr val="FF0000"/>
                </a:solidFill>
              </a:rPr>
              <a:t>Hard</a:t>
            </a:r>
            <a:r>
              <a:rPr lang="en-US" sz="4400" dirty="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11333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47A2B7-4049-8C91-1C2D-07AA6D4D7DF7}"/>
              </a:ext>
            </a:extLst>
          </p:cNvPr>
          <p:cNvPicPr>
            <a:picLocks noChangeAspect="1"/>
          </p:cNvPicPr>
          <p:nvPr/>
        </p:nvPicPr>
        <p:blipFill>
          <a:blip r:embed="rId3"/>
          <a:stretch>
            <a:fillRect/>
          </a:stretch>
        </p:blipFill>
        <p:spPr>
          <a:xfrm>
            <a:off x="754117" y="2145635"/>
            <a:ext cx="10683766" cy="4275734"/>
          </a:xfrm>
          <a:prstGeom prst="rect">
            <a:avLst/>
          </a:prstGeom>
          <a:ln w="12700">
            <a:noFill/>
          </a:ln>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Unstructured Meshes</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116</a:t>
            </a:fld>
            <a:endParaRPr lang="en-US" dirty="0"/>
          </a:p>
        </p:txBody>
      </p:sp>
      <p:sp>
        <p:nvSpPr>
          <p:cNvPr id="3" name="TextBox 2">
            <a:extLst>
              <a:ext uri="{FF2B5EF4-FFF2-40B4-BE49-F238E27FC236}">
                <a16:creationId xmlns:a16="http://schemas.microsoft.com/office/drawing/2014/main" id="{3977A786-6938-77DD-67A3-1FA6F1B8C3F4}"/>
              </a:ext>
            </a:extLst>
          </p:cNvPr>
          <p:cNvSpPr txBox="1"/>
          <p:nvPr/>
        </p:nvSpPr>
        <p:spPr>
          <a:xfrm>
            <a:off x="7846829" y="5135529"/>
            <a:ext cx="3328785" cy="830997"/>
          </a:xfrm>
          <a:prstGeom prst="rect">
            <a:avLst/>
          </a:prstGeom>
          <a:solidFill>
            <a:srgbClr val="010306"/>
          </a:solidFill>
          <a:ln w="50800">
            <a:solidFill>
              <a:srgbClr val="04FCFC"/>
            </a:solidFill>
          </a:ln>
          <a:effectLst>
            <a:glow rad="393700">
              <a:schemeClr val="accent3">
                <a:satMod val="175000"/>
                <a:alpha val="70000"/>
              </a:schemeClr>
            </a:glow>
          </a:effectLst>
        </p:spPr>
        <p:txBody>
          <a:bodyPr wrap="square" rtlCol="0">
            <a:spAutoFit/>
          </a:bodyPr>
          <a:lstStyle/>
          <a:p>
            <a:pPr algn="ctr"/>
            <a:r>
              <a:rPr lang="en-US" sz="2400" dirty="0">
                <a:solidFill>
                  <a:schemeClr val="bg2">
                    <a:lumMod val="90000"/>
                  </a:schemeClr>
                </a:solidFill>
              </a:rPr>
              <a:t>Partitioning fully unstructured meshes?</a:t>
            </a:r>
          </a:p>
        </p:txBody>
      </p:sp>
      <p:sp>
        <p:nvSpPr>
          <p:cNvPr id="4" name="TextBox 3">
            <a:extLst>
              <a:ext uri="{FF2B5EF4-FFF2-40B4-BE49-F238E27FC236}">
                <a16:creationId xmlns:a16="http://schemas.microsoft.com/office/drawing/2014/main" id="{C227C794-DDAF-C3D8-5F50-1841327B6BC5}"/>
              </a:ext>
            </a:extLst>
          </p:cNvPr>
          <p:cNvSpPr txBox="1"/>
          <p:nvPr/>
        </p:nvSpPr>
        <p:spPr>
          <a:xfrm>
            <a:off x="7846829" y="2496428"/>
            <a:ext cx="3328786" cy="830997"/>
          </a:xfrm>
          <a:prstGeom prst="rect">
            <a:avLst/>
          </a:prstGeom>
          <a:solidFill>
            <a:srgbClr val="010306"/>
          </a:solidFill>
          <a:ln w="50800">
            <a:solidFill>
              <a:srgbClr val="008A3E"/>
            </a:solidFill>
          </a:ln>
          <a:effectLst>
            <a:glow rad="381000">
              <a:srgbClr val="00B050">
                <a:alpha val="70000"/>
              </a:srgbClr>
            </a:glow>
          </a:effectLst>
        </p:spPr>
        <p:txBody>
          <a:bodyPr wrap="square" rtlCol="0">
            <a:spAutoFit/>
          </a:bodyPr>
          <a:lstStyle/>
          <a:p>
            <a:pPr algn="ctr"/>
            <a:r>
              <a:rPr lang="en-US" sz="2400" dirty="0">
                <a:solidFill>
                  <a:schemeClr val="bg2">
                    <a:lumMod val="90000"/>
                  </a:schemeClr>
                </a:solidFill>
              </a:rPr>
              <a:t>Partitioning octree unstructured meshes?</a:t>
            </a:r>
          </a:p>
        </p:txBody>
      </p:sp>
      <p:pic>
        <p:nvPicPr>
          <p:cNvPr id="8" name="Picture 2" descr="Image preview">
            <a:extLst>
              <a:ext uri="{FF2B5EF4-FFF2-40B4-BE49-F238E27FC236}">
                <a16:creationId xmlns:a16="http://schemas.microsoft.com/office/drawing/2014/main" id="{6F33388C-A70C-C721-A448-D7E2D58E4422}"/>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21981" t="11826" r="55987" b="25827"/>
          <a:stretch/>
        </p:blipFill>
        <p:spPr bwMode="auto">
          <a:xfrm>
            <a:off x="741680" y="2158449"/>
            <a:ext cx="2743200" cy="4262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B947FC-D21C-26D4-482B-85628E0F6809}"/>
              </a:ext>
            </a:extLst>
          </p:cNvPr>
          <p:cNvSpPr txBox="1"/>
          <p:nvPr/>
        </p:nvSpPr>
        <p:spPr>
          <a:xfrm>
            <a:off x="7868891" y="3815978"/>
            <a:ext cx="3328786" cy="830997"/>
          </a:xfrm>
          <a:prstGeom prst="rect">
            <a:avLst/>
          </a:prstGeom>
          <a:solidFill>
            <a:srgbClr val="010306"/>
          </a:solidFill>
          <a:ln w="50800">
            <a:solidFill>
              <a:srgbClr val="CFCF00"/>
            </a:solidFill>
          </a:ln>
          <a:effectLst>
            <a:glow rad="381000">
              <a:srgbClr val="CFCF00">
                <a:alpha val="70000"/>
              </a:srgbClr>
            </a:glow>
          </a:effectLst>
        </p:spPr>
        <p:txBody>
          <a:bodyPr wrap="square" rtlCol="0">
            <a:spAutoFit/>
          </a:bodyPr>
          <a:lstStyle/>
          <a:p>
            <a:pPr algn="ctr"/>
            <a:r>
              <a:rPr lang="en-US" sz="2400" dirty="0">
                <a:solidFill>
                  <a:schemeClr val="bg2">
                    <a:lumMod val="90000"/>
                  </a:schemeClr>
                </a:solidFill>
              </a:rPr>
              <a:t>Partitioning adaptive meshes?</a:t>
            </a:r>
          </a:p>
        </p:txBody>
      </p:sp>
      <p:grpSp>
        <p:nvGrpSpPr>
          <p:cNvPr id="11" name="Group 10">
            <a:extLst>
              <a:ext uri="{FF2B5EF4-FFF2-40B4-BE49-F238E27FC236}">
                <a16:creationId xmlns:a16="http://schemas.microsoft.com/office/drawing/2014/main" id="{6FB10561-923C-29E5-38E8-0FD26D433582}"/>
              </a:ext>
            </a:extLst>
          </p:cNvPr>
          <p:cNvGrpSpPr/>
          <p:nvPr/>
        </p:nvGrpSpPr>
        <p:grpSpPr>
          <a:xfrm>
            <a:off x="295392" y="2158449"/>
            <a:ext cx="7289167" cy="4347898"/>
            <a:chOff x="295392" y="2158449"/>
            <a:chExt cx="7289167" cy="4347898"/>
          </a:xfrm>
        </p:grpSpPr>
        <p:pic>
          <p:nvPicPr>
            <p:cNvPr id="51202" name="Picture 2" descr="JSM colored with C P and x = 3.5 m slice of wing wake mesh. | Download  Scientific Diagram">
              <a:extLst>
                <a:ext uri="{FF2B5EF4-FFF2-40B4-BE49-F238E27FC236}">
                  <a16:creationId xmlns:a16="http://schemas.microsoft.com/office/drawing/2014/main" id="{EF9107DA-2719-557C-1A06-EDDF65C3A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72" y="2158449"/>
              <a:ext cx="7251387" cy="42629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7EEE99-3EED-81D0-16DB-74BDF5F906B3}"/>
                </a:ext>
              </a:extLst>
            </p:cNvPr>
            <p:cNvSpPr txBox="1"/>
            <p:nvPr/>
          </p:nvSpPr>
          <p:spPr>
            <a:xfrm>
              <a:off x="295392" y="6137015"/>
              <a:ext cx="2842437" cy="369332"/>
            </a:xfrm>
            <a:prstGeom prst="rect">
              <a:avLst/>
            </a:prstGeom>
            <a:noFill/>
          </p:spPr>
          <p:txBody>
            <a:bodyPr wrap="square" rtlCol="0">
              <a:spAutoFit/>
            </a:bodyPr>
            <a:lstStyle/>
            <a:p>
              <a:r>
                <a:rPr lang="en-US" dirty="0">
                  <a:latin typeface="+mj-lt"/>
                </a:rPr>
                <a:t>Source: </a:t>
              </a:r>
              <a:r>
                <a:rPr lang="en-US">
                  <a:latin typeface="+mj-lt"/>
                </a:rPr>
                <a:t>NASA FUN3D</a:t>
              </a:r>
              <a:endParaRPr lang="en-US" dirty="0">
                <a:latin typeface="+mj-lt"/>
              </a:endParaRPr>
            </a:p>
          </p:txBody>
        </p:sp>
      </p:grpSp>
    </p:spTree>
    <p:extLst>
      <p:ext uri="{BB962C8B-B14F-4D97-AF65-F5344CB8AC3E}">
        <p14:creationId xmlns:p14="http://schemas.microsoft.com/office/powerpoint/2010/main" val="1093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B9160-CDB0-CFC0-AC34-D6B3B2A1D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74BB2-AA67-C337-B0FC-2A80671A3230}"/>
              </a:ext>
            </a:extLst>
          </p:cNvPr>
          <p:cNvSpPr>
            <a:spLocks noGrp="1"/>
          </p:cNvSpPr>
          <p:nvPr>
            <p:ph type="title"/>
          </p:nvPr>
        </p:nvSpPr>
        <p:spPr/>
        <p:txBody>
          <a:bodyPr/>
          <a:lstStyle/>
          <a:p>
            <a:r>
              <a:rPr lang="en-US" dirty="0"/>
              <a:t>Why is it Important? 			</a:t>
            </a:r>
            <a:r>
              <a:rPr lang="en-US" b="1" dirty="0">
                <a:solidFill>
                  <a:srgbClr val="90C226"/>
                </a:solidFill>
              </a:rPr>
              <a:t>Parallel Performance</a:t>
            </a:r>
          </a:p>
        </p:txBody>
      </p:sp>
      <p:sp>
        <p:nvSpPr>
          <p:cNvPr id="5" name="Slide Number Placeholder 4">
            <a:extLst>
              <a:ext uri="{FF2B5EF4-FFF2-40B4-BE49-F238E27FC236}">
                <a16:creationId xmlns:a16="http://schemas.microsoft.com/office/drawing/2014/main" id="{E36CD03A-1943-DDB1-1513-991B830F22D7}"/>
              </a:ext>
            </a:extLst>
          </p:cNvPr>
          <p:cNvSpPr>
            <a:spLocks noGrp="1"/>
          </p:cNvSpPr>
          <p:nvPr>
            <p:ph type="sldNum" sz="quarter" idx="12"/>
          </p:nvPr>
        </p:nvSpPr>
        <p:spPr/>
        <p:txBody>
          <a:bodyPr/>
          <a:lstStyle/>
          <a:p>
            <a:fld id="{FE024F78-56A6-7740-B68D-8D4D026EDF3F}" type="slidenum">
              <a:rPr lang="en-US" smtClean="0"/>
              <a:pPr/>
              <a:t>117</a:t>
            </a:fld>
            <a:endParaRPr lang="en-US" dirty="0"/>
          </a:p>
        </p:txBody>
      </p:sp>
      <p:pic>
        <p:nvPicPr>
          <p:cNvPr id="12290" name="Picture 2" descr="A stylized plot of speedup as node count increases. Achieving a speedup proportional to number of nodes is not realistic as you increase the number of nodes. Even under ideal conditions, the serial portions of the program impose an upper limit on the speedup as the number of nodes increases. In a realistic case, coordination overhead may eventually surpass any gains from adding additional nodes.">
            <a:extLst>
              <a:ext uri="{FF2B5EF4-FFF2-40B4-BE49-F238E27FC236}">
                <a16:creationId xmlns:a16="http://schemas.microsoft.com/office/drawing/2014/main" id="{270A30E2-9435-C414-C8C3-B479CDEAC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488" y="2469876"/>
            <a:ext cx="5487987" cy="352452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772640A-037E-57A9-C84A-E0F394D25E3F}"/>
              </a:ext>
            </a:extLst>
          </p:cNvPr>
          <p:cNvGrpSpPr/>
          <p:nvPr/>
        </p:nvGrpSpPr>
        <p:grpSpPr>
          <a:xfrm>
            <a:off x="1016526" y="3009407"/>
            <a:ext cx="4464050" cy="2445461"/>
            <a:chOff x="801151" y="2944942"/>
            <a:chExt cx="4464050" cy="2445461"/>
          </a:xfrm>
        </p:grpSpPr>
        <p:grpSp>
          <p:nvGrpSpPr>
            <p:cNvPr id="12" name="Group 11">
              <a:extLst>
                <a:ext uri="{FF2B5EF4-FFF2-40B4-BE49-F238E27FC236}">
                  <a16:creationId xmlns:a16="http://schemas.microsoft.com/office/drawing/2014/main" id="{C0F51403-D7EB-2931-9672-33A718BD24FF}"/>
                </a:ext>
              </a:extLst>
            </p:cNvPr>
            <p:cNvGrpSpPr/>
            <p:nvPr/>
          </p:nvGrpSpPr>
          <p:grpSpPr>
            <a:xfrm>
              <a:off x="801151" y="2944942"/>
              <a:ext cx="4464050" cy="1022350"/>
              <a:chOff x="3863975" y="2362200"/>
              <a:chExt cx="4464050" cy="1022350"/>
            </a:xfrm>
          </p:grpSpPr>
          <p:sp>
            <p:nvSpPr>
              <p:cNvPr id="10" name="Rectangle 9">
                <a:extLst>
                  <a:ext uri="{FF2B5EF4-FFF2-40B4-BE49-F238E27FC236}">
                    <a16:creationId xmlns:a16="http://schemas.microsoft.com/office/drawing/2014/main" id="{C1F781D6-AC73-FE93-B2A4-7E6184E7EC13}"/>
                  </a:ext>
                </a:extLst>
              </p:cNvPr>
              <p:cNvSpPr/>
              <p:nvPr/>
            </p:nvSpPr>
            <p:spPr>
              <a:xfrm>
                <a:off x="3863975" y="236220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51C59-B711-EA68-AA57-E85E1F257E1C}"/>
                  </a:ext>
                </a:extLst>
              </p:cNvPr>
              <p:cNvPicPr>
                <a:picLocks noChangeAspect="1"/>
              </p:cNvPicPr>
              <p:nvPr/>
            </p:nvPicPr>
            <p:blipFill>
              <a:blip r:embed="rId4"/>
              <a:stretch>
                <a:fillRect/>
              </a:stretch>
            </p:blipFill>
            <p:spPr>
              <a:xfrm>
                <a:off x="4044202" y="2583027"/>
                <a:ext cx="4103596" cy="580697"/>
              </a:xfrm>
              <a:prstGeom prst="rect">
                <a:avLst/>
              </a:prstGeom>
            </p:spPr>
          </p:pic>
        </p:grpSp>
        <p:grpSp>
          <p:nvGrpSpPr>
            <p:cNvPr id="14" name="Group 13">
              <a:extLst>
                <a:ext uri="{FF2B5EF4-FFF2-40B4-BE49-F238E27FC236}">
                  <a16:creationId xmlns:a16="http://schemas.microsoft.com/office/drawing/2014/main" id="{BFE7BB8D-AF52-C5FB-1DE5-156684AB5C12}"/>
                </a:ext>
              </a:extLst>
            </p:cNvPr>
            <p:cNvGrpSpPr/>
            <p:nvPr/>
          </p:nvGrpSpPr>
          <p:grpSpPr>
            <a:xfrm>
              <a:off x="801151" y="4368053"/>
              <a:ext cx="4464050" cy="1022350"/>
              <a:chOff x="771525" y="4588880"/>
              <a:chExt cx="4464050" cy="1022350"/>
            </a:xfrm>
          </p:grpSpPr>
          <p:sp>
            <p:nvSpPr>
              <p:cNvPr id="13" name="Rectangle 12">
                <a:extLst>
                  <a:ext uri="{FF2B5EF4-FFF2-40B4-BE49-F238E27FC236}">
                    <a16:creationId xmlns:a16="http://schemas.microsoft.com/office/drawing/2014/main" id="{82076FEB-694B-436F-8BD4-0E38A48F2222}"/>
                  </a:ext>
                </a:extLst>
              </p:cNvPr>
              <p:cNvSpPr/>
              <p:nvPr/>
            </p:nvSpPr>
            <p:spPr>
              <a:xfrm>
                <a:off x="771525" y="458888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a:extLst>
                  <a:ext uri="{FF2B5EF4-FFF2-40B4-BE49-F238E27FC236}">
                    <a16:creationId xmlns:a16="http://schemas.microsoft.com/office/drawing/2014/main" id="{C9A7E88A-F206-E0F5-52A7-61BE33F2A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151" y="4809706"/>
                <a:ext cx="4404799" cy="58069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2398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What? Why?</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118</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rgbClr val="09FA80"/>
                </a:solidFill>
                <a:latin typeface="+mj-lt"/>
              </a:rPr>
              <a:t>What is it?</a:t>
            </a:r>
          </a:p>
          <a:p>
            <a:pPr marL="576058" lvl="3" indent="0">
              <a:buClr>
                <a:schemeClr val="accent2">
                  <a:lumMod val="75000"/>
                </a:schemeClr>
              </a:buClr>
              <a:buNone/>
            </a:pPr>
            <a:r>
              <a:rPr lang="en-US" sz="2800" dirty="0">
                <a:solidFill>
                  <a:schemeClr val="bg1">
                    <a:lumMod val="95000"/>
                  </a:schemeClr>
                </a:solidFill>
                <a:latin typeface="+mj-lt"/>
              </a:rPr>
              <a:t>A virtual topology is the arrangement of MPI processes.</a:t>
            </a:r>
          </a:p>
          <a:p>
            <a:pPr marL="283457" lvl="2" indent="0">
              <a:buClr>
                <a:schemeClr val="accent2">
                  <a:lumMod val="75000"/>
                </a:schemeClr>
              </a:buClr>
              <a:buNone/>
            </a:pPr>
            <a:r>
              <a:rPr lang="en-US" sz="2400" dirty="0">
                <a:solidFill>
                  <a:srgbClr val="09FA80"/>
                </a:solidFill>
                <a:latin typeface="+mj-lt"/>
              </a:rPr>
              <a:t>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Provide convenient and intuitive constructions, </a:t>
            </a:r>
            <a:br>
              <a:rPr lang="en-US" sz="2400" dirty="0">
                <a:solidFill>
                  <a:schemeClr val="bg1">
                    <a:lumMod val="95000"/>
                  </a:schemeClr>
                </a:solidFill>
                <a:latin typeface="+mj-lt"/>
              </a:rPr>
            </a:br>
            <a:r>
              <a:rPr lang="en-US" sz="2400" dirty="0">
                <a:solidFill>
                  <a:schemeClr val="bg1">
                    <a:lumMod val="95000"/>
                  </a:schemeClr>
                </a:solidFill>
                <a:latin typeface="+mj-lt"/>
              </a:rPr>
              <a:t>e.g., finding ranks with shifts in a Cartesian virtual topology.</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Inform the MPI runtime of the communications patterns –</a:t>
            </a:r>
            <a:br>
              <a:rPr lang="en-US" sz="2400" dirty="0">
                <a:solidFill>
                  <a:schemeClr val="bg1">
                    <a:lumMod val="95000"/>
                  </a:schemeClr>
                </a:solidFill>
                <a:latin typeface="+mj-lt"/>
              </a:rPr>
            </a:br>
            <a:r>
              <a:rPr lang="en-US" sz="2400" dirty="0">
                <a:solidFill>
                  <a:schemeClr val="bg1">
                    <a:lumMod val="95000"/>
                  </a:schemeClr>
                </a:solidFill>
                <a:latin typeface="+mj-lt"/>
              </a:rPr>
              <a:t>improve the placement of MPI processes to hardware.</a:t>
            </a:r>
          </a:p>
          <a:p>
            <a:pPr marL="283457" lvl="2" indent="0">
              <a:buClr>
                <a:schemeClr val="accent2">
                  <a:lumMod val="75000"/>
                </a:schemeClr>
              </a:buClr>
              <a:buNone/>
            </a:pPr>
            <a:r>
              <a:rPr lang="en-US" sz="2400" dirty="0">
                <a:solidFill>
                  <a:schemeClr val="bg1">
                    <a:lumMod val="95000"/>
                  </a:schemeClr>
                </a:solidFill>
                <a:latin typeface="+mj-lt"/>
              </a:rPr>
              <a:t>VirTops are not required (c.f.: do communications yourself), but</a:t>
            </a:r>
          </a:p>
          <a:p>
            <a:pPr marL="918958" lvl="3"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Simplifies writing of code.</a:t>
            </a:r>
          </a:p>
        </p:txBody>
      </p:sp>
      <p:sp>
        <p:nvSpPr>
          <p:cNvPr id="2" name="TextBox 1">
            <a:extLst>
              <a:ext uri="{FF2B5EF4-FFF2-40B4-BE49-F238E27FC236}">
                <a16:creationId xmlns:a16="http://schemas.microsoft.com/office/drawing/2014/main" id="{30B81C13-58AB-CD18-976F-B7BF02FDACEE}"/>
              </a:ext>
            </a:extLst>
          </p:cNvPr>
          <p:cNvSpPr txBox="1"/>
          <p:nvPr/>
        </p:nvSpPr>
        <p:spPr>
          <a:xfrm>
            <a:off x="5332523" y="5903036"/>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3606382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Factors to consider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119</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buFont typeface="Wingdings" panose="05000000000000000000" pitchFamily="2" charset="2"/>
              <a:buChar char="Ø"/>
            </a:pPr>
            <a:r>
              <a:rPr lang="en-US" sz="2000" dirty="0">
                <a:solidFill>
                  <a:schemeClr val="bg1">
                    <a:lumMod val="95000"/>
                  </a:schemeClr>
                </a:solidFill>
                <a:latin typeface="+mj-lt"/>
              </a:rPr>
              <a:t>MPI process contains one thread, which is eventually run by a hardware thread.</a:t>
            </a:r>
          </a:p>
          <a:p>
            <a:pPr marL="626357" lvl="2" indent="-342900">
              <a:buFont typeface="Wingdings" panose="05000000000000000000" pitchFamily="2" charset="2"/>
              <a:buChar char="Ø"/>
            </a:pPr>
            <a:r>
              <a:rPr lang="en-US" sz="2000" dirty="0">
                <a:solidFill>
                  <a:schemeClr val="bg1">
                    <a:lumMod val="95000"/>
                  </a:schemeClr>
                </a:solidFill>
                <a:latin typeface="+mj-lt"/>
              </a:rPr>
              <a:t>Certain hardware threads may be on the same core.</a:t>
            </a:r>
          </a:p>
          <a:p>
            <a:pPr marL="626357" lvl="2" indent="-342900">
              <a:buFont typeface="Wingdings" panose="05000000000000000000" pitchFamily="2" charset="2"/>
              <a:buChar char="Ø"/>
            </a:pPr>
            <a:r>
              <a:rPr lang="en-US" sz="2000" dirty="0">
                <a:solidFill>
                  <a:schemeClr val="bg1">
                    <a:lumMod val="95000"/>
                  </a:schemeClr>
                </a:solidFill>
                <a:latin typeface="+mj-lt"/>
              </a:rPr>
              <a:t>Certain caches may be shared by multiple cores (typically, L3).</a:t>
            </a:r>
          </a:p>
          <a:p>
            <a:pPr marL="626357" lvl="2" indent="-342900">
              <a:buFont typeface="Wingdings" panose="05000000000000000000" pitchFamily="2" charset="2"/>
              <a:buChar char="Ø"/>
            </a:pPr>
            <a:r>
              <a:rPr lang="en-US" sz="2000" dirty="0">
                <a:solidFill>
                  <a:schemeClr val="bg1">
                    <a:lumMod val="95000"/>
                  </a:schemeClr>
                </a:solidFill>
                <a:latin typeface="+mj-lt"/>
              </a:rPr>
              <a:t>Certain cores may belong to the same processor and thus access the same memory module(s) (c.f.: NUMA region).</a:t>
            </a:r>
          </a:p>
          <a:p>
            <a:pPr marL="626357" lvl="2" indent="-342900">
              <a:buFont typeface="Wingdings" panose="05000000000000000000" pitchFamily="2" charset="2"/>
              <a:buChar char="Ø"/>
            </a:pPr>
            <a:r>
              <a:rPr lang="en-US" sz="2000" dirty="0">
                <a:solidFill>
                  <a:schemeClr val="bg1">
                    <a:lumMod val="95000"/>
                  </a:schemeClr>
                </a:solidFill>
                <a:latin typeface="+mj-lt"/>
              </a:rPr>
              <a:t>Certain processors may be on different nodes.</a:t>
            </a:r>
          </a:p>
          <a:p>
            <a:pPr marL="626357" lvl="2" indent="-342900">
              <a:buFont typeface="Wingdings" panose="05000000000000000000" pitchFamily="2" charset="2"/>
              <a:buChar char="Ø"/>
            </a:pPr>
            <a:r>
              <a:rPr lang="en-US" sz="2000" dirty="0">
                <a:solidFill>
                  <a:schemeClr val="bg1">
                    <a:lumMod val="95000"/>
                  </a:schemeClr>
                </a:solidFill>
                <a:latin typeface="+mj-lt"/>
              </a:rPr>
              <a:t>Certain nodes may be on different racks.</a:t>
            </a:r>
          </a:p>
          <a:p>
            <a:pPr marL="283457" lvl="2" indent="0">
              <a:buNone/>
            </a:pPr>
            <a:r>
              <a:rPr lang="en-US" sz="2400" dirty="0">
                <a:solidFill>
                  <a:schemeClr val="bg1">
                    <a:lumMod val="95000"/>
                  </a:schemeClr>
                </a:solidFill>
                <a:latin typeface="+mj-lt"/>
              </a:rPr>
              <a:t>Back to</a:t>
            </a:r>
            <a:r>
              <a:rPr lang="en-US" sz="2400" dirty="0">
                <a:solidFill>
                  <a:srgbClr val="09FA80"/>
                </a:solidFill>
                <a:latin typeface="+mj-lt"/>
              </a:rPr>
              <a:t> “Why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By declaring a virtual topology, the MPI runtime environment has extra information to leverage for a </a:t>
            </a:r>
            <a:r>
              <a:rPr lang="en-US" sz="2400" dirty="0">
                <a:solidFill>
                  <a:srgbClr val="09FA80"/>
                </a:solidFill>
                <a:latin typeface="+mj-lt"/>
              </a:rPr>
              <a:t>more efficient placement</a:t>
            </a:r>
            <a:r>
              <a:rPr lang="en-US" sz="2400" dirty="0">
                <a:solidFill>
                  <a:schemeClr val="bg1">
                    <a:lumMod val="95000"/>
                  </a:schemeClr>
                </a:solidFill>
                <a:latin typeface="+mj-lt"/>
              </a:rPr>
              <a:t>.</a:t>
            </a:r>
          </a:p>
        </p:txBody>
      </p:sp>
      <p:sp>
        <p:nvSpPr>
          <p:cNvPr id="3" name="TextBox 2">
            <a:extLst>
              <a:ext uri="{FF2B5EF4-FFF2-40B4-BE49-F238E27FC236}">
                <a16:creationId xmlns:a16="http://schemas.microsoft.com/office/drawing/2014/main" id="{3C619536-4830-171A-744A-F2E06DE9321A}"/>
              </a:ext>
            </a:extLst>
          </p:cNvPr>
          <p:cNvSpPr txBox="1"/>
          <p:nvPr/>
        </p:nvSpPr>
        <p:spPr>
          <a:xfrm>
            <a:off x="3414823" y="6085598"/>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1669637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repeatCount="200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500"/>
                                        <p:tgtEl>
                                          <p:spTgt spid="3"/>
                                        </p:tgtEl>
                                      </p:cBhvr>
                                    </p:animEffect>
                                  </p:childTnLst>
                                </p:cTn>
                              </p:par>
                              <p:par>
                                <p:cTn id="48" presetID="26" presetClass="emph" presetSubtype="0" repeatCount="3000" fill="hold" grpId="1" nodeType="withEffect">
                                  <p:stCondLst>
                                    <p:cond delay="0"/>
                                  </p:stCondLst>
                                  <p:childTnLst>
                                    <p:animEffect transition="out" filter="fade">
                                      <p:cBhvr>
                                        <p:cTn id="49" dur="1500" tmFilter="0, 0; .2, .5; .8, .5; 1, 0"/>
                                        <p:tgtEl>
                                          <p:spTgt spid="3"/>
                                        </p:tgtEl>
                                      </p:cBhvr>
                                    </p:animEffect>
                                    <p:animScale>
                                      <p:cBhvr>
                                        <p:cTn id="50" dur="7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B9C5F-E24A-1DDD-85D7-90BE3BC2F583}"/>
              </a:ext>
            </a:extLst>
          </p:cNvPr>
          <p:cNvSpPr>
            <a:spLocks noGrp="1"/>
          </p:cNvSpPr>
          <p:nvPr>
            <p:ph type="title"/>
          </p:nvPr>
        </p:nvSpPr>
        <p:spPr/>
        <p:txBody>
          <a:bodyPr/>
          <a:lstStyle/>
          <a:p>
            <a:r>
              <a:rPr lang="en-US" dirty="0"/>
              <a:t>Bridges Setup (i)</a:t>
            </a:r>
          </a:p>
        </p:txBody>
      </p:sp>
      <p:sp>
        <p:nvSpPr>
          <p:cNvPr id="5" name="Table Placeholder 3">
            <a:extLst>
              <a:ext uri="{FF2B5EF4-FFF2-40B4-BE49-F238E27FC236}">
                <a16:creationId xmlns:a16="http://schemas.microsoft.com/office/drawing/2014/main" id="{CF2550C2-66C5-DCFE-78E6-FE3E5DDA6012}"/>
              </a:ext>
            </a:extLst>
          </p:cNvPr>
          <p:cNvSpPr txBox="1">
            <a:spLocks/>
          </p:cNvSpPr>
          <p:nvPr/>
        </p:nvSpPr>
        <p:spPr>
          <a:xfrm>
            <a:off x="3428726" y="4519241"/>
            <a:ext cx="5334548" cy="1738092"/>
          </a:xfrm>
          <a:prstGeom prst="roundRect">
            <a:avLst>
              <a:gd name="adj" fmla="val 6381"/>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u="sng" dirty="0">
                <a:solidFill>
                  <a:schemeClr val="bg1">
                    <a:lumMod val="95000"/>
                  </a:schemeClr>
                </a:solidFill>
                <a:latin typeface="+mj-lt"/>
              </a:rPr>
              <a:t>Interactive Reservations</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interactive8-day1.sh</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interactive8-day2.sh</a:t>
            </a:r>
          </a:p>
          <a:p>
            <a:pPr marL="1714500" lvl="2" indent="-457200">
              <a:buFont typeface="Wingdings" panose="05000000000000000000" pitchFamily="2" charset="2"/>
              <a:buChar char="Ø"/>
            </a:pPr>
            <a:endParaRPr lang="en-US" sz="2800" dirty="0">
              <a:solidFill>
                <a:srgbClr val="09FA80"/>
              </a:solidFill>
              <a:latin typeface="+mj-lt"/>
            </a:endParaRPr>
          </a:p>
        </p:txBody>
      </p:sp>
      <p:sp>
        <p:nvSpPr>
          <p:cNvPr id="7" name="Table Placeholder 3">
            <a:extLst>
              <a:ext uri="{FF2B5EF4-FFF2-40B4-BE49-F238E27FC236}">
                <a16:creationId xmlns:a16="http://schemas.microsoft.com/office/drawing/2014/main" id="{F6A6827E-1EFA-1771-F3F9-FCFB842EC17C}"/>
              </a:ext>
            </a:extLst>
          </p:cNvPr>
          <p:cNvSpPr txBox="1">
            <a:spLocks/>
          </p:cNvSpPr>
          <p:nvPr/>
        </p:nvSpPr>
        <p:spPr>
          <a:xfrm>
            <a:off x="838200" y="2082192"/>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Connecting</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ssh</a:t>
            </a:r>
            <a:r>
              <a:rPr lang="en-US" sz="2800" dirty="0">
                <a:solidFill>
                  <a:srgbClr val="FF0000"/>
                </a:solidFill>
                <a:latin typeface="Consolas" panose="020B0609020204030204" pitchFamily="49" charset="0"/>
              </a:rPr>
              <a:t> </a:t>
            </a:r>
            <a:r>
              <a:rPr lang="en-US" sz="2800" dirty="0">
                <a:solidFill>
                  <a:srgbClr val="FFC000"/>
                </a:solidFill>
                <a:latin typeface="Consolas" panose="020B0609020204030204" pitchFamily="49" charset="0"/>
              </a:rPr>
              <a:t>&lt;username&gt;</a:t>
            </a:r>
            <a:r>
              <a:rPr lang="en-US" sz="2800" dirty="0">
                <a:solidFill>
                  <a:schemeClr val="tx2">
                    <a:lumMod val="60000"/>
                    <a:lumOff val="40000"/>
                  </a:schemeClr>
                </a:solidFill>
                <a:latin typeface="Consolas" panose="020B0609020204030204" pitchFamily="49" charset="0"/>
              </a:rPr>
              <a:t>@</a:t>
            </a:r>
            <a:r>
              <a:rPr lang="en-US" sz="2800" dirty="0">
                <a:solidFill>
                  <a:schemeClr val="bg1">
                    <a:lumMod val="95000"/>
                  </a:schemeClr>
                </a:solidFill>
                <a:latin typeface="Consolas" panose="020B0609020204030204" pitchFamily="49" charset="0"/>
              </a:rPr>
              <a:t>bridges2.psc.edu</a:t>
            </a:r>
            <a:endParaRPr lang="en-US" dirty="0">
              <a:solidFill>
                <a:schemeClr val="bg1">
                  <a:lumMod val="95000"/>
                </a:schemeClr>
              </a:solidFill>
              <a:latin typeface="Consolas" panose="020B0609020204030204" pitchFamily="49" charset="0"/>
            </a:endParaRPr>
          </a:p>
        </p:txBody>
      </p:sp>
      <p:sp>
        <p:nvSpPr>
          <p:cNvPr id="8" name="Table Placeholder 3">
            <a:extLst>
              <a:ext uri="{FF2B5EF4-FFF2-40B4-BE49-F238E27FC236}">
                <a16:creationId xmlns:a16="http://schemas.microsoft.com/office/drawing/2014/main" id="{60A530B8-B02A-4743-FD4A-B193A6358C3C}"/>
              </a:ext>
            </a:extLst>
          </p:cNvPr>
          <p:cNvSpPr txBox="1">
            <a:spLocks/>
          </p:cNvSpPr>
          <p:nvPr/>
        </p:nvSpPr>
        <p:spPr>
          <a:xfrm>
            <a:off x="838200" y="3273799"/>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Clone Repo</a:t>
            </a:r>
            <a:r>
              <a:rPr lang="en-US" sz="2800" dirty="0">
                <a:solidFill>
                  <a:schemeClr val="bg1">
                    <a:lumMod val="95000"/>
                  </a:schemeClr>
                </a:solidFill>
                <a:latin typeface="+mj-lt"/>
              </a:rPr>
              <a:t> (exercises + slides)</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git clone </a:t>
            </a:r>
            <a:r>
              <a:rPr lang="en-US" sz="2400" dirty="0">
                <a:solidFill>
                  <a:schemeClr val="bg1"/>
                </a:solidFill>
                <a:latin typeface="Consolas" panose="020B0609020204030204" pitchFamily="49" charset="0"/>
              </a:rPr>
              <a:t>https://github.com/</a:t>
            </a:r>
            <a:r>
              <a:rPr lang="en-US" sz="2400" dirty="0">
                <a:solidFill>
                  <a:srgbClr val="90C226"/>
                </a:solidFill>
                <a:latin typeface="Consolas" panose="020B0609020204030204" pitchFamily="49" charset="0"/>
              </a:rPr>
              <a:t>ackirby88</a:t>
            </a:r>
            <a:r>
              <a:rPr lang="en-US" sz="2400" dirty="0">
                <a:solidFill>
                  <a:schemeClr val="bg1"/>
                </a:solidFill>
                <a:latin typeface="Consolas" panose="020B0609020204030204" pitchFamily="49" charset="0"/>
              </a:rPr>
              <a:t>/IHPCSS2025-mpi</a:t>
            </a:r>
            <a:endParaRPr lang="en-US" dirty="0">
              <a:solidFill>
                <a:schemeClr val="bg1">
                  <a:lumMod val="95000"/>
                </a:schemeClr>
              </a:solidFill>
              <a:latin typeface="Consolas" panose="020B0609020204030204" pitchFamily="49" charset="0"/>
            </a:endParaRPr>
          </a:p>
        </p:txBody>
      </p:sp>
    </p:spTree>
    <p:extLst>
      <p:ext uri="{BB962C8B-B14F-4D97-AF65-F5344CB8AC3E}">
        <p14:creationId xmlns:p14="http://schemas.microsoft.com/office/powerpoint/2010/main" val="2194251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Cartesian</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120</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1701111" y="1739652"/>
            <a:ext cx="8789778" cy="4841800"/>
            <a:chOff x="380311" y="1974562"/>
            <a:chExt cx="7653867"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380311" y="1974562"/>
              <a:ext cx="7653867" cy="1207111"/>
              <a:chOff x="1998133" y="1551223"/>
              <a:chExt cx="7653867" cy="1207111"/>
            </a:xfrm>
          </p:grpSpPr>
          <p:sp>
            <p:nvSpPr>
              <p:cNvPr id="2" name="Oval 1">
                <a:extLst>
                  <a:ext uri="{FF2B5EF4-FFF2-40B4-BE49-F238E27FC236}">
                    <a16:creationId xmlns:a16="http://schemas.microsoft.com/office/drawing/2014/main" id="{9B7CA462-7005-B154-1681-5DFE50120149}"/>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mj-lt"/>
                    </a:rPr>
                    <a:t>0</a:t>
                  </a:r>
                </a:p>
                <a:p>
                  <a:pPr algn="ctr"/>
                  <a:r>
                    <a:rPr lang="en-US" sz="1600" b="1" dirty="0">
                      <a:solidFill>
                        <a:schemeClr val="bg1">
                          <a:lumMod val="95000"/>
                        </a:schemeClr>
                      </a:solidFill>
                      <a:latin typeface="+mj-lt"/>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380311" y="3479051"/>
              <a:ext cx="7653867" cy="1207113"/>
              <a:chOff x="1998133" y="1551223"/>
              <a:chExt cx="7653867" cy="1207113"/>
            </a:xfrm>
          </p:grpSpPr>
          <p:sp>
            <p:nvSpPr>
              <p:cNvPr id="16" name="Oval 15">
                <a:extLst>
                  <a:ext uri="{FF2B5EF4-FFF2-40B4-BE49-F238E27FC236}">
                    <a16:creationId xmlns:a16="http://schemas.microsoft.com/office/drawing/2014/main" id="{1E367144-5142-1123-69E6-B74764807728}"/>
                  </a:ext>
                </a:extLst>
              </p:cNvPr>
              <p:cNvSpPr/>
              <p:nvPr/>
            </p:nvSpPr>
            <p:spPr>
              <a:xfrm>
                <a:off x="1998133" y="2058210"/>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380311" y="4983541"/>
              <a:ext cx="7653867" cy="1207111"/>
              <a:chOff x="1998133" y="1551223"/>
              <a:chExt cx="7653867" cy="1207111"/>
            </a:xfrm>
          </p:grpSpPr>
          <p:sp>
            <p:nvSpPr>
              <p:cNvPr id="27" name="Oval 26">
                <a:extLst>
                  <a:ext uri="{FF2B5EF4-FFF2-40B4-BE49-F238E27FC236}">
                    <a16:creationId xmlns:a16="http://schemas.microsoft.com/office/drawing/2014/main" id="{7346F933-F81C-2B29-8DFC-F6C22349BFBA}"/>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Goal: Make a new communicator with Cartesian topology information attached.</a:t>
            </a:r>
            <a:endParaRPr lang="en-US" sz="24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424747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MPI_Cart_create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121</a:t>
            </a:fld>
            <a:endParaRPr lang="en-US" dirty="0"/>
          </a:p>
        </p:txBody>
      </p:sp>
      <p:sp>
        <p:nvSpPr>
          <p:cNvPr id="50" name="TextBox 49">
            <a:extLst>
              <a:ext uri="{FF2B5EF4-FFF2-40B4-BE49-F238E27FC236}">
                <a16:creationId xmlns:a16="http://schemas.microsoft.com/office/drawing/2014/main" id="{36D1DF1D-8D81-A641-5176-16FC75ACA68C}"/>
              </a:ext>
            </a:extLst>
          </p:cNvPr>
          <p:cNvSpPr txBox="1"/>
          <p:nvPr/>
        </p:nvSpPr>
        <p:spPr>
          <a:xfrm>
            <a:off x="0" y="2288907"/>
            <a:ext cx="4444483"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MPI_Cart_create</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FF0000"/>
                </a:solidFill>
                <a:effectLst/>
                <a:latin typeface="Consolas" panose="020B0609020204030204" pitchFamily="49" charset="0"/>
              </a:rPr>
              <a:t>comm_old</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FF00"/>
                </a:solidFill>
                <a:effectLst/>
                <a:latin typeface="Consolas" panose="020B0609020204030204" pitchFamily="49" charset="0"/>
              </a:rPr>
              <a:t>periods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chemeClr val="accent6">
                    <a:lumMod val="60000"/>
                    <a:lumOff val="40000"/>
                  </a:schemeClr>
                </a:solidFill>
                <a:effectLst/>
                <a:latin typeface="Consolas" panose="020B0609020204030204" pitchFamily="49" charset="0"/>
              </a:rPr>
              <a:t>reorder</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MPI_Comm </a:t>
            </a:r>
            <a:r>
              <a:rPr lang="en-US" sz="2400" b="0" dirty="0">
                <a:solidFill>
                  <a:srgbClr val="D4D4D4"/>
                </a:solidFill>
                <a:effectLst/>
                <a:latin typeface="Consolas" panose="020B0609020204030204" pitchFamily="49" charset="0"/>
              </a:rPr>
              <a:t>*</a:t>
            </a:r>
            <a:r>
              <a:rPr lang="en-US" sz="2400" b="0" dirty="0">
                <a:solidFill>
                  <a:srgbClr val="83A7FD"/>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Makes a new communicator to which Cartesian topology information has been attached.</a:t>
            </a:r>
            <a:endParaRPr lang="en-US" sz="32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03D26F0A-9BE3-4B7E-B3E6-EDBB41A37ECF}"/>
              </a:ext>
            </a:extLst>
          </p:cNvPr>
          <p:cNvSpPr>
            <a:spLocks noGrp="1"/>
          </p:cNvSpPr>
          <p:nvPr/>
        </p:nvSpPr>
        <p:spPr>
          <a:xfrm>
            <a:off x="4775200" y="237681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comm_old: 	</a:t>
            </a:r>
            <a:r>
              <a:rPr lang="en-US" sz="2400" dirty="0">
                <a:solidFill>
                  <a:srgbClr val="D9D9D9"/>
                </a:solidFill>
              </a:rPr>
              <a:t>Input communicator.</a:t>
            </a:r>
          </a:p>
          <a:p>
            <a:r>
              <a:rPr lang="en-US" sz="2400" dirty="0">
                <a:solidFill>
                  <a:srgbClr val="09FA80"/>
                </a:solidFill>
              </a:rPr>
              <a:t>// ndims: 		</a:t>
            </a:r>
            <a:r>
              <a:rPr lang="en-US" sz="2400" dirty="0">
                <a:solidFill>
                  <a:schemeClr val="bg1">
                    <a:lumMod val="85000"/>
                  </a:schemeClr>
                </a:solidFill>
              </a:rPr>
              <a:t>Number of dimensions of </a:t>
            </a:r>
            <a:br>
              <a:rPr lang="en-US" sz="2400" dirty="0">
                <a:solidFill>
                  <a:schemeClr val="bg1">
                    <a:lumMod val="85000"/>
                  </a:schemeClr>
                </a:solidFill>
              </a:rPr>
            </a:br>
            <a:r>
              <a:rPr lang="en-US" sz="2400" dirty="0">
                <a:solidFill>
                  <a:schemeClr val="bg1">
                    <a:lumMod val="85000"/>
                  </a:schemeClr>
                </a:solidFill>
              </a:rPr>
              <a:t>			Cartesian grid (&gt;= 0).</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processes in each dimension.</a:t>
            </a:r>
            <a:endParaRPr lang="en-US" sz="2400" dirty="0">
              <a:solidFill>
                <a:srgbClr val="FFFF00"/>
              </a:solidFill>
            </a:endParaRPr>
          </a:p>
          <a:p>
            <a:r>
              <a:rPr lang="en-US" sz="2400" dirty="0">
                <a:solidFill>
                  <a:srgbClr val="FFFF00"/>
                </a:solidFill>
              </a:rPr>
              <a:t>// periods: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whether dim </a:t>
            </a:r>
            <a:br>
              <a:rPr lang="en-US" sz="2400" dirty="0">
                <a:solidFill>
                  <a:schemeClr val="bg1">
                    <a:lumMod val="85000"/>
                  </a:schemeClr>
                </a:solidFill>
              </a:rPr>
            </a:br>
            <a:r>
              <a:rPr lang="en-US" sz="2400" dirty="0">
                <a:solidFill>
                  <a:schemeClr val="bg1">
                    <a:lumMod val="85000"/>
                  </a:schemeClr>
                </a:solidFill>
              </a:rPr>
              <a:t>			is periodic.</a:t>
            </a:r>
          </a:p>
          <a:p>
            <a:r>
              <a:rPr lang="en-US" sz="2400" dirty="0">
                <a:solidFill>
                  <a:schemeClr val="accent6">
                    <a:lumMod val="60000"/>
                    <a:lumOff val="40000"/>
                  </a:schemeClr>
                </a:solidFill>
              </a:rPr>
              <a:t>// reorder: 		</a:t>
            </a:r>
            <a:r>
              <a:rPr lang="en-US" sz="2400" dirty="0">
                <a:solidFill>
                  <a:schemeClr val="bg1">
                    <a:lumMod val="85000"/>
                  </a:schemeClr>
                </a:solidFill>
              </a:rPr>
              <a:t>Rank reordering flag.</a:t>
            </a:r>
          </a:p>
          <a:p>
            <a:r>
              <a:rPr lang="en-US" sz="2400" dirty="0">
                <a:solidFill>
                  <a:srgbClr val="83A7FD"/>
                </a:solidFill>
                <a:latin typeface="Consolas" panose="020B0609020204030204" pitchFamily="49" charset="0"/>
              </a:rPr>
              <a:t>// comm_cart: 	</a:t>
            </a:r>
            <a:r>
              <a:rPr lang="en-US" sz="2400" dirty="0">
                <a:solidFill>
                  <a:schemeClr val="bg1">
                    <a:lumMod val="85000"/>
                  </a:schemeClr>
                </a:solidFill>
              </a:rPr>
              <a:t>Output communicator </a:t>
            </a:r>
            <a:br>
              <a:rPr lang="en-US" sz="2400" dirty="0">
                <a:solidFill>
                  <a:schemeClr val="bg1">
                    <a:lumMod val="85000"/>
                  </a:schemeClr>
                </a:solidFill>
              </a:rPr>
            </a:br>
            <a:r>
              <a:rPr lang="en-US" sz="2400" dirty="0">
                <a:solidFill>
                  <a:schemeClr val="bg1">
                    <a:lumMod val="85000"/>
                  </a:schemeClr>
                </a:solidFill>
              </a:rPr>
              <a:t>		  	with Cart topology.</a:t>
            </a:r>
          </a:p>
          <a:p>
            <a:endParaRPr lang="en-US" sz="2400" dirty="0">
              <a:solidFill>
                <a:schemeClr val="bg1">
                  <a:lumMod val="85000"/>
                </a:schemeClr>
              </a:solidFill>
            </a:endParaRPr>
          </a:p>
        </p:txBody>
      </p:sp>
      <p:sp>
        <p:nvSpPr>
          <p:cNvPr id="5" name="Title 2">
            <a:extLst>
              <a:ext uri="{FF2B5EF4-FFF2-40B4-BE49-F238E27FC236}">
                <a16:creationId xmlns:a16="http://schemas.microsoft.com/office/drawing/2014/main" id="{EF5BC329-0B45-4EAD-51E8-349F46E1A1E9}"/>
              </a:ext>
            </a:extLst>
          </p:cNvPr>
          <p:cNvSpPr>
            <a:spLocks noGrp="1"/>
          </p:cNvSpPr>
          <p:nvPr/>
        </p:nvSpPr>
        <p:spPr>
          <a:xfrm>
            <a:off x="4648200" y="5683250"/>
            <a:ext cx="7416800" cy="20574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2400" dirty="0">
              <a:solidFill>
                <a:schemeClr val="bg1">
                  <a:lumMod val="85000"/>
                </a:schemeClr>
              </a:solidFill>
            </a:endParaRPr>
          </a:p>
        </p:txBody>
      </p:sp>
    </p:spTree>
    <p:extLst>
      <p:ext uri="{BB962C8B-B14F-4D97-AF65-F5344CB8AC3E}">
        <p14:creationId xmlns:p14="http://schemas.microsoft.com/office/powerpoint/2010/main" val="151725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MPI_Dims_create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122</a:t>
            </a:fld>
            <a:endParaRPr lang="en-US" dirty="0"/>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02111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Creates a division of processors in a Cartesian grid.</a:t>
            </a:r>
            <a:endParaRPr lang="en-US" sz="3200" dirty="0">
              <a:solidFill>
                <a:schemeClr val="bg1">
                  <a:lumMod val="85000"/>
                </a:schemeClr>
              </a:solidFill>
              <a:latin typeface="+mj-lt"/>
              <a:ea typeface="+mj-ea"/>
              <a:cs typeface="+mj-cs"/>
            </a:endParaRPr>
          </a:p>
        </p:txBody>
      </p:sp>
      <p:sp>
        <p:nvSpPr>
          <p:cNvPr id="3" name="TextBox 2">
            <a:extLst>
              <a:ext uri="{FF2B5EF4-FFF2-40B4-BE49-F238E27FC236}">
                <a16:creationId xmlns:a16="http://schemas.microsoft.com/office/drawing/2014/main" id="{F362784C-D622-502E-CA52-FD3A0AD0EEDF}"/>
              </a:ext>
            </a:extLst>
          </p:cNvPr>
          <p:cNvSpPr txBox="1"/>
          <p:nvPr/>
        </p:nvSpPr>
        <p:spPr>
          <a:xfrm>
            <a:off x="946216" y="1738562"/>
            <a:ext cx="3615267"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MPI_Dims_create</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nnodes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9CDCFE"/>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graphicFrame>
        <p:nvGraphicFramePr>
          <p:cNvPr id="18" name="Table 17">
            <a:extLst>
              <a:ext uri="{FF2B5EF4-FFF2-40B4-BE49-F238E27FC236}">
                <a16:creationId xmlns:a16="http://schemas.microsoft.com/office/drawing/2014/main" id="{3AE43694-D99D-3C61-D8F4-50A0E7FDB50E}"/>
              </a:ext>
            </a:extLst>
          </p:cNvPr>
          <p:cNvGraphicFramePr>
            <a:graphicFrameLocks noGrp="1"/>
          </p:cNvGraphicFramePr>
          <p:nvPr>
            <p:extLst>
              <p:ext uri="{D42A27DB-BD31-4B8C-83A1-F6EECF244321}">
                <p14:modId xmlns:p14="http://schemas.microsoft.com/office/powerpoint/2010/main" val="1404174413"/>
              </p:ext>
            </p:extLst>
          </p:nvPr>
        </p:nvGraphicFramePr>
        <p:xfrm>
          <a:off x="1562100" y="4644491"/>
          <a:ext cx="9067800" cy="2077535"/>
        </p:xfrm>
        <a:graphic>
          <a:graphicData uri="http://schemas.openxmlformats.org/drawingml/2006/table">
            <a:tbl>
              <a:tblPr firstRow="1" bandRow="1">
                <a:tableStyleId>{10A1B5D5-9B99-4C35-A422-299274C87663}</a:tableStyleId>
              </a:tblPr>
              <a:tblGrid>
                <a:gridCol w="2311400">
                  <a:extLst>
                    <a:ext uri="{9D8B030D-6E8A-4147-A177-3AD203B41FA5}">
                      <a16:colId xmlns:a16="http://schemas.microsoft.com/office/drawing/2014/main" val="3439757053"/>
                    </a:ext>
                  </a:extLst>
                </a:gridCol>
                <a:gridCol w="4097574">
                  <a:extLst>
                    <a:ext uri="{9D8B030D-6E8A-4147-A177-3AD203B41FA5}">
                      <a16:colId xmlns:a16="http://schemas.microsoft.com/office/drawing/2014/main" val="4214784412"/>
                    </a:ext>
                  </a:extLst>
                </a:gridCol>
                <a:gridCol w="2658826">
                  <a:extLst>
                    <a:ext uri="{9D8B030D-6E8A-4147-A177-3AD203B41FA5}">
                      <a16:colId xmlns:a16="http://schemas.microsoft.com/office/drawing/2014/main" val="1126865527"/>
                    </a:ext>
                  </a:extLst>
                </a:gridCol>
              </a:tblGrid>
              <a:tr h="415507">
                <a:tc>
                  <a:txBody>
                    <a:bodyPr/>
                    <a:lstStyle/>
                    <a:p>
                      <a:r>
                        <a:rPr lang="en-US" sz="2000" dirty="0">
                          <a:latin typeface="+mj-lt"/>
                        </a:rPr>
                        <a:t>dims before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Function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dims on return</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810979"/>
                  </a:ext>
                </a:extLst>
              </a:tr>
              <a:tr h="415507">
                <a:tc>
                  <a:txBody>
                    <a:bodyPr/>
                    <a:lstStyle/>
                    <a:p>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MPI_Dims_create (6,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(3, 2)</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8667015"/>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(7, 1)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145781"/>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err="1">
                          <a:solidFill>
                            <a:schemeClr val="dk1"/>
                          </a:solidFill>
                          <a:latin typeface="+mj-lt"/>
                          <a:ea typeface="+mn-ea"/>
                          <a:cs typeface="+mn-cs"/>
                        </a:rPr>
                        <a:t>MPI_Dims_create</a:t>
                      </a:r>
                      <a:r>
                        <a:rPr lang="en-US" sz="2000" b="1" kern="1200" dirty="0">
                          <a:solidFill>
                            <a:schemeClr val="dk1"/>
                          </a:solidFill>
                          <a:latin typeface="+mj-lt"/>
                          <a:ea typeface="+mn-ea"/>
                          <a:cs typeface="+mn-cs"/>
                        </a:rPr>
                        <a:t> (6,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(2, 3, 1)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0679312"/>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Erroneous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338130"/>
                  </a:ext>
                </a:extLst>
              </a:tr>
            </a:tbl>
          </a:graphicData>
        </a:graphic>
      </p:graphicFrame>
      <p:sp>
        <p:nvSpPr>
          <p:cNvPr id="22" name="Content Placeholder 3">
            <a:extLst>
              <a:ext uri="{FF2B5EF4-FFF2-40B4-BE49-F238E27FC236}">
                <a16:creationId xmlns:a16="http://schemas.microsoft.com/office/drawing/2014/main" id="{785E62A8-84F7-783F-9C5E-3AFBB8D729AC}"/>
              </a:ext>
            </a:extLst>
          </p:cNvPr>
          <p:cNvSpPr txBox="1">
            <a:spLocks/>
          </p:cNvSpPr>
          <p:nvPr/>
        </p:nvSpPr>
        <p:spPr>
          <a:xfrm>
            <a:off x="522217" y="3684172"/>
            <a:ext cx="11147566" cy="80403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lnSpc>
                <a:spcPct val="100000"/>
              </a:lnSpc>
              <a:buFont typeface="Wingdings" panose="05000000000000000000" pitchFamily="2" charset="2"/>
              <a:buChar char="Ø"/>
            </a:pPr>
            <a:r>
              <a:rPr lang="en-US" sz="2000" dirty="0">
                <a:solidFill>
                  <a:schemeClr val="bg1">
                    <a:lumMod val="95000"/>
                  </a:schemeClr>
                </a:solidFill>
                <a:latin typeface="+mj-lt"/>
              </a:rPr>
              <a:t>Nonzero values in </a:t>
            </a:r>
            <a:r>
              <a:rPr lang="en-US" sz="2400" dirty="0">
                <a:solidFill>
                  <a:srgbClr val="9CDCFE"/>
                </a:solidFill>
                <a:latin typeface="+mj-lt"/>
              </a:rPr>
              <a:t>dims</a:t>
            </a:r>
            <a:r>
              <a:rPr lang="en-US" sz="2000" dirty="0">
                <a:solidFill>
                  <a:schemeClr val="bg1">
                    <a:lumMod val="95000"/>
                  </a:schemeClr>
                </a:solidFill>
                <a:latin typeface="+mj-lt"/>
              </a:rPr>
              <a:t> sets the number of processes required in that direction.</a:t>
            </a:r>
          </a:p>
          <a:p>
            <a:pPr marL="576058" lvl="3" indent="0" algn="ctr">
              <a:lnSpc>
                <a:spcPct val="100000"/>
              </a:lnSpc>
              <a:buNone/>
            </a:pPr>
            <a:r>
              <a:rPr lang="en-US" sz="2000" dirty="0">
                <a:solidFill>
                  <a:srgbClr val="FF0000"/>
                </a:solidFill>
                <a:latin typeface="+mj-lt"/>
              </a:rPr>
              <a:t> WARNING:</a:t>
            </a:r>
            <a:r>
              <a:rPr lang="en-US" sz="2000" dirty="0">
                <a:solidFill>
                  <a:schemeClr val="bg1">
                    <a:lumMod val="95000"/>
                  </a:schemeClr>
                </a:solidFill>
                <a:latin typeface="+mj-lt"/>
              </a:rPr>
              <a:t> make sure </a:t>
            </a:r>
            <a:r>
              <a:rPr lang="en-US" sz="2400" dirty="0">
                <a:solidFill>
                  <a:srgbClr val="FFC000"/>
                </a:solidFill>
                <a:latin typeface="+mj-lt"/>
              </a:rPr>
              <a:t>dims</a:t>
            </a:r>
            <a:r>
              <a:rPr lang="en-US" sz="2000" dirty="0">
                <a:solidFill>
                  <a:schemeClr val="bg1">
                    <a:lumMod val="95000"/>
                  </a:schemeClr>
                </a:solidFill>
                <a:latin typeface="+mj-lt"/>
              </a:rPr>
              <a:t> is set to 0 before the call</a:t>
            </a:r>
          </a:p>
        </p:txBody>
      </p:sp>
      <p:sp>
        <p:nvSpPr>
          <p:cNvPr id="33" name="TextBox 32">
            <a:extLst>
              <a:ext uri="{FF2B5EF4-FFF2-40B4-BE49-F238E27FC236}">
                <a16:creationId xmlns:a16="http://schemas.microsoft.com/office/drawing/2014/main" id="{B99CDACA-7B58-7FA5-E254-EE69FD17B0A6}"/>
              </a:ext>
            </a:extLst>
          </p:cNvPr>
          <p:cNvSpPr txBox="1"/>
          <p:nvPr/>
        </p:nvSpPr>
        <p:spPr>
          <a:xfrm>
            <a:off x="7831667" y="313979"/>
            <a:ext cx="4126329" cy="461665"/>
          </a:xfrm>
          <a:prstGeom prst="rect">
            <a:avLst/>
          </a:prstGeom>
          <a:solidFill>
            <a:srgbClr val="010306"/>
          </a:solidFill>
          <a:ln w="50800">
            <a:solidFill>
              <a:srgbClr val="FFC000"/>
            </a:solidFill>
          </a:ln>
          <a:effectLst>
            <a:glow rad="381000">
              <a:srgbClr val="FFC000">
                <a:alpha val="70000"/>
              </a:srgbClr>
            </a:glow>
          </a:effectLst>
        </p:spPr>
        <p:txBody>
          <a:bodyPr wrap="square" rtlCol="0">
            <a:spAutoFit/>
          </a:bodyPr>
          <a:lstStyle/>
          <a:p>
            <a:pPr algn="ctr"/>
            <a:r>
              <a:rPr lang="en-US" sz="2400" dirty="0">
                <a:solidFill>
                  <a:schemeClr val="bg2">
                    <a:lumMod val="90000"/>
                  </a:schemeClr>
                </a:solidFill>
              </a:rPr>
              <a:t>Partitions Cartesian meshes.</a:t>
            </a:r>
          </a:p>
        </p:txBody>
      </p:sp>
      <p:sp>
        <p:nvSpPr>
          <p:cNvPr id="2" name="Title 2">
            <a:extLst>
              <a:ext uri="{FF2B5EF4-FFF2-40B4-BE49-F238E27FC236}">
                <a16:creationId xmlns:a16="http://schemas.microsoft.com/office/drawing/2014/main" id="{81B3C413-2ECF-E464-DA0A-21539EB3AB1B}"/>
              </a:ext>
            </a:extLst>
          </p:cNvPr>
          <p:cNvSpPr>
            <a:spLocks noGrp="1"/>
          </p:cNvSpPr>
          <p:nvPr/>
        </p:nvSpPr>
        <p:spPr>
          <a:xfrm>
            <a:off x="4865085" y="166066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nnodes: 	</a:t>
            </a:r>
            <a:r>
              <a:rPr lang="en-US" sz="2400" dirty="0">
                <a:solidFill>
                  <a:srgbClr val="D9D9D9"/>
                </a:solidFill>
              </a:rPr>
              <a:t>Number of nodes in grid.</a:t>
            </a:r>
          </a:p>
          <a:p>
            <a:r>
              <a:rPr lang="en-US" sz="2400" dirty="0">
                <a:solidFill>
                  <a:srgbClr val="09FA80"/>
                </a:solidFill>
              </a:rPr>
              <a:t>// ndims: 	</a:t>
            </a:r>
            <a:r>
              <a:rPr lang="en-US" sz="2400" dirty="0">
                <a:solidFill>
                  <a:schemeClr val="bg1">
                    <a:lumMod val="85000"/>
                  </a:schemeClr>
                </a:solidFill>
              </a:rPr>
              <a:t>Number of Cartesian Topology</a:t>
            </a:r>
            <a:br>
              <a:rPr lang="en-US" sz="2400" dirty="0">
                <a:solidFill>
                  <a:schemeClr val="bg1">
                    <a:lumMod val="85000"/>
                  </a:schemeClr>
                </a:solidFill>
              </a:rPr>
            </a:br>
            <a:r>
              <a:rPr lang="en-US" sz="2400" dirty="0">
                <a:solidFill>
                  <a:schemeClr val="bg1">
                    <a:lumMod val="85000"/>
                  </a:schemeClr>
                </a:solidFill>
              </a:rPr>
              <a:t> 		dimensions.</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nodes in each dimension.</a:t>
            </a:r>
          </a:p>
        </p:txBody>
      </p:sp>
    </p:spTree>
    <p:extLst>
      <p:ext uri="{BB962C8B-B14F-4D97-AF65-F5344CB8AC3E}">
        <p14:creationId xmlns:p14="http://schemas.microsoft.com/office/powerpoint/2010/main" val="313422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1" end="1"/>
                                            </p:txEl>
                                          </p:spTgt>
                                        </p:tgtEl>
                                        <p:attrNameLst>
                                          <p:attrName>style.visibility</p:attrName>
                                        </p:attrNameLst>
                                      </p:cBhvr>
                                      <p:to>
                                        <p:strVal val="visible"/>
                                      </p:to>
                                    </p:set>
                                    <p:animEffect transition="in" filter="fade">
                                      <p:cBhvr>
                                        <p:cTn id="32" dur="500"/>
                                        <p:tgtEl>
                                          <p:spTgt spid="2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123</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3" name="TextBox 2">
            <a:extLst>
              <a:ext uri="{FF2B5EF4-FFF2-40B4-BE49-F238E27FC236}">
                <a16:creationId xmlns:a16="http://schemas.microsoft.com/office/drawing/2014/main" id="{30960A65-6CA6-F8D0-6206-CC83D8EB0D6A}"/>
              </a:ext>
            </a:extLst>
          </p:cNvPr>
          <p:cNvSpPr txBox="1"/>
          <p:nvPr/>
        </p:nvSpPr>
        <p:spPr>
          <a:xfrm>
            <a:off x="394800" y="2168335"/>
            <a:ext cx="4743251" cy="1569660"/>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AB14CC02-3343-F3BC-A176-665907713470}"/>
              </a:ext>
            </a:extLst>
          </p:cNvPr>
          <p:cNvSpPr txBox="1"/>
          <p:nvPr/>
        </p:nvSpPr>
        <p:spPr>
          <a:xfrm>
            <a:off x="394800" y="3904835"/>
            <a:ext cx="4743254" cy="2062103"/>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coords</a:t>
            </a:r>
            <a:r>
              <a:rPr lang="en-US" sz="2400" dirty="0">
                <a:solidFill>
                  <a:srgbClr val="569CD6"/>
                </a:solidFill>
                <a:latin typeface="Consolas" panose="020B0609020204030204" pitchFamily="49" charset="0"/>
              </a:rPr>
              <a:t>[2] = </a:t>
            </a:r>
            <a:r>
              <a:rPr lang="en-US" sz="2400" dirty="0">
                <a:solidFill>
                  <a:srgbClr val="09FA80"/>
                </a:solidFill>
                <a:latin typeface="Consolas" panose="020B0609020204030204" pitchFamily="49" charset="0"/>
              </a:rPr>
              <a:t>{1,2};</a:t>
            </a:r>
          </a:p>
          <a:p>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&amp;</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rank = 6 </a:t>
            </a:r>
          </a:p>
        </p:txBody>
      </p:sp>
      <p:sp>
        <p:nvSpPr>
          <p:cNvPr id="7" name="Title 2">
            <a:extLst>
              <a:ext uri="{FF2B5EF4-FFF2-40B4-BE49-F238E27FC236}">
                <a16:creationId xmlns:a16="http://schemas.microsoft.com/office/drawing/2014/main" id="{2D40F2A3-0537-C913-D36A-5731947432BA}"/>
              </a:ext>
            </a:extLst>
          </p:cNvPr>
          <p:cNvSpPr>
            <a:spLocks noGrp="1"/>
          </p:cNvSpPr>
          <p:nvPr/>
        </p:nvSpPr>
        <p:spPr>
          <a:xfrm>
            <a:off x="235975" y="1275125"/>
            <a:ext cx="10515601" cy="80403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800" dirty="0" err="1">
                <a:solidFill>
                  <a:srgbClr val="09FA80"/>
                </a:solidFill>
              </a:rPr>
              <a:t>MPI_Cart_rank</a:t>
            </a:r>
            <a:r>
              <a:rPr lang="en-US" sz="2800" dirty="0">
                <a:solidFill>
                  <a:srgbClr val="09FA80"/>
                </a:solidFill>
              </a:rPr>
              <a:t> </a:t>
            </a:r>
            <a:r>
              <a:rPr lang="en-US" sz="2800" dirty="0">
                <a:solidFill>
                  <a:schemeClr val="bg1">
                    <a:lumMod val="85000"/>
                  </a:schemeClr>
                </a:solidFill>
              </a:rPr>
              <a:t>-</a:t>
            </a:r>
            <a:r>
              <a:rPr lang="en-US" sz="2800" dirty="0">
                <a:solidFill>
                  <a:srgbClr val="09FA80"/>
                </a:solidFill>
              </a:rPr>
              <a:t> </a:t>
            </a:r>
            <a:r>
              <a:rPr lang="en-US" sz="2800" dirty="0">
                <a:solidFill>
                  <a:schemeClr val="bg1">
                    <a:lumMod val="85000"/>
                  </a:schemeClr>
                </a:solidFill>
              </a:rPr>
              <a:t>Determines process rank in communicator</a:t>
            </a:r>
            <a:br>
              <a:rPr lang="en-US" sz="2800" dirty="0">
                <a:solidFill>
                  <a:schemeClr val="bg1">
                    <a:lumMod val="85000"/>
                  </a:schemeClr>
                </a:solidFill>
              </a:rPr>
            </a:br>
            <a:r>
              <a:rPr lang="en-US" sz="2800" dirty="0">
                <a:solidFill>
                  <a:schemeClr val="bg1">
                    <a:lumMod val="85000"/>
                  </a:schemeClr>
                </a:solidFill>
              </a:rPr>
              <a:t>			given Cartesian location.</a:t>
            </a:r>
            <a:endParaRPr lang="en-US" sz="3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2250353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124</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cxnSpLocks/>
              <a:stCxn id="8" idx="4"/>
              <a:endCxn id="30" idx="0"/>
            </p:cNvCxnSpPr>
            <p:nvPr/>
          </p:nvCxnSpPr>
          <p:spPr>
            <a:xfrm>
              <a:off x="1817625" y="2990561"/>
              <a:ext cx="0" cy="19929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9" name="TextBox 58">
            <a:extLst>
              <a:ext uri="{FF2B5EF4-FFF2-40B4-BE49-F238E27FC236}">
                <a16:creationId xmlns:a16="http://schemas.microsoft.com/office/drawing/2014/main" id="{30960A65-6CA6-F8D0-6206-CC83D8EB0D6A}"/>
              </a:ext>
            </a:extLst>
          </p:cNvPr>
          <p:cNvSpPr txBox="1"/>
          <p:nvPr/>
        </p:nvSpPr>
        <p:spPr>
          <a:xfrm>
            <a:off x="394800" y="2168335"/>
            <a:ext cx="4743254"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maxdims,</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60" name="TextBox 59">
            <a:extLst>
              <a:ext uri="{FF2B5EF4-FFF2-40B4-BE49-F238E27FC236}">
                <a16:creationId xmlns:a16="http://schemas.microsoft.com/office/drawing/2014/main" id="{AB14CC02-3343-F3BC-A176-665907713470}"/>
              </a:ext>
            </a:extLst>
          </p:cNvPr>
          <p:cNvSpPr txBox="1"/>
          <p:nvPr/>
        </p:nvSpPr>
        <p:spPr>
          <a:xfrm>
            <a:off x="394800" y="4214899"/>
            <a:ext cx="4743254" cy="2431435"/>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rank</a:t>
            </a:r>
            <a:r>
              <a:rPr lang="en-US" sz="2400" dirty="0">
                <a:solidFill>
                  <a:srgbClr val="569CD6"/>
                </a:solidFill>
                <a:latin typeface="Consolas" panose="020B0609020204030204" pitchFamily="49" charset="0"/>
              </a:rPr>
              <a:t> = </a:t>
            </a:r>
            <a:r>
              <a:rPr lang="en-US" sz="2400" dirty="0">
                <a:solidFill>
                  <a:srgbClr val="09FA80"/>
                </a:solidFill>
                <a:latin typeface="Consolas" panose="020B0609020204030204" pitchFamily="49" charset="0"/>
              </a:rPr>
              <a:t>6, </a:t>
            </a:r>
            <a:r>
              <a:rPr lang="en-US" sz="2400" b="0" dirty="0">
                <a:solidFill>
                  <a:srgbClr val="9CDCFE"/>
                </a:solidFill>
                <a:effectLst/>
                <a:latin typeface="Consolas" panose="020B0609020204030204" pitchFamily="49" charset="0"/>
              </a:rPr>
              <a:t>maxdims</a:t>
            </a:r>
            <a:r>
              <a:rPr lang="en-US" sz="2400" dirty="0">
                <a:solidFill>
                  <a:srgbClr val="09FA80"/>
                </a:solidFill>
                <a:latin typeface="Consolas" panose="020B0609020204030204" pitchFamily="49" charset="0"/>
              </a:rPr>
              <a:t> </a:t>
            </a:r>
            <a:r>
              <a:rPr lang="en-US" sz="2400" dirty="0">
                <a:solidFill>
                  <a:srgbClr val="569CD6"/>
                </a:solidFill>
                <a:latin typeface="Consolas" panose="020B0609020204030204" pitchFamily="49" charset="0"/>
              </a:rPr>
              <a:t>=</a:t>
            </a:r>
            <a:r>
              <a:rPr lang="en-US" sz="2400" dirty="0">
                <a:solidFill>
                  <a:srgbClr val="09FA80"/>
                </a:solidFill>
                <a:latin typeface="Consolas" panose="020B0609020204030204" pitchFamily="49" charset="0"/>
              </a:rPr>
              <a:t> 2;</a:t>
            </a:r>
          </a:p>
          <a:p>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9CDCFE"/>
                </a:solidFill>
                <a:latin typeface="Consolas" panose="020B0609020204030204" pitchFamily="49" charset="0"/>
              </a:rPr>
              <a:t>rank</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dirty="0">
                <a:solidFill>
                  <a:srgbClr val="09FA80"/>
                </a:solidFill>
                <a:latin typeface="Consolas" panose="020B0609020204030204" pitchFamily="49" charset="0"/>
              </a:rPr>
              <a:t>                </a:t>
            </a:r>
            <a:r>
              <a:rPr lang="en-US" sz="2400" dirty="0">
                <a:solidFill>
                  <a:srgbClr val="9CDCFE"/>
                </a:solidFill>
                <a:latin typeface="Consolas" panose="020B0609020204030204" pitchFamily="49" charset="0"/>
              </a:rPr>
              <a:t>maxdims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coords[] = {1,2} </a:t>
            </a:r>
          </a:p>
        </p:txBody>
      </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err="1">
                <a:solidFill>
                  <a:srgbClr val="09FA80"/>
                </a:solidFill>
              </a:rPr>
              <a:t>MPI_Cart_coords</a:t>
            </a:r>
            <a:r>
              <a:rPr lang="en-US" sz="2600" dirty="0">
                <a:solidFill>
                  <a:srgbClr val="09FA80"/>
                </a:solidFill>
              </a:rPr>
              <a:t> </a:t>
            </a:r>
            <a:r>
              <a:rPr lang="en-US" sz="2600" dirty="0">
                <a:solidFill>
                  <a:schemeClr val="bg1">
                    <a:lumMod val="85000"/>
                  </a:schemeClr>
                </a:solidFill>
              </a:rPr>
              <a:t>- Determines process coords in Cartesian topology</a:t>
            </a:r>
            <a:br>
              <a:rPr lang="en-US" sz="2600" dirty="0">
                <a:solidFill>
                  <a:schemeClr val="bg1">
                    <a:lumMod val="85000"/>
                  </a:schemeClr>
                </a:solidFill>
              </a:rPr>
            </a:br>
            <a:r>
              <a:rPr lang="en-US" sz="2600" dirty="0">
                <a:solidFill>
                  <a:schemeClr val="bg1">
                    <a:lumMod val="85000"/>
                  </a:schemeClr>
                </a:solidFill>
              </a:rPr>
              <a:t>			     given rank in group.</a:t>
            </a:r>
            <a:endParaRPr lang="en-US" sz="26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769005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animEffect transition="in" filter="fade">
                                      <p:cBhvr>
                                        <p:cTn id="15" dur="500"/>
                                        <p:tgtEl>
                                          <p:spTgt spid="6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xEl>
                                              <p:pRg st="3" end="3"/>
                                            </p:txEl>
                                          </p:spTgt>
                                        </p:tgtEl>
                                        <p:attrNameLst>
                                          <p:attrName>style.visibility</p:attrName>
                                        </p:attrNameLst>
                                      </p:cBhvr>
                                      <p:to>
                                        <p:strVal val="visible"/>
                                      </p:to>
                                    </p:set>
                                    <p:animEffect transition="in" filter="fade">
                                      <p:cBhvr>
                                        <p:cTn id="18" dur="500"/>
                                        <p:tgtEl>
                                          <p:spTgt spid="6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xEl>
                                              <p:pRg st="4" end="4"/>
                                            </p:txEl>
                                          </p:spTgt>
                                        </p:tgtEl>
                                        <p:attrNameLst>
                                          <p:attrName>style.visibility</p:attrName>
                                        </p:attrNameLst>
                                      </p:cBhvr>
                                      <p:to>
                                        <p:strVal val="visible"/>
                                      </p:to>
                                    </p:set>
                                    <p:animEffect transition="in" filter="fade">
                                      <p:cBhvr>
                                        <p:cTn id="23" dur="500"/>
                                        <p:tgtEl>
                                          <p:spTgt spid="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125</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17" name="TextBox 16">
            <a:extLst>
              <a:ext uri="{FF2B5EF4-FFF2-40B4-BE49-F238E27FC236}">
                <a16:creationId xmlns:a16="http://schemas.microsoft.com/office/drawing/2014/main" id="{30960A65-6CA6-F8D0-6206-CC83D8EB0D6A}"/>
              </a:ext>
            </a:extLst>
          </p:cNvPr>
          <p:cNvSpPr txBox="1"/>
          <p:nvPr/>
        </p:nvSpPr>
        <p:spPr>
          <a:xfrm>
            <a:off x="387234" y="2162529"/>
            <a:ext cx="4750820" cy="2308324"/>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MPI_Cart_shift</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direction</a:t>
            </a:r>
            <a:r>
              <a:rPr lang="en-US" sz="2400" b="0" dirty="0">
                <a:solidFill>
                  <a:srgbClr val="9CDCFE"/>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*rank_source,</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a:t>
            </a:r>
            <a:r>
              <a:rPr lang="en-US" sz="2400" b="0" dirty="0" err="1">
                <a:solidFill>
                  <a:srgbClr val="9CDCFE"/>
                </a:solidFill>
                <a:effectLst/>
                <a:latin typeface="Consolas" panose="020B0609020204030204" pitchFamily="49" charset="0"/>
              </a:rPr>
              <a:t>rank_</a:t>
            </a:r>
            <a:r>
              <a:rPr lang="en-US" sz="2400" dirty="0" err="1">
                <a:solidFill>
                  <a:srgbClr val="9CDCFE"/>
                </a:solidFill>
                <a:latin typeface="Consolas" panose="020B0609020204030204" pitchFamily="49" charset="0"/>
              </a:rPr>
              <a:t>dest</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C7459548-7555-1FA4-E212-17F5D7D09FDF}"/>
              </a:ext>
            </a:extLst>
          </p:cNvPr>
          <p:cNvSpPr txBox="1"/>
          <p:nvPr/>
        </p:nvSpPr>
        <p:spPr>
          <a:xfrm>
            <a:off x="3948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spTree>
    <p:extLst>
      <p:ext uri="{BB962C8B-B14F-4D97-AF65-F5344CB8AC3E}">
        <p14:creationId xmlns:p14="http://schemas.microsoft.com/office/powerpoint/2010/main" val="3279916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C31387C7-A089-A654-54CB-B7944C2E8C9D}"/>
              </a:ext>
            </a:extLst>
          </p:cNvPr>
          <p:cNvCxnSpPr>
            <a:cxnSpLocks/>
          </p:cNvCxnSpPr>
          <p:nvPr/>
        </p:nvCxnSpPr>
        <p:spPr>
          <a:xfrm>
            <a:off x="2792363" y="3124596"/>
            <a:ext cx="0" cy="27432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Books outline">
            <a:extLst>
              <a:ext uri="{FF2B5EF4-FFF2-40B4-BE49-F238E27FC236}">
                <a16:creationId xmlns:a16="http://schemas.microsoft.com/office/drawing/2014/main" id="{03EF2E8C-8C68-06CD-BC03-F736C1424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6442" y="2788817"/>
            <a:ext cx="2896530" cy="2896530"/>
          </a:xfrm>
          <a:prstGeom prst="rect">
            <a:avLst/>
          </a:prstGeom>
        </p:spPr>
      </p:pic>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126</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7" name="Title 2">
            <a:extLst>
              <a:ext uri="{FF2B5EF4-FFF2-40B4-BE49-F238E27FC236}">
                <a16:creationId xmlns:a16="http://schemas.microsoft.com/office/drawing/2014/main" id="{4969C46F-06F5-28AB-A175-A1389B0808B1}"/>
              </a:ext>
            </a:extLst>
          </p:cNvPr>
          <p:cNvSpPr>
            <a:spLocks noGrp="1"/>
          </p:cNvSpPr>
          <p:nvPr/>
        </p:nvSpPr>
        <p:spPr>
          <a:xfrm>
            <a:off x="238938" y="2210512"/>
            <a:ext cx="513586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600" dirty="0">
                <a:solidFill>
                  <a:srgbClr val="FF0000"/>
                </a:solidFill>
              </a:rPr>
              <a:t>LEXICOGRAPHIC ORDERING </a:t>
            </a:r>
            <a:endParaRPr lang="en-US" sz="2600" dirty="0">
              <a:solidFill>
                <a:srgbClr val="FF0000"/>
              </a:solidFill>
              <a:latin typeface="+mj-lt"/>
              <a:ea typeface="+mj-ea"/>
              <a:cs typeface="+mj-cs"/>
            </a:endParaRPr>
          </a:p>
        </p:txBody>
      </p:sp>
      <p:cxnSp>
        <p:nvCxnSpPr>
          <p:cNvPr id="22" name="Straight Arrow Connector 21">
            <a:extLst>
              <a:ext uri="{FF2B5EF4-FFF2-40B4-BE49-F238E27FC236}">
                <a16:creationId xmlns:a16="http://schemas.microsoft.com/office/drawing/2014/main" id="{BA41B521-D9C5-33D9-D6E6-3DAD1AD0C1BA}"/>
              </a:ext>
            </a:extLst>
          </p:cNvPr>
          <p:cNvCxnSpPr>
            <a:cxnSpLocks/>
          </p:cNvCxnSpPr>
          <p:nvPr/>
        </p:nvCxnSpPr>
        <p:spPr>
          <a:xfrm flipH="1">
            <a:off x="717693" y="3060538"/>
            <a:ext cx="2100350" cy="73017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54A3EB-FEB0-9986-CCAD-CC738B0E37B0}"/>
              </a:ext>
            </a:extLst>
          </p:cNvPr>
          <p:cNvSpPr txBox="1"/>
          <p:nvPr/>
        </p:nvSpPr>
        <p:spPr>
          <a:xfrm>
            <a:off x="4567098" y="3522949"/>
            <a:ext cx="748923" cy="646331"/>
          </a:xfrm>
          <a:prstGeom prst="rect">
            <a:avLst/>
          </a:prstGeom>
          <a:noFill/>
        </p:spPr>
        <p:txBody>
          <a:bodyPr wrap="none" rtlCol="0">
            <a:spAutoFit/>
          </a:bodyPr>
          <a:lstStyle/>
          <a:p>
            <a:r>
              <a:rPr lang="en-US" sz="3600" b="1" dirty="0">
                <a:solidFill>
                  <a:srgbClr val="09FA80"/>
                </a:solidFill>
                <a:latin typeface="+mj-lt"/>
              </a:rPr>
              <a:t>+X</a:t>
            </a:r>
          </a:p>
        </p:txBody>
      </p:sp>
      <p:sp>
        <p:nvSpPr>
          <p:cNvPr id="53" name="TextBox 52">
            <a:extLst>
              <a:ext uri="{FF2B5EF4-FFF2-40B4-BE49-F238E27FC236}">
                <a16:creationId xmlns:a16="http://schemas.microsoft.com/office/drawing/2014/main" id="{104413B1-18B8-85AA-7B51-4E42F0083C94}"/>
              </a:ext>
            </a:extLst>
          </p:cNvPr>
          <p:cNvSpPr txBox="1"/>
          <p:nvPr/>
        </p:nvSpPr>
        <p:spPr>
          <a:xfrm>
            <a:off x="2395049" y="5800786"/>
            <a:ext cx="801823" cy="707886"/>
          </a:xfrm>
          <a:prstGeom prst="rect">
            <a:avLst/>
          </a:prstGeom>
          <a:noFill/>
        </p:spPr>
        <p:txBody>
          <a:bodyPr wrap="none" rtlCol="0">
            <a:spAutoFit/>
          </a:bodyPr>
          <a:lstStyle/>
          <a:p>
            <a:r>
              <a:rPr lang="en-US" sz="4000" b="1" dirty="0">
                <a:solidFill>
                  <a:srgbClr val="FFC000"/>
                </a:solidFill>
                <a:latin typeface="+mj-lt"/>
              </a:rPr>
              <a:t>+Z</a:t>
            </a:r>
          </a:p>
        </p:txBody>
      </p:sp>
      <p:sp>
        <p:nvSpPr>
          <p:cNvPr id="54" name="TextBox 53">
            <a:extLst>
              <a:ext uri="{FF2B5EF4-FFF2-40B4-BE49-F238E27FC236}">
                <a16:creationId xmlns:a16="http://schemas.microsoft.com/office/drawing/2014/main" id="{FEFCCEEF-F933-5964-702B-7461CD6E6671}"/>
              </a:ext>
            </a:extLst>
          </p:cNvPr>
          <p:cNvSpPr txBox="1"/>
          <p:nvPr/>
        </p:nvSpPr>
        <p:spPr>
          <a:xfrm>
            <a:off x="41066" y="3718813"/>
            <a:ext cx="739305" cy="646331"/>
          </a:xfrm>
          <a:prstGeom prst="rect">
            <a:avLst/>
          </a:prstGeom>
          <a:noFill/>
        </p:spPr>
        <p:txBody>
          <a:bodyPr wrap="none" rtlCol="0">
            <a:spAutoFit/>
          </a:bodyPr>
          <a:lstStyle/>
          <a:p>
            <a:r>
              <a:rPr lang="en-US" sz="3600" b="1" dirty="0">
                <a:solidFill>
                  <a:srgbClr val="7030A0"/>
                </a:solidFill>
                <a:latin typeface="+mj-lt"/>
              </a:rPr>
              <a:t>+Y</a:t>
            </a:r>
          </a:p>
        </p:txBody>
      </p:sp>
      <p:sp>
        <p:nvSpPr>
          <p:cNvPr id="3" name="TextBox 2">
            <a:extLst>
              <a:ext uri="{FF2B5EF4-FFF2-40B4-BE49-F238E27FC236}">
                <a16:creationId xmlns:a16="http://schemas.microsoft.com/office/drawing/2014/main" id="{739FB79B-B858-4B18-7A0A-D821AD619F42}"/>
              </a:ext>
            </a:extLst>
          </p:cNvPr>
          <p:cNvSpPr txBox="1"/>
          <p:nvPr/>
        </p:nvSpPr>
        <p:spPr>
          <a:xfrm>
            <a:off x="41159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cxnSp>
        <p:nvCxnSpPr>
          <p:cNvPr id="18" name="Straight Arrow Connector 17">
            <a:extLst>
              <a:ext uri="{FF2B5EF4-FFF2-40B4-BE49-F238E27FC236}">
                <a16:creationId xmlns:a16="http://schemas.microsoft.com/office/drawing/2014/main" id="{0A162D9E-981F-C785-B7F0-EA7215727A9C}"/>
              </a:ext>
            </a:extLst>
          </p:cNvPr>
          <p:cNvCxnSpPr>
            <a:cxnSpLocks/>
          </p:cNvCxnSpPr>
          <p:nvPr/>
        </p:nvCxnSpPr>
        <p:spPr>
          <a:xfrm>
            <a:off x="2795961" y="3066325"/>
            <a:ext cx="1836462" cy="652488"/>
          </a:xfrm>
          <a:prstGeom prst="straightConnector1">
            <a:avLst/>
          </a:prstGeom>
          <a:ln w="76200">
            <a:solidFill>
              <a:srgbClr val="09FA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9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4" name="Picture 10" descr="Image preview">
            <a:extLst>
              <a:ext uri="{FF2B5EF4-FFF2-40B4-BE49-F238E27FC236}">
                <a16:creationId xmlns:a16="http://schemas.microsoft.com/office/drawing/2014/main" id="{BB2AD0CD-AFFE-A74E-41F6-72A96D3F6D32}"/>
              </a:ext>
            </a:extLst>
          </p:cNvPr>
          <p:cNvPicPr>
            <a:picLocks noChangeAspect="1" noChangeArrowheads="1"/>
          </p:cNvPicPr>
          <p:nvPr/>
        </p:nvPicPr>
        <p:blipFill rotWithShape="1">
          <a:blip r:embed="rId3">
            <a:alphaModFix amt="43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3184" t="9034" r="8467" b="10138"/>
          <a:stretch/>
        </p:blipFill>
        <p:spPr bwMode="auto">
          <a:xfrm>
            <a:off x="1828334" y="-713794"/>
            <a:ext cx="8535333" cy="8285589"/>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8FF95163-C97D-1718-6084-C9147E1E4F50}"/>
              </a:ext>
            </a:extLst>
          </p:cNvPr>
          <p:cNvGrpSpPr/>
          <p:nvPr/>
        </p:nvGrpSpPr>
        <p:grpSpPr>
          <a:xfrm>
            <a:off x="7405230" y="3632342"/>
            <a:ext cx="4024770" cy="3043760"/>
            <a:chOff x="8347360" y="1024151"/>
            <a:chExt cx="4174840" cy="3157252"/>
          </a:xfrm>
        </p:grpSpPr>
        <p:pic>
          <p:nvPicPr>
            <p:cNvPr id="67592" name="Picture 8" descr="Image preview">
              <a:extLst>
                <a:ext uri="{FF2B5EF4-FFF2-40B4-BE49-F238E27FC236}">
                  <a16:creationId xmlns:a16="http://schemas.microsoft.com/office/drawing/2014/main" id="{80486DE8-4604-8C2B-78CD-4655415CB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00" t="6889" r="7084" b="2444"/>
            <a:stretch/>
          </p:blipFill>
          <p:spPr bwMode="auto">
            <a:xfrm>
              <a:off x="8347360" y="1024151"/>
              <a:ext cx="4174840" cy="3157252"/>
            </a:xfrm>
            <a:prstGeom prst="rect">
              <a:avLst/>
            </a:prstGeom>
            <a:noFill/>
            <a:extLst>
              <a:ext uri="{909E8E84-426E-40DD-AFC4-6F175D3DCCD1}">
                <a14:hiddenFill xmlns:a14="http://schemas.microsoft.com/office/drawing/2010/main">
                  <a:solidFill>
                    <a:srgbClr val="FFFFFF"/>
                  </a:solidFill>
                </a14:hiddenFill>
              </a:ext>
            </a:extLst>
          </p:spPr>
        </p:pic>
        <p:pic>
          <p:nvPicPr>
            <p:cNvPr id="67590" name="Picture 6" descr="Image preview">
              <a:extLst>
                <a:ext uri="{FF2B5EF4-FFF2-40B4-BE49-F238E27FC236}">
                  <a16:creationId xmlns:a16="http://schemas.microsoft.com/office/drawing/2014/main" id="{B96C877D-D2F1-686E-1251-3937F7FBD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0" t="7889" r="7667" b="2222"/>
            <a:stretch/>
          </p:blipFill>
          <p:spPr bwMode="auto">
            <a:xfrm>
              <a:off x="8814948" y="2498176"/>
              <a:ext cx="1865819" cy="138101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0C4DE7AD-999F-291C-F55F-2BC305343879}"/>
              </a:ext>
            </a:extLst>
          </p:cNvPr>
          <p:cNvSpPr>
            <a:spLocks noGrp="1"/>
          </p:cNvSpPr>
          <p:nvPr>
            <p:ph type="title"/>
          </p:nvPr>
        </p:nvSpPr>
        <p:spPr/>
        <p:txBody>
          <a:bodyPr/>
          <a:lstStyle/>
          <a:p>
            <a:r>
              <a:rPr lang="en-US" dirty="0"/>
              <a:t>MPI_Cart_shift: </a:t>
            </a:r>
            <a:r>
              <a:rPr lang="en-US" dirty="0">
                <a:solidFill>
                  <a:schemeClr val="bg1">
                    <a:lumMod val="85000"/>
                  </a:schemeClr>
                </a:solidFill>
              </a:rPr>
              <a:t>Parallel Scaling</a:t>
            </a:r>
            <a:endParaRPr lang="en-US" dirty="0"/>
          </a:p>
        </p:txBody>
      </p:sp>
      <p:sp>
        <p:nvSpPr>
          <p:cNvPr id="3" name="Content Placeholder 2">
            <a:extLst>
              <a:ext uri="{FF2B5EF4-FFF2-40B4-BE49-F238E27FC236}">
                <a16:creationId xmlns:a16="http://schemas.microsoft.com/office/drawing/2014/main" id="{650AC943-12E3-20E8-1FB6-53A0827C0D4F}"/>
              </a:ext>
            </a:extLst>
          </p:cNvPr>
          <p:cNvSpPr>
            <a:spLocks noGrp="1"/>
          </p:cNvSpPr>
          <p:nvPr>
            <p:ph sz="quarter" idx="36"/>
          </p:nvPr>
        </p:nvSpPr>
        <p:spPr>
          <a:xfrm>
            <a:off x="202491" y="1157017"/>
            <a:ext cx="4584280" cy="4125789"/>
          </a:xfrm>
        </p:spPr>
        <p:txBody>
          <a:bodyPr/>
          <a:lstStyle/>
          <a:p>
            <a:pPr marL="0" indent="0">
              <a:buNone/>
            </a:pPr>
            <a:r>
              <a:rPr lang="en-US" sz="2400" dirty="0">
                <a:solidFill>
                  <a:srgbClr val="FFC000"/>
                </a:solidFill>
                <a:latin typeface="+mj-lt"/>
              </a:rPr>
              <a:t>Strong Scaling on ALCF Mira</a:t>
            </a:r>
          </a:p>
          <a:p>
            <a:r>
              <a:rPr lang="en-US" dirty="0">
                <a:latin typeface="+mj-lt"/>
              </a:rPr>
              <a:t>Taylor-Green Vortex</a:t>
            </a:r>
          </a:p>
          <a:p>
            <a:r>
              <a:rPr lang="en-US" dirty="0">
                <a:latin typeface="+mj-lt"/>
              </a:rPr>
              <a:t>Fully periodic</a:t>
            </a:r>
          </a:p>
          <a:p>
            <a:r>
              <a:rPr lang="en-US" dirty="0">
                <a:latin typeface="+mj-lt"/>
              </a:rPr>
              <a:t>Periodic Mesh: [512, 512, 512] </a:t>
            </a:r>
          </a:p>
          <a:p>
            <a:r>
              <a:rPr lang="en-US" dirty="0">
                <a:latin typeface="+mj-lt"/>
              </a:rPr>
              <a:t>Discontinuous Galerkin: 5</a:t>
            </a:r>
            <a:r>
              <a:rPr lang="en-US" baseline="30000" dirty="0">
                <a:latin typeface="+mj-lt"/>
              </a:rPr>
              <a:t>th </a:t>
            </a:r>
            <a:r>
              <a:rPr lang="en-US" dirty="0">
                <a:latin typeface="+mj-lt"/>
              </a:rPr>
              <a:t>-order</a:t>
            </a:r>
          </a:p>
          <a:p>
            <a:r>
              <a:rPr lang="en-US" dirty="0">
                <a:latin typeface="+mj-lt"/>
              </a:rPr>
              <a:t>16.8 Billion DOFs </a:t>
            </a:r>
          </a:p>
          <a:p>
            <a:pPr lvl="1">
              <a:buFont typeface="Wingdings" panose="05000000000000000000" pitchFamily="2" charset="2"/>
              <a:buChar char="Ø"/>
            </a:pPr>
            <a:r>
              <a:rPr lang="en-US" dirty="0">
                <a:solidFill>
                  <a:srgbClr val="09FA80"/>
                </a:solidFill>
                <a:latin typeface="+mj-lt"/>
              </a:rPr>
              <a:t>83.9 Billion unknowns</a:t>
            </a:r>
          </a:p>
        </p:txBody>
      </p:sp>
      <p:sp>
        <p:nvSpPr>
          <p:cNvPr id="5" name="Slide Number Placeholder 4">
            <a:extLst>
              <a:ext uri="{FF2B5EF4-FFF2-40B4-BE49-F238E27FC236}">
                <a16:creationId xmlns:a16="http://schemas.microsoft.com/office/drawing/2014/main" id="{EC471AC1-D53D-2D17-E7DF-9BCD87FEB0A7}"/>
              </a:ext>
            </a:extLst>
          </p:cNvPr>
          <p:cNvSpPr>
            <a:spLocks noGrp="1"/>
          </p:cNvSpPr>
          <p:nvPr>
            <p:ph type="sldNum" sz="quarter" idx="12"/>
          </p:nvPr>
        </p:nvSpPr>
        <p:spPr/>
        <p:txBody>
          <a:bodyPr/>
          <a:lstStyle/>
          <a:p>
            <a:fld id="{FE024F78-56A6-7740-B68D-8D4D026EDF3F}" type="slidenum">
              <a:rPr lang="en-US" smtClean="0"/>
              <a:pPr/>
              <a:t>127</a:t>
            </a:fld>
            <a:endParaRPr lang="en-US" dirty="0"/>
          </a:p>
        </p:txBody>
      </p:sp>
      <p:pic>
        <p:nvPicPr>
          <p:cNvPr id="67588" name="Picture 4" descr="Rotating information around rows or columns of 2D cartesian process topology .">
            <a:extLst>
              <a:ext uri="{FF2B5EF4-FFF2-40B4-BE49-F238E27FC236}">
                <a16:creationId xmlns:a16="http://schemas.microsoft.com/office/drawing/2014/main" id="{54427FC9-6EC2-2424-474F-EA8CAC0EB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971" y="1105943"/>
            <a:ext cx="2289029" cy="23198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yellow grid with blue and red squares&#10;&#10;Description automatically generated">
            <a:extLst>
              <a:ext uri="{FF2B5EF4-FFF2-40B4-BE49-F238E27FC236}">
                <a16:creationId xmlns:a16="http://schemas.microsoft.com/office/drawing/2014/main" id="{0F573985-987C-60C1-AF28-65B978B2561D}"/>
              </a:ext>
            </a:extLst>
          </p:cNvPr>
          <p:cNvPicPr>
            <a:picLocks noChangeAspect="1"/>
          </p:cNvPicPr>
          <p:nvPr/>
        </p:nvPicPr>
        <p:blipFill rotWithShape="1">
          <a:blip r:embed="rId8"/>
          <a:srcRect l="14876" t="12434" r="14677" b="12223"/>
          <a:stretch/>
        </p:blipFill>
        <p:spPr>
          <a:xfrm>
            <a:off x="4077828" y="3637576"/>
            <a:ext cx="3016252" cy="3033292"/>
          </a:xfrm>
          <a:prstGeom prst="rect">
            <a:avLst/>
          </a:prstGeom>
        </p:spPr>
      </p:pic>
      <p:pic>
        <p:nvPicPr>
          <p:cNvPr id="67596" name="Picture 12" descr="Argonne's Mira Supercomputer to Retire After Years of Enabling  Groundbreaking Science">
            <a:extLst>
              <a:ext uri="{FF2B5EF4-FFF2-40B4-BE49-F238E27FC236}">
                <a16:creationId xmlns:a16="http://schemas.microsoft.com/office/drawing/2014/main" id="{88020D5A-FB03-3336-A04C-E388F9D557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87" y="4853543"/>
            <a:ext cx="3661391" cy="18225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1EF10B4-A4F8-B87A-E3BD-42555D5F0CB4}"/>
              </a:ext>
            </a:extLst>
          </p:cNvPr>
          <p:cNvSpPr txBox="1"/>
          <p:nvPr/>
        </p:nvSpPr>
        <p:spPr>
          <a:xfrm>
            <a:off x="5061317" y="1560844"/>
            <a:ext cx="3530233" cy="1569660"/>
          </a:xfrm>
          <a:prstGeom prst="rect">
            <a:avLst/>
          </a:prstGeom>
          <a:noFill/>
          <a:effectLst>
            <a:glow>
              <a:schemeClr val="accent1">
                <a:alpha val="40000"/>
              </a:schemeClr>
            </a:glow>
          </a:effectLst>
        </p:spPr>
        <p:txBody>
          <a:bodyPr wrap="square" rtlCol="0">
            <a:spAutoFit/>
          </a:bodyPr>
          <a:lstStyle/>
          <a:p>
            <a:pPr algn="ctr"/>
            <a:r>
              <a:rPr lang="en-US" sz="4800" b="1" dirty="0">
                <a:ln w="22225">
                  <a:solidFill>
                    <a:schemeClr val="accent2">
                      <a:lumMod val="75000"/>
                    </a:schemeClr>
                  </a:solidFill>
                  <a:prstDash val="solid"/>
                </a:ln>
                <a:solidFill>
                  <a:schemeClr val="bg1"/>
                </a:solidFill>
                <a:effectLst>
                  <a:glow rad="977900">
                    <a:schemeClr val="accent2">
                      <a:satMod val="175000"/>
                      <a:alpha val="40000"/>
                    </a:schemeClr>
                  </a:glow>
                </a:effectLst>
                <a:latin typeface="+mj-lt"/>
              </a:rPr>
              <a:t>1 Million MPI Ranks</a:t>
            </a:r>
          </a:p>
        </p:txBody>
      </p:sp>
    </p:spTree>
    <p:extLst>
      <p:ext uri="{BB962C8B-B14F-4D97-AF65-F5344CB8AC3E}">
        <p14:creationId xmlns:p14="http://schemas.microsoft.com/office/powerpoint/2010/main" val="18442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0F5A-4F02-8AAB-0F8D-D954B259E292}"/>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E74B8867-091D-0CC7-0BB4-E14C4DBCFF9E}"/>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Graphs (FYI)</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837591BE-21FD-3B10-1B16-833269A47CB2}"/>
              </a:ext>
            </a:extLst>
          </p:cNvPr>
          <p:cNvSpPr>
            <a:spLocks noGrp="1"/>
          </p:cNvSpPr>
          <p:nvPr>
            <p:ph type="sldNum" sz="quarter" idx="12"/>
          </p:nvPr>
        </p:nvSpPr>
        <p:spPr/>
        <p:txBody>
          <a:bodyPr/>
          <a:lstStyle/>
          <a:p>
            <a:fld id="{FE024F78-56A6-7740-B68D-8D4D026EDF3F}" type="slidenum">
              <a:rPr lang="en-US" smtClean="0"/>
              <a:pPr/>
              <a:t>128</a:t>
            </a:fld>
            <a:endParaRPr lang="en-US" dirty="0"/>
          </a:p>
        </p:txBody>
      </p:sp>
      <p:sp>
        <p:nvSpPr>
          <p:cNvPr id="12" name="Title 2">
            <a:extLst>
              <a:ext uri="{FF2B5EF4-FFF2-40B4-BE49-F238E27FC236}">
                <a16:creationId xmlns:a16="http://schemas.microsoft.com/office/drawing/2014/main" id="{AA73B593-C7D6-390F-2FD0-9E40DE171845}"/>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9EEC23C5-44B3-E98C-A35D-721A8E62BD68}"/>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128</a:t>
            </a:fld>
            <a:endParaRPr lang="en-US" dirty="0"/>
          </a:p>
        </p:txBody>
      </p:sp>
      <p:sp>
        <p:nvSpPr>
          <p:cNvPr id="51" name="Title 2">
            <a:extLst>
              <a:ext uri="{FF2B5EF4-FFF2-40B4-BE49-F238E27FC236}">
                <a16:creationId xmlns:a16="http://schemas.microsoft.com/office/drawing/2014/main" id="{87D7C944-6BC7-2723-293B-4F4EAC37EC2D}"/>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Can make a new communicator with Graph Topology information attached!</a:t>
            </a:r>
            <a:endParaRPr lang="en-US" sz="2400" dirty="0">
              <a:solidFill>
                <a:schemeClr val="bg1">
                  <a:lumMod val="85000"/>
                </a:schemeClr>
              </a:solidFill>
              <a:latin typeface="+mj-lt"/>
              <a:ea typeface="+mj-ea"/>
              <a:cs typeface="+mj-cs"/>
            </a:endParaRPr>
          </a:p>
        </p:txBody>
      </p:sp>
      <p:grpSp>
        <p:nvGrpSpPr>
          <p:cNvPr id="3" name="Group 2">
            <a:extLst>
              <a:ext uri="{FF2B5EF4-FFF2-40B4-BE49-F238E27FC236}">
                <a16:creationId xmlns:a16="http://schemas.microsoft.com/office/drawing/2014/main" id="{0047D73C-8E5A-CB9B-0683-97A90763F5D4}"/>
              </a:ext>
            </a:extLst>
          </p:cNvPr>
          <p:cNvGrpSpPr/>
          <p:nvPr/>
        </p:nvGrpSpPr>
        <p:grpSpPr>
          <a:xfrm>
            <a:off x="2183001" y="1914489"/>
            <a:ext cx="7825998" cy="5276039"/>
            <a:chOff x="7814600" y="2417003"/>
            <a:chExt cx="4040065" cy="2723683"/>
          </a:xfrm>
        </p:grpSpPr>
        <p:sp>
          <p:nvSpPr>
            <p:cNvPr id="5" name="Rectangle: Rounded Corners 4">
              <a:extLst>
                <a:ext uri="{FF2B5EF4-FFF2-40B4-BE49-F238E27FC236}">
                  <a16:creationId xmlns:a16="http://schemas.microsoft.com/office/drawing/2014/main" id="{C9CA967C-E679-B8D3-30D7-DFECFE10698D}"/>
                </a:ext>
              </a:extLst>
            </p:cNvPr>
            <p:cNvSpPr/>
            <p:nvPr/>
          </p:nvSpPr>
          <p:spPr>
            <a:xfrm>
              <a:off x="7814600" y="2417003"/>
              <a:ext cx="4040065" cy="2406017"/>
            </a:xfrm>
            <a:prstGeom prst="roundRect">
              <a:avLst/>
            </a:prstGeom>
            <a:solidFill>
              <a:schemeClr val="bg2">
                <a:lumMod val="50000"/>
                <a:alpha val="4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A23EEA9-60E1-E5DF-18A8-DF5F148FE20E}"/>
                </a:ext>
              </a:extLst>
            </p:cNvPr>
            <p:cNvCxnSpPr>
              <a:cxnSpLocks/>
              <a:stCxn id="42" idx="7"/>
              <a:endCxn id="40" idx="3"/>
            </p:cNvCxnSpPr>
            <p:nvPr/>
          </p:nvCxnSpPr>
          <p:spPr>
            <a:xfrm flipV="1">
              <a:off x="8401178" y="2931016"/>
              <a:ext cx="244650" cy="48562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C56732-43F3-C158-A0C7-A734E1B9543E}"/>
                </a:ext>
              </a:extLst>
            </p:cNvPr>
            <p:cNvCxnSpPr>
              <a:cxnSpLocks/>
              <a:stCxn id="45" idx="1"/>
              <a:endCxn id="40" idx="5"/>
            </p:cNvCxnSpPr>
            <p:nvPr/>
          </p:nvCxnSpPr>
          <p:spPr>
            <a:xfrm flipH="1" flipV="1">
              <a:off x="8956586" y="2931016"/>
              <a:ext cx="673164"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7FEF3D-BC2A-1F62-9F8E-3A195C5B2482}"/>
                </a:ext>
              </a:extLst>
            </p:cNvPr>
            <p:cNvCxnSpPr>
              <a:cxnSpLocks/>
              <a:stCxn id="45" idx="7"/>
              <a:endCxn id="37" idx="3"/>
            </p:cNvCxnSpPr>
            <p:nvPr/>
          </p:nvCxnSpPr>
          <p:spPr>
            <a:xfrm flipV="1">
              <a:off x="9940508" y="2931016"/>
              <a:ext cx="758121"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13FDA8-5F06-DEED-5E93-FEEE6EEAEA21}"/>
                </a:ext>
              </a:extLst>
            </p:cNvPr>
            <p:cNvCxnSpPr>
              <a:cxnSpLocks/>
              <a:stCxn id="43" idx="0"/>
              <a:endCxn id="37" idx="5"/>
            </p:cNvCxnSpPr>
            <p:nvPr/>
          </p:nvCxnSpPr>
          <p:spPr>
            <a:xfrm flipH="1" flipV="1">
              <a:off x="11009387" y="2931016"/>
              <a:ext cx="352322" cy="42439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1DDE56-2942-DF72-5DB4-330B0F151DE2}"/>
                </a:ext>
              </a:extLst>
            </p:cNvPr>
            <p:cNvCxnSpPr>
              <a:cxnSpLocks/>
              <a:stCxn id="46" idx="0"/>
              <a:endCxn id="43" idx="4"/>
            </p:cNvCxnSpPr>
            <p:nvPr/>
          </p:nvCxnSpPr>
          <p:spPr>
            <a:xfrm flipH="1" flipV="1">
              <a:off x="11361709" y="3794891"/>
              <a:ext cx="5426" cy="391036"/>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B0A90AF-EBF3-B6C0-C918-61AC838C937E}"/>
                </a:ext>
              </a:extLst>
            </p:cNvPr>
            <p:cNvSpPr/>
            <p:nvPr/>
          </p:nvSpPr>
          <p:spPr>
            <a:xfrm>
              <a:off x="8248332" y="2748379"/>
              <a:ext cx="1559383" cy="2392307"/>
            </a:xfrm>
            <a:prstGeom prst="arc">
              <a:avLst>
                <a:gd name="adj1" fmla="val 16200000"/>
                <a:gd name="adj2" fmla="val 169805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73460C4F-FDE4-F4DD-EAC0-5144AD4A03A0}"/>
                </a:ext>
              </a:extLst>
            </p:cNvPr>
            <p:cNvSpPr/>
            <p:nvPr/>
          </p:nvSpPr>
          <p:spPr>
            <a:xfrm>
              <a:off x="10634269"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0" name="Oval 39">
              <a:extLst>
                <a:ext uri="{FF2B5EF4-FFF2-40B4-BE49-F238E27FC236}">
                  <a16:creationId xmlns:a16="http://schemas.microsoft.com/office/drawing/2014/main" id="{24884B49-BD1D-421B-EF07-9CD238CE66E8}"/>
                </a:ext>
              </a:extLst>
            </p:cNvPr>
            <p:cNvSpPr/>
            <p:nvPr/>
          </p:nvSpPr>
          <p:spPr>
            <a:xfrm>
              <a:off x="8581468"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Oval 40">
              <a:extLst>
                <a:ext uri="{FF2B5EF4-FFF2-40B4-BE49-F238E27FC236}">
                  <a16:creationId xmlns:a16="http://schemas.microsoft.com/office/drawing/2014/main" id="{CE7E39ED-C625-0466-A81F-3312F660C682}"/>
                </a:ext>
              </a:extLst>
            </p:cNvPr>
            <p:cNvSpPr/>
            <p:nvPr/>
          </p:nvSpPr>
          <p:spPr>
            <a:xfrm>
              <a:off x="10111527"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2" name="Oval 41">
              <a:extLst>
                <a:ext uri="{FF2B5EF4-FFF2-40B4-BE49-F238E27FC236}">
                  <a16:creationId xmlns:a16="http://schemas.microsoft.com/office/drawing/2014/main" id="{0E2119DB-2BE8-D063-D76A-807FB7BD58CE}"/>
                </a:ext>
              </a:extLst>
            </p:cNvPr>
            <p:cNvSpPr/>
            <p:nvPr/>
          </p:nvSpPr>
          <p:spPr>
            <a:xfrm>
              <a:off x="80260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FAFFFBE2-F111-CF1B-035D-C0AFD2B1F112}"/>
                </a:ext>
              </a:extLst>
            </p:cNvPr>
            <p:cNvSpPr/>
            <p:nvPr/>
          </p:nvSpPr>
          <p:spPr>
            <a:xfrm>
              <a:off x="11141970" y="335541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06021EDA-8800-D63F-7F14-0EAA86308952}"/>
                </a:ext>
              </a:extLst>
            </p:cNvPr>
            <p:cNvSpPr/>
            <p:nvPr/>
          </p:nvSpPr>
          <p:spPr>
            <a:xfrm>
              <a:off x="90423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9ABA6D0C-2AD5-8809-86B7-3D1EAC4733B4}"/>
                </a:ext>
              </a:extLst>
            </p:cNvPr>
            <p:cNvSpPr/>
            <p:nvPr/>
          </p:nvSpPr>
          <p:spPr>
            <a:xfrm>
              <a:off x="9565390"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6" name="Oval 45">
              <a:extLst>
                <a:ext uri="{FF2B5EF4-FFF2-40B4-BE49-F238E27FC236}">
                  <a16:creationId xmlns:a16="http://schemas.microsoft.com/office/drawing/2014/main" id="{7F109394-9167-1972-FCC4-0DEDE3A44CED}"/>
                </a:ext>
              </a:extLst>
            </p:cNvPr>
            <p:cNvSpPr/>
            <p:nvPr/>
          </p:nvSpPr>
          <p:spPr>
            <a:xfrm>
              <a:off x="11147396"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7" name="TextBox 46">
              <a:extLst>
                <a:ext uri="{FF2B5EF4-FFF2-40B4-BE49-F238E27FC236}">
                  <a16:creationId xmlns:a16="http://schemas.microsoft.com/office/drawing/2014/main" id="{746FEC62-CB5D-5393-7EDF-3B79B6FA910B}"/>
                </a:ext>
              </a:extLst>
            </p:cNvPr>
            <p:cNvSpPr txBox="1"/>
            <p:nvPr/>
          </p:nvSpPr>
          <p:spPr>
            <a:xfrm>
              <a:off x="8082621" y="3023355"/>
              <a:ext cx="492956" cy="174774"/>
            </a:xfrm>
            <a:prstGeom prst="rect">
              <a:avLst/>
            </a:prstGeom>
            <a:noFill/>
          </p:spPr>
          <p:txBody>
            <a:bodyPr wrap="square" rtlCol="0">
              <a:spAutoFit/>
            </a:bodyPr>
            <a:lstStyle/>
            <a:p>
              <a:pPr algn="ctr"/>
              <a:r>
                <a:rPr lang="en-US" sz="1600" dirty="0">
                  <a:solidFill>
                    <a:schemeClr val="bg1"/>
                  </a:solidFill>
                </a:rPr>
                <a:t>1983</a:t>
              </a:r>
            </a:p>
          </p:txBody>
        </p:sp>
        <p:sp>
          <p:nvSpPr>
            <p:cNvPr id="48" name="TextBox 47">
              <a:extLst>
                <a:ext uri="{FF2B5EF4-FFF2-40B4-BE49-F238E27FC236}">
                  <a16:creationId xmlns:a16="http://schemas.microsoft.com/office/drawing/2014/main" id="{0A95AF30-DBE1-6A23-EF5B-F3E4348C4144}"/>
                </a:ext>
              </a:extLst>
            </p:cNvPr>
            <p:cNvSpPr txBox="1"/>
            <p:nvPr/>
          </p:nvSpPr>
          <p:spPr>
            <a:xfrm>
              <a:off x="8650825" y="3103210"/>
              <a:ext cx="492956" cy="174774"/>
            </a:xfrm>
            <a:prstGeom prst="rect">
              <a:avLst/>
            </a:prstGeom>
            <a:noFill/>
          </p:spPr>
          <p:txBody>
            <a:bodyPr wrap="square" rtlCol="0">
              <a:spAutoFit/>
            </a:bodyPr>
            <a:lstStyle/>
            <a:p>
              <a:pPr algn="ctr"/>
              <a:r>
                <a:rPr lang="en-US" sz="1600" dirty="0">
                  <a:solidFill>
                    <a:schemeClr val="bg1"/>
                  </a:solidFill>
                </a:rPr>
                <a:t>2215</a:t>
              </a:r>
            </a:p>
          </p:txBody>
        </p:sp>
        <p:sp>
          <p:nvSpPr>
            <p:cNvPr id="49" name="TextBox 48">
              <a:extLst>
                <a:ext uri="{FF2B5EF4-FFF2-40B4-BE49-F238E27FC236}">
                  <a16:creationId xmlns:a16="http://schemas.microsoft.com/office/drawing/2014/main" id="{D9D0A63E-FB1C-6BA3-2C4A-41251C1EFBE1}"/>
                </a:ext>
              </a:extLst>
            </p:cNvPr>
            <p:cNvSpPr txBox="1"/>
            <p:nvPr/>
          </p:nvSpPr>
          <p:spPr>
            <a:xfrm>
              <a:off x="9201074" y="3025821"/>
              <a:ext cx="492956" cy="174774"/>
            </a:xfrm>
            <a:prstGeom prst="rect">
              <a:avLst/>
            </a:prstGeom>
            <a:noFill/>
          </p:spPr>
          <p:txBody>
            <a:bodyPr wrap="square" rtlCol="0">
              <a:spAutoFit/>
            </a:bodyPr>
            <a:lstStyle/>
            <a:p>
              <a:pPr algn="ctr"/>
              <a:r>
                <a:rPr lang="en-US" sz="1600" dirty="0">
                  <a:solidFill>
                    <a:schemeClr val="bg1"/>
                  </a:solidFill>
                </a:rPr>
                <a:t>190</a:t>
              </a:r>
            </a:p>
          </p:txBody>
        </p:sp>
        <p:sp>
          <p:nvSpPr>
            <p:cNvPr id="50" name="TextBox 49">
              <a:extLst>
                <a:ext uri="{FF2B5EF4-FFF2-40B4-BE49-F238E27FC236}">
                  <a16:creationId xmlns:a16="http://schemas.microsoft.com/office/drawing/2014/main" id="{F2BCB82E-1D7E-6457-55A5-8BB3334188BD}"/>
                </a:ext>
              </a:extLst>
            </p:cNvPr>
            <p:cNvSpPr txBox="1"/>
            <p:nvPr/>
          </p:nvSpPr>
          <p:spPr>
            <a:xfrm>
              <a:off x="9085966" y="3963115"/>
              <a:ext cx="492956" cy="174774"/>
            </a:xfrm>
            <a:prstGeom prst="rect">
              <a:avLst/>
            </a:prstGeom>
            <a:noFill/>
          </p:spPr>
          <p:txBody>
            <a:bodyPr wrap="square" rtlCol="0">
              <a:spAutoFit/>
            </a:bodyPr>
            <a:lstStyle/>
            <a:p>
              <a:pPr algn="ctr"/>
              <a:r>
                <a:rPr lang="en-US" sz="1600" dirty="0">
                  <a:solidFill>
                    <a:schemeClr val="bg1"/>
                  </a:solidFill>
                </a:rPr>
                <a:t>3667</a:t>
              </a:r>
            </a:p>
          </p:txBody>
        </p:sp>
        <p:sp>
          <p:nvSpPr>
            <p:cNvPr id="53" name="TextBox 52">
              <a:extLst>
                <a:ext uri="{FF2B5EF4-FFF2-40B4-BE49-F238E27FC236}">
                  <a16:creationId xmlns:a16="http://schemas.microsoft.com/office/drawing/2014/main" id="{CDAD7503-6CD8-A467-6AEA-0F00D7CC0084}"/>
                </a:ext>
              </a:extLst>
            </p:cNvPr>
            <p:cNvSpPr txBox="1"/>
            <p:nvPr/>
          </p:nvSpPr>
          <p:spPr>
            <a:xfrm>
              <a:off x="9980575" y="3936854"/>
              <a:ext cx="492956" cy="174774"/>
            </a:xfrm>
            <a:prstGeom prst="rect">
              <a:avLst/>
            </a:prstGeom>
            <a:noFill/>
          </p:spPr>
          <p:txBody>
            <a:bodyPr wrap="square" rtlCol="0">
              <a:spAutoFit/>
            </a:bodyPr>
            <a:lstStyle/>
            <a:p>
              <a:pPr algn="ctr"/>
              <a:r>
                <a:rPr lang="en-US" sz="1600" dirty="0">
                  <a:solidFill>
                    <a:schemeClr val="bg1"/>
                  </a:solidFill>
                </a:rPr>
                <a:t>840</a:t>
              </a:r>
            </a:p>
          </p:txBody>
        </p:sp>
        <p:sp>
          <p:nvSpPr>
            <p:cNvPr id="54" name="TextBox 53">
              <a:extLst>
                <a:ext uri="{FF2B5EF4-FFF2-40B4-BE49-F238E27FC236}">
                  <a16:creationId xmlns:a16="http://schemas.microsoft.com/office/drawing/2014/main" id="{CC2B0584-DA63-7854-2850-AF0514E9DE1F}"/>
                </a:ext>
              </a:extLst>
            </p:cNvPr>
            <p:cNvSpPr txBox="1"/>
            <p:nvPr/>
          </p:nvSpPr>
          <p:spPr>
            <a:xfrm>
              <a:off x="10111807" y="2984584"/>
              <a:ext cx="492956" cy="174774"/>
            </a:xfrm>
            <a:prstGeom prst="rect">
              <a:avLst/>
            </a:prstGeom>
            <a:noFill/>
          </p:spPr>
          <p:txBody>
            <a:bodyPr wrap="square" rtlCol="0">
              <a:spAutoFit/>
            </a:bodyPr>
            <a:lstStyle/>
            <a:p>
              <a:pPr algn="ctr"/>
              <a:r>
                <a:rPr lang="en-US" sz="1600" dirty="0">
                  <a:solidFill>
                    <a:schemeClr val="bg1"/>
                  </a:solidFill>
                </a:rPr>
                <a:t>1160</a:t>
              </a:r>
            </a:p>
          </p:txBody>
        </p:sp>
        <p:sp>
          <p:nvSpPr>
            <p:cNvPr id="55" name="TextBox 54">
              <a:extLst>
                <a:ext uri="{FF2B5EF4-FFF2-40B4-BE49-F238E27FC236}">
                  <a16:creationId xmlns:a16="http://schemas.microsoft.com/office/drawing/2014/main" id="{5C5E766F-A666-4094-BD8B-8E566828ADB1}"/>
                </a:ext>
              </a:extLst>
            </p:cNvPr>
            <p:cNvSpPr txBox="1"/>
            <p:nvPr/>
          </p:nvSpPr>
          <p:spPr>
            <a:xfrm>
              <a:off x="11093688" y="2999056"/>
              <a:ext cx="492956" cy="174774"/>
            </a:xfrm>
            <a:prstGeom prst="rect">
              <a:avLst/>
            </a:prstGeom>
            <a:noFill/>
          </p:spPr>
          <p:txBody>
            <a:bodyPr wrap="square" rtlCol="0">
              <a:spAutoFit/>
            </a:bodyPr>
            <a:lstStyle/>
            <a:p>
              <a:pPr algn="ctr"/>
              <a:r>
                <a:rPr lang="en-US" sz="1600" dirty="0">
                  <a:solidFill>
                    <a:schemeClr val="bg1"/>
                  </a:solidFill>
                </a:rPr>
                <a:t>2917</a:t>
              </a:r>
            </a:p>
          </p:txBody>
        </p:sp>
        <p:sp>
          <p:nvSpPr>
            <p:cNvPr id="56" name="TextBox 55">
              <a:extLst>
                <a:ext uri="{FF2B5EF4-FFF2-40B4-BE49-F238E27FC236}">
                  <a16:creationId xmlns:a16="http://schemas.microsoft.com/office/drawing/2014/main" id="{62EAA6CE-9A4F-D938-BD51-49FF8D633355}"/>
                </a:ext>
              </a:extLst>
            </p:cNvPr>
            <p:cNvSpPr txBox="1"/>
            <p:nvPr/>
          </p:nvSpPr>
          <p:spPr>
            <a:xfrm>
              <a:off x="11270610" y="3886631"/>
              <a:ext cx="492956" cy="174774"/>
            </a:xfrm>
            <a:prstGeom prst="rect">
              <a:avLst/>
            </a:prstGeom>
            <a:noFill/>
          </p:spPr>
          <p:txBody>
            <a:bodyPr wrap="square" rtlCol="0">
              <a:spAutoFit/>
            </a:bodyPr>
            <a:lstStyle/>
            <a:p>
              <a:pPr algn="ctr"/>
              <a:r>
                <a:rPr lang="en-US" sz="1600" dirty="0">
                  <a:solidFill>
                    <a:schemeClr val="bg1"/>
                  </a:solidFill>
                </a:rPr>
                <a:t>2970</a:t>
              </a:r>
            </a:p>
          </p:txBody>
        </p:sp>
      </p:grpSp>
    </p:spTree>
    <p:extLst>
      <p:ext uri="{BB962C8B-B14F-4D97-AF65-F5344CB8AC3E}">
        <p14:creationId xmlns:p14="http://schemas.microsoft.com/office/powerpoint/2010/main" val="3772441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#2</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200" kern="1200" dirty="0">
                <a:solidFill>
                  <a:srgbClr val="FFC000"/>
                </a:solidFill>
                <a:latin typeface="+mj-lt"/>
                <a:ea typeface="+mj-ea"/>
                <a:cs typeface="+mj-cs"/>
              </a:rPr>
              <a:t>MPI_Cart_shift</a:t>
            </a:r>
          </a:p>
        </p:txBody>
      </p:sp>
      <p:pic>
        <p:nvPicPr>
          <p:cNvPr id="7" name="Picture 6" descr="A blue grid with red squares&#10;&#10;Description automatically generated">
            <a:extLst>
              <a:ext uri="{FF2B5EF4-FFF2-40B4-BE49-F238E27FC236}">
                <a16:creationId xmlns:a16="http://schemas.microsoft.com/office/drawing/2014/main" id="{BB8230FB-67EE-D638-A7E5-C7C13BC0E1EA}"/>
              </a:ext>
            </a:extLst>
          </p:cNvPr>
          <p:cNvPicPr>
            <a:picLocks noChangeAspect="1"/>
          </p:cNvPicPr>
          <p:nvPr/>
        </p:nvPicPr>
        <p:blipFill>
          <a:blip r:embed="rId3"/>
          <a:stretch>
            <a:fillRect/>
          </a:stretch>
        </p:blipFill>
        <p:spPr>
          <a:xfrm>
            <a:off x="5680564" y="458924"/>
            <a:ext cx="5940153" cy="5940153"/>
          </a:xfrm>
          <a:prstGeom prst="rect">
            <a:avLst/>
          </a:prstGeom>
        </p:spPr>
      </p:pic>
    </p:spTree>
    <p:extLst>
      <p:ext uri="{BB962C8B-B14F-4D97-AF65-F5344CB8AC3E}">
        <p14:creationId xmlns:p14="http://schemas.microsoft.com/office/powerpoint/2010/main" val="42018940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179E8-386C-3E45-4097-1D6951BAB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17EA7-E3DF-75C8-8280-70A9D61E59B8}"/>
              </a:ext>
            </a:extLst>
          </p:cNvPr>
          <p:cNvSpPr>
            <a:spLocks noGrp="1"/>
          </p:cNvSpPr>
          <p:nvPr>
            <p:ph type="title"/>
          </p:nvPr>
        </p:nvSpPr>
        <p:spPr/>
        <p:txBody>
          <a:bodyPr/>
          <a:lstStyle/>
          <a:p>
            <a:r>
              <a:rPr lang="en-US" dirty="0"/>
              <a:t>Bridges Setup (ii)</a:t>
            </a:r>
          </a:p>
        </p:txBody>
      </p:sp>
      <p:sp>
        <p:nvSpPr>
          <p:cNvPr id="4" name="Table Placeholder 3">
            <a:extLst>
              <a:ext uri="{FF2B5EF4-FFF2-40B4-BE49-F238E27FC236}">
                <a16:creationId xmlns:a16="http://schemas.microsoft.com/office/drawing/2014/main" id="{9ECDFE4E-1F43-9906-3EBA-1F292E065165}"/>
              </a:ext>
            </a:extLst>
          </p:cNvPr>
          <p:cNvSpPr>
            <a:spLocks noGrp="1"/>
          </p:cNvSpPr>
          <p:nvPr>
            <p:ph type="tbl" sz="quarter" idx="13"/>
          </p:nvPr>
        </p:nvSpPr>
        <p:spPr>
          <a:xfrm>
            <a:off x="791411" y="2133602"/>
            <a:ext cx="10559563" cy="1854856"/>
          </a:xfrm>
          <a:prstGeom prst="roundRect">
            <a:avLst>
              <a:gd name="adj" fmla="val 9532"/>
            </a:avLst>
          </a:prstGeom>
          <a:solidFill>
            <a:schemeClr val="bg2">
              <a:lumMod val="10000"/>
              <a:alpha val="50000"/>
            </a:schemeClr>
          </a:solidFill>
          <a:ln>
            <a:solidFill>
              <a:schemeClr val="bg2">
                <a:lumMod val="75000"/>
              </a:schemeClr>
            </a:solidFill>
          </a:ln>
        </p:spPr>
        <p:txBody>
          <a:bodyPr>
            <a:normAutofit fontScale="92500"/>
          </a:bodyPr>
          <a:lstStyle/>
          <a:p>
            <a:pPr marL="0" indent="0">
              <a:buClr>
                <a:srgbClr val="09FA80"/>
              </a:buClr>
              <a:buNone/>
            </a:pPr>
            <a:r>
              <a:rPr lang="en-US" sz="2200" dirty="0">
                <a:solidFill>
                  <a:srgbClr val="92D050"/>
                </a:solidFill>
                <a:latin typeface="Consolas" panose="020B0609020204030204" pitchFamily="49" charset="0"/>
              </a:rPr>
              <a:t>#</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(1)</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First time you log into bridges2</a:t>
            </a:r>
            <a:endParaRPr lang="en-US" sz="2200" dirty="0">
              <a:solidFill>
                <a:schemeClr val="tx2">
                  <a:lumMod val="60000"/>
                  <a:lumOff val="40000"/>
                </a:schemeClr>
              </a:solidFill>
              <a:latin typeface="Consolas" panose="020B0609020204030204" pitchFamily="49" charset="0"/>
            </a:endParaRP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load</a:t>
            </a:r>
            <a:r>
              <a:rPr lang="en-US" sz="2200" dirty="0">
                <a:solidFill>
                  <a:srgbClr val="F2F2F2"/>
                </a:solidFill>
                <a:latin typeface="Consolas" panose="020B0609020204030204" pitchFamily="49" charset="0"/>
              </a:rPr>
              <a:t> python anaconda3 cuda intel-mpi</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list </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save </a:t>
            </a:r>
            <a:r>
              <a:rPr lang="en-US" sz="2200" dirty="0">
                <a:solidFill>
                  <a:srgbClr val="F2F2F2"/>
                </a:solidFill>
                <a:latin typeface="Consolas" panose="020B0609020204030204" pitchFamily="49" charset="0"/>
              </a:rPr>
              <a:t>mpi-track</a:t>
            </a:r>
          </a:p>
          <a:p>
            <a:pPr marL="0" indent="0">
              <a:buClr>
                <a:srgbClr val="09FA80"/>
              </a:buClr>
              <a:buNone/>
            </a:pPr>
            <a:endParaRPr lang="en-US" sz="2000" dirty="0">
              <a:solidFill>
                <a:srgbClr val="F2F2F2"/>
              </a:solidFill>
              <a:latin typeface="Consolas" panose="020B0609020204030204" pitchFamily="49" charset="0"/>
            </a:endParaRPr>
          </a:p>
          <a:p>
            <a:pPr marL="0" indent="0">
              <a:buClr>
                <a:srgbClr val="09FA80"/>
              </a:buClr>
              <a:buNone/>
            </a:pPr>
            <a:endParaRPr lang="en-US" sz="2000" dirty="0">
              <a:solidFill>
                <a:srgbClr val="F2F2F2"/>
              </a:solidFill>
              <a:latin typeface="Consolas" panose="020B0609020204030204" pitchFamily="49" charset="0"/>
            </a:endParaRPr>
          </a:p>
        </p:txBody>
      </p:sp>
      <p:sp>
        <p:nvSpPr>
          <p:cNvPr id="6" name="Table Placeholder 3">
            <a:extLst>
              <a:ext uri="{FF2B5EF4-FFF2-40B4-BE49-F238E27FC236}">
                <a16:creationId xmlns:a16="http://schemas.microsoft.com/office/drawing/2014/main" id="{07DD21CB-51DD-C525-F8AA-0ADA38650103}"/>
              </a:ext>
            </a:extLst>
          </p:cNvPr>
          <p:cNvSpPr txBox="1">
            <a:spLocks/>
          </p:cNvSpPr>
          <p:nvPr/>
        </p:nvSpPr>
        <p:spPr>
          <a:xfrm>
            <a:off x="6229684" y="4041930"/>
            <a:ext cx="5121290" cy="2406995"/>
          </a:xfrm>
          <a:prstGeom prst="roundRect">
            <a:avLst>
              <a:gd name="adj" fmla="val 3777"/>
            </a:avLst>
          </a:prstGeom>
          <a:solidFill>
            <a:schemeClr val="bg2">
              <a:lumMod val="10000"/>
              <a:alpha val="50000"/>
            </a:schemeClr>
          </a:solidFill>
          <a:ln>
            <a:solidFill>
              <a:schemeClr val="bg2">
                <a:lumMod val="75000"/>
              </a:schemeClr>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2">
                    <a:lumMod val="60000"/>
                    <a:lumOff val="40000"/>
                  </a:schemeClr>
                </a:solidFill>
                <a:latin typeface="Consolas" panose="020B0609020204030204" pitchFamily="49" charset="0"/>
              </a:rPr>
              <a:t>[~]$</a:t>
            </a:r>
            <a:r>
              <a:rPr lang="en-US" sz="2000" dirty="0">
                <a:solidFill>
                  <a:srgbClr val="F2F2F2"/>
                </a:solidFill>
                <a:latin typeface="Consolas" panose="020B0609020204030204" pitchFamily="49" charset="0"/>
              </a:rPr>
              <a:t> </a:t>
            </a:r>
            <a:r>
              <a:rPr lang="en-US" sz="2000" dirty="0">
                <a:solidFill>
                  <a:srgbClr val="FFC000"/>
                </a:solidFill>
                <a:latin typeface="Consolas" panose="020B0609020204030204" pitchFamily="49" charset="0"/>
              </a:rPr>
              <a:t>module list </a:t>
            </a:r>
            <a:br>
              <a:rPr lang="en-US" sz="2000" dirty="0">
                <a:solidFill>
                  <a:srgbClr val="FFC000"/>
                </a:solidFill>
                <a:latin typeface="Consolas" panose="020B0609020204030204" pitchFamily="49" charset="0"/>
              </a:rPr>
            </a:br>
            <a:r>
              <a:rPr lang="en-US" sz="2000" dirty="0">
                <a:solidFill>
                  <a:srgbClr val="FFC000"/>
                </a:solidFill>
                <a:latin typeface="Consolas" panose="020B0609020204030204" pitchFamily="49" charset="0"/>
              </a:rPr>
              <a:t>	</a:t>
            </a:r>
            <a:r>
              <a:rPr lang="en-US" sz="2000" dirty="0">
                <a:solidFill>
                  <a:schemeClr val="bg1">
                    <a:lumMod val="95000"/>
                  </a:schemeClr>
                </a:solidFill>
                <a:latin typeface="+mj-lt"/>
              </a:rPr>
              <a:t>Currently Loaded Modules:</a:t>
            </a:r>
            <a:r>
              <a:rPr lang="en-US" sz="2800" dirty="0">
                <a:solidFill>
                  <a:schemeClr val="bg1">
                    <a:lumMod val="95000"/>
                  </a:schemeClr>
                </a:solidFill>
                <a:latin typeface="+mj-lt"/>
              </a:rPr>
              <a:t> </a:t>
            </a:r>
            <a:br>
              <a:rPr lang="en-US" sz="2800" dirty="0">
                <a:solidFill>
                  <a:schemeClr val="bg1">
                    <a:lumMod val="95000"/>
                  </a:schemeClr>
                </a:solidFill>
                <a:latin typeface="+mj-lt"/>
              </a:rPr>
            </a:br>
            <a:r>
              <a:rPr lang="en-US" dirty="0">
                <a:solidFill>
                  <a:schemeClr val="bg1">
                    <a:lumMod val="95000"/>
                  </a:schemeClr>
                </a:solidFill>
                <a:latin typeface="+mj-lt"/>
              </a:rPr>
              <a:t>	</a:t>
            </a:r>
            <a:r>
              <a:rPr lang="en-US" sz="1400" dirty="0">
                <a:solidFill>
                  <a:srgbClr val="00B0F0"/>
                </a:solidFill>
                <a:latin typeface="Consolas" panose="020B0609020204030204" pitchFamily="49" charset="0"/>
              </a:rPr>
              <a:t>1)</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allocations/1.0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2)</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psc.allocations.user/1.0</a:t>
            </a:r>
            <a:br>
              <a:rPr lang="en-US" sz="1800" dirty="0">
                <a:solidFill>
                  <a:srgbClr val="00B0F0"/>
                </a:solidFill>
                <a:latin typeface="Consolas" panose="020B0609020204030204" pitchFamily="49" charset="0"/>
              </a:rPr>
            </a:br>
            <a:r>
              <a:rPr lang="en-US" sz="1800" dirty="0">
                <a:solidFill>
                  <a:srgbClr val="00B0F0"/>
                </a:solidFill>
                <a:latin typeface="Consolas" panose="020B0609020204030204" pitchFamily="49" charset="0"/>
              </a:rPr>
              <a:t>	</a:t>
            </a:r>
            <a:r>
              <a:rPr lang="en-US" sz="1400" dirty="0">
                <a:solidFill>
                  <a:srgbClr val="00B0F0"/>
                </a:solidFill>
                <a:latin typeface="Consolas" panose="020B0609020204030204" pitchFamily="49" charset="0"/>
              </a:rPr>
              <a:t>3)</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intel-mpi/2021.10.0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4)</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python/3.8.6</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5)</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anaconda3/2024.10-1</a:t>
            </a:r>
            <a:br>
              <a:rPr lang="en-US" sz="1800" dirty="0">
                <a:solidFill>
                  <a:srgbClr val="F2F2F2"/>
                </a:solidFill>
                <a:latin typeface="Consolas" panose="020B0609020204030204" pitchFamily="49" charset="0"/>
              </a:rPr>
            </a:br>
            <a:r>
              <a:rPr lang="en-US" sz="1800" dirty="0">
                <a:solidFill>
                  <a:srgbClr val="F2F2F2"/>
                </a:solidFill>
                <a:latin typeface="Consolas" panose="020B0609020204030204" pitchFamily="49" charset="0"/>
              </a:rPr>
              <a:t>	</a:t>
            </a:r>
            <a:r>
              <a:rPr lang="en-US" sz="1400" dirty="0">
                <a:solidFill>
                  <a:srgbClr val="00B0F0"/>
                </a:solidFill>
                <a:latin typeface="Consolas" panose="020B0609020204030204" pitchFamily="49" charset="0"/>
              </a:rPr>
              <a:t>6)</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cuda/12.6.1</a:t>
            </a:r>
            <a:endParaRPr lang="en-US" dirty="0">
              <a:solidFill>
                <a:srgbClr val="09FA80"/>
              </a:solidFill>
              <a:latin typeface="Consolas" panose="020B0609020204030204" pitchFamily="49" charset="0"/>
            </a:endParaRPr>
          </a:p>
        </p:txBody>
      </p:sp>
      <p:sp>
        <p:nvSpPr>
          <p:cNvPr id="10" name="Table Placeholder 3">
            <a:extLst>
              <a:ext uri="{FF2B5EF4-FFF2-40B4-BE49-F238E27FC236}">
                <a16:creationId xmlns:a16="http://schemas.microsoft.com/office/drawing/2014/main" id="{493BC058-5CC5-FBEE-7B33-E823C0E15BCE}"/>
              </a:ext>
            </a:extLst>
          </p:cNvPr>
          <p:cNvSpPr txBox="1">
            <a:spLocks/>
          </p:cNvSpPr>
          <p:nvPr/>
        </p:nvSpPr>
        <p:spPr>
          <a:xfrm>
            <a:off x="791412" y="4573995"/>
            <a:ext cx="5304588" cy="110223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9FA80"/>
              </a:buClr>
              <a:buNone/>
            </a:pPr>
            <a:r>
              <a:rPr lang="en-US" sz="2000" dirty="0">
                <a:solidFill>
                  <a:srgbClr val="92D050"/>
                </a:solidFill>
                <a:latin typeface="Consolas" panose="020B0609020204030204" pitchFamily="49" charset="0"/>
              </a:rPr>
              <a:t>#</a:t>
            </a:r>
            <a:r>
              <a:rPr lang="en-US" sz="2000" dirty="0">
                <a:solidFill>
                  <a:srgbClr val="FFC000"/>
                </a:solidFill>
                <a:latin typeface="Consolas" panose="020B0609020204030204" pitchFamily="49" charset="0"/>
              </a:rPr>
              <a:t> </a:t>
            </a:r>
            <a:r>
              <a:rPr lang="en-US" sz="2000" dirty="0">
                <a:solidFill>
                  <a:srgbClr val="92D050"/>
                </a:solidFill>
                <a:latin typeface="Consolas" panose="020B0609020204030204" pitchFamily="49" charset="0"/>
              </a:rPr>
              <a:t>(2) Next time you log into bridges2</a:t>
            </a:r>
            <a:endParaRPr lang="en-US" sz="2000" dirty="0">
              <a:solidFill>
                <a:schemeClr val="tx2">
                  <a:lumMod val="60000"/>
                  <a:lumOff val="40000"/>
                </a:schemeClr>
              </a:solidFill>
              <a:latin typeface="Consolas" panose="020B0609020204030204" pitchFamily="49" charset="0"/>
            </a:endParaRPr>
          </a:p>
          <a:p>
            <a:pPr marL="0" indent="0">
              <a:buClr>
                <a:srgbClr val="09FA80"/>
              </a:buClr>
              <a:buNone/>
            </a:pPr>
            <a:r>
              <a:rPr lang="en-US" sz="1900" dirty="0">
                <a:solidFill>
                  <a:schemeClr val="tx2">
                    <a:lumMod val="60000"/>
                    <a:lumOff val="40000"/>
                  </a:schemeClr>
                </a:solidFill>
                <a:latin typeface="Consolas" panose="020B0609020204030204" pitchFamily="49" charset="0"/>
              </a:rPr>
              <a:t>[~]$</a:t>
            </a:r>
            <a:r>
              <a:rPr lang="en-US" sz="1900" dirty="0">
                <a:solidFill>
                  <a:srgbClr val="F2F2F2"/>
                </a:solidFill>
                <a:latin typeface="Consolas" panose="020B0609020204030204" pitchFamily="49" charset="0"/>
              </a:rPr>
              <a:t> </a:t>
            </a:r>
            <a:r>
              <a:rPr lang="en-US" dirty="0">
                <a:solidFill>
                  <a:srgbClr val="FFC000"/>
                </a:solidFill>
                <a:latin typeface="Consolas" panose="020B0609020204030204" pitchFamily="49" charset="0"/>
              </a:rPr>
              <a:t>module restore </a:t>
            </a:r>
            <a:r>
              <a:rPr lang="en-US" dirty="0">
                <a:solidFill>
                  <a:srgbClr val="F2F2F2"/>
                </a:solidFill>
                <a:latin typeface="Consolas" panose="020B0609020204030204" pitchFamily="49" charset="0"/>
              </a:rPr>
              <a:t>mpi-track</a:t>
            </a:r>
          </a:p>
          <a:p>
            <a:pPr marL="0" indent="0">
              <a:buClr>
                <a:srgbClr val="09FA80"/>
              </a:buClr>
              <a:buFont typeface="Wingdings 3" charset="2"/>
              <a:buNone/>
            </a:pPr>
            <a:endParaRPr lang="en-US" sz="2000" dirty="0">
              <a:solidFill>
                <a:srgbClr val="F2F2F2"/>
              </a:solidFill>
              <a:latin typeface="Consolas" panose="020B0609020204030204" pitchFamily="49" charset="0"/>
            </a:endParaRPr>
          </a:p>
        </p:txBody>
      </p:sp>
      <p:cxnSp>
        <p:nvCxnSpPr>
          <p:cNvPr id="14" name="Straight Connector 13">
            <a:extLst>
              <a:ext uri="{FF2B5EF4-FFF2-40B4-BE49-F238E27FC236}">
                <a16:creationId xmlns:a16="http://schemas.microsoft.com/office/drawing/2014/main" id="{C59D57F5-E772-CD0E-F31B-733A77189B5E}"/>
              </a:ext>
            </a:extLst>
          </p:cNvPr>
          <p:cNvCxnSpPr/>
          <p:nvPr/>
        </p:nvCxnSpPr>
        <p:spPr>
          <a:xfrm>
            <a:off x="6571916" y="3229812"/>
            <a:ext cx="1689768"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546682-C66B-C088-92B1-405CC878A06F}"/>
              </a:ext>
            </a:extLst>
          </p:cNvPr>
          <p:cNvCxnSpPr/>
          <p:nvPr/>
        </p:nvCxnSpPr>
        <p:spPr>
          <a:xfrm>
            <a:off x="8261684" y="3229812"/>
            <a:ext cx="0" cy="614947"/>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9033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130</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522520"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graphicFrame>
        <p:nvGraphicFramePr>
          <p:cNvPr id="67" name="Table 66">
            <a:extLst>
              <a:ext uri="{FF2B5EF4-FFF2-40B4-BE49-F238E27FC236}">
                <a16:creationId xmlns:a16="http://schemas.microsoft.com/office/drawing/2014/main" id="{A3EEAB5D-6389-5B04-485E-F211BF7F8022}"/>
              </a:ext>
            </a:extLst>
          </p:cNvPr>
          <p:cNvGraphicFramePr>
            <a:graphicFrameLocks noGrp="1"/>
          </p:cNvGraphicFramePr>
          <p:nvPr/>
        </p:nvGraphicFramePr>
        <p:xfrm>
          <a:off x="2089298" y="3326768"/>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68" name="Rectangle 67">
            <a:extLst>
              <a:ext uri="{FF2B5EF4-FFF2-40B4-BE49-F238E27FC236}">
                <a16:creationId xmlns:a16="http://schemas.microsoft.com/office/drawing/2014/main" id="{B8204144-0A48-8AF7-D87E-B785AB406DF1}"/>
              </a:ext>
            </a:extLst>
          </p:cNvPr>
          <p:cNvSpPr/>
          <p:nvPr/>
        </p:nvSpPr>
        <p:spPr>
          <a:xfrm>
            <a:off x="2089296" y="3321794"/>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8B56CC1-4495-6E27-BF52-B1C82442170B}"/>
              </a:ext>
            </a:extLst>
          </p:cNvPr>
          <p:cNvGrpSpPr/>
          <p:nvPr/>
        </p:nvGrpSpPr>
        <p:grpSpPr>
          <a:xfrm>
            <a:off x="2962401" y="3835481"/>
            <a:ext cx="1259619" cy="1158240"/>
            <a:chOff x="7973833" y="3324969"/>
            <a:chExt cx="1259619" cy="1158240"/>
          </a:xfrm>
        </p:grpSpPr>
        <p:grpSp>
          <p:nvGrpSpPr>
            <p:cNvPr id="70" name="Group 69">
              <a:extLst>
                <a:ext uri="{FF2B5EF4-FFF2-40B4-BE49-F238E27FC236}">
                  <a16:creationId xmlns:a16="http://schemas.microsoft.com/office/drawing/2014/main" id="{137DF793-CD8E-E3E2-3A0D-844D9ABCE7E7}"/>
                </a:ext>
              </a:extLst>
            </p:cNvPr>
            <p:cNvGrpSpPr/>
            <p:nvPr/>
          </p:nvGrpSpPr>
          <p:grpSpPr>
            <a:xfrm>
              <a:off x="7973833" y="3904089"/>
              <a:ext cx="1259619" cy="0"/>
              <a:chOff x="7973833" y="3896139"/>
              <a:chExt cx="1259619" cy="0"/>
            </a:xfrm>
          </p:grpSpPr>
          <p:cxnSp>
            <p:nvCxnSpPr>
              <p:cNvPr id="74" name="Straight Arrow Connector 73">
                <a:extLst>
                  <a:ext uri="{FF2B5EF4-FFF2-40B4-BE49-F238E27FC236}">
                    <a16:creationId xmlns:a16="http://schemas.microsoft.com/office/drawing/2014/main" id="{86DED2FA-D1BF-3478-3100-B3C103750DA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03E94AC-971D-7AF7-6E35-22785D8B96E1}"/>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77B749D-152A-E838-783C-E3F2D12A9325}"/>
                </a:ext>
              </a:extLst>
            </p:cNvPr>
            <p:cNvGrpSpPr/>
            <p:nvPr/>
          </p:nvGrpSpPr>
          <p:grpSpPr>
            <a:xfrm>
              <a:off x="8603642" y="3324969"/>
              <a:ext cx="0" cy="1158240"/>
              <a:chOff x="8604637" y="3324969"/>
              <a:chExt cx="0" cy="1158240"/>
            </a:xfrm>
          </p:grpSpPr>
          <p:cxnSp>
            <p:nvCxnSpPr>
              <p:cNvPr id="72" name="Straight Arrow Connector 71">
                <a:extLst>
                  <a:ext uri="{FF2B5EF4-FFF2-40B4-BE49-F238E27FC236}">
                    <a16:creationId xmlns:a16="http://schemas.microsoft.com/office/drawing/2014/main" id="{B0226824-7593-D14E-19B9-AF3BA463DA14}"/>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99ED3C5-D56F-5275-ADE5-1C1F81B5545B}"/>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66659" y="2272296"/>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66659" y="2272296"/>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522520"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5" name="TextBox 4">
            <a:extLst>
              <a:ext uri="{FF2B5EF4-FFF2-40B4-BE49-F238E27FC236}">
                <a16:creationId xmlns:a16="http://schemas.microsoft.com/office/drawing/2014/main" id="{8150559F-6499-6464-C3EC-AF4F2DD2479C}"/>
              </a:ext>
            </a:extLst>
          </p:cNvPr>
          <p:cNvSpPr txBox="1"/>
          <p:nvPr/>
        </p:nvSpPr>
        <p:spPr>
          <a:xfrm>
            <a:off x="5259897" y="5728818"/>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28A8E8"/>
                </a:solidFill>
                <a:latin typeface="+mj-lt"/>
              </a:rPr>
              <a:t>ry</a:t>
            </a:r>
          </a:p>
        </p:txBody>
      </p:sp>
      <p:sp>
        <p:nvSpPr>
          <p:cNvPr id="22" name="TextBox 21">
            <a:extLst>
              <a:ext uri="{FF2B5EF4-FFF2-40B4-BE49-F238E27FC236}">
                <a16:creationId xmlns:a16="http://schemas.microsoft.com/office/drawing/2014/main" id="{A85FB425-7DD7-7D51-0099-92991A8CD1E2}"/>
              </a:ext>
            </a:extLst>
          </p:cNvPr>
          <p:cNvSpPr txBox="1"/>
          <p:nvPr/>
        </p:nvSpPr>
        <p:spPr>
          <a:xfrm>
            <a:off x="11245733" y="2779832"/>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09FA80"/>
                </a:solidFill>
                <a:latin typeface="+mj-lt"/>
              </a:rPr>
              <a:t>rx</a:t>
            </a:r>
          </a:p>
        </p:txBody>
      </p:sp>
      <p:cxnSp>
        <p:nvCxnSpPr>
          <p:cNvPr id="24" name="Straight Arrow Connector 23">
            <a:extLst>
              <a:ext uri="{FF2B5EF4-FFF2-40B4-BE49-F238E27FC236}">
                <a16:creationId xmlns:a16="http://schemas.microsoft.com/office/drawing/2014/main" id="{35B0E95D-FFC6-3207-FCB3-D86DA0451FBF}"/>
              </a:ext>
            </a:extLst>
          </p:cNvPr>
          <p:cNvCxnSpPr>
            <a:cxnSpLocks/>
          </p:cNvCxnSpPr>
          <p:nvPr/>
        </p:nvCxnSpPr>
        <p:spPr>
          <a:xfrm>
            <a:off x="6398929" y="2700611"/>
            <a:ext cx="3974295" cy="0"/>
          </a:xfrm>
          <a:prstGeom prst="straightConnector1">
            <a:avLst/>
          </a:prstGeom>
          <a:ln w="69850" cap="sq">
            <a:solidFill>
              <a:srgbClr val="09FA8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AFC3460-D395-06BE-E067-FEB8ABFF5739}"/>
              </a:ext>
            </a:extLst>
          </p:cNvPr>
          <p:cNvCxnSpPr>
            <a:cxnSpLocks/>
          </p:cNvCxnSpPr>
          <p:nvPr/>
        </p:nvCxnSpPr>
        <p:spPr>
          <a:xfrm flipH="1">
            <a:off x="6344739" y="2758513"/>
            <a:ext cx="9728" cy="3019059"/>
          </a:xfrm>
          <a:prstGeom prst="straightConnector1">
            <a:avLst/>
          </a:prstGeom>
          <a:ln w="69850" cap="sq">
            <a:solidFill>
              <a:srgbClr val="28A8E8"/>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3680E00-996B-8A46-9132-685069B32CDB}"/>
              </a:ext>
            </a:extLst>
          </p:cNvPr>
          <p:cNvSpPr txBox="1"/>
          <p:nvPr/>
        </p:nvSpPr>
        <p:spPr>
          <a:xfrm>
            <a:off x="6474287"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37" name="TextBox 36">
            <a:extLst>
              <a:ext uri="{FF2B5EF4-FFF2-40B4-BE49-F238E27FC236}">
                <a16:creationId xmlns:a16="http://schemas.microsoft.com/office/drawing/2014/main" id="{84119974-3FDD-2057-7E9D-2A1C79058131}"/>
              </a:ext>
            </a:extLst>
          </p:cNvPr>
          <p:cNvSpPr txBox="1"/>
          <p:nvPr/>
        </p:nvSpPr>
        <p:spPr>
          <a:xfrm>
            <a:off x="8222275"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0" name="TextBox 39">
            <a:extLst>
              <a:ext uri="{FF2B5EF4-FFF2-40B4-BE49-F238E27FC236}">
                <a16:creationId xmlns:a16="http://schemas.microsoft.com/office/drawing/2014/main" id="{E45F1B19-4CE7-5908-E8EF-8228D9EC19E8}"/>
              </a:ext>
            </a:extLst>
          </p:cNvPr>
          <p:cNvSpPr txBox="1"/>
          <p:nvPr/>
        </p:nvSpPr>
        <p:spPr>
          <a:xfrm>
            <a:off x="9984408"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4" name="TextBox 43">
            <a:extLst>
              <a:ext uri="{FF2B5EF4-FFF2-40B4-BE49-F238E27FC236}">
                <a16:creationId xmlns:a16="http://schemas.microsoft.com/office/drawing/2014/main" id="{0E392D52-1310-E0C5-D51C-CD01C42BE436}"/>
              </a:ext>
            </a:extLst>
          </p:cNvPr>
          <p:cNvSpPr txBox="1"/>
          <p:nvPr/>
        </p:nvSpPr>
        <p:spPr>
          <a:xfrm>
            <a:off x="6459812" y="4364919"/>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5" name="TextBox 44">
            <a:extLst>
              <a:ext uri="{FF2B5EF4-FFF2-40B4-BE49-F238E27FC236}">
                <a16:creationId xmlns:a16="http://schemas.microsoft.com/office/drawing/2014/main" id="{05DF6922-7A6D-4274-CE7D-095158BEDD4E}"/>
              </a:ext>
            </a:extLst>
          </p:cNvPr>
          <p:cNvSpPr txBox="1"/>
          <p:nvPr/>
        </p:nvSpPr>
        <p:spPr>
          <a:xfrm>
            <a:off x="8221054" y="434886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6" name="TextBox 45">
            <a:extLst>
              <a:ext uri="{FF2B5EF4-FFF2-40B4-BE49-F238E27FC236}">
                <a16:creationId xmlns:a16="http://schemas.microsoft.com/office/drawing/2014/main" id="{9313069D-E137-2945-76AC-2670C76D5EDB}"/>
              </a:ext>
            </a:extLst>
          </p:cNvPr>
          <p:cNvSpPr txBox="1"/>
          <p:nvPr/>
        </p:nvSpPr>
        <p:spPr>
          <a:xfrm>
            <a:off x="9987754" y="4362163"/>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7" name="TextBox 46">
            <a:extLst>
              <a:ext uri="{FF2B5EF4-FFF2-40B4-BE49-F238E27FC236}">
                <a16:creationId xmlns:a16="http://schemas.microsoft.com/office/drawing/2014/main" id="{B928555D-2181-5C56-6E8D-8857024B2456}"/>
              </a:ext>
            </a:extLst>
          </p:cNvPr>
          <p:cNvSpPr txBox="1"/>
          <p:nvPr/>
        </p:nvSpPr>
        <p:spPr>
          <a:xfrm>
            <a:off x="6469687" y="5777572"/>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8" name="TextBox 47">
            <a:extLst>
              <a:ext uri="{FF2B5EF4-FFF2-40B4-BE49-F238E27FC236}">
                <a16:creationId xmlns:a16="http://schemas.microsoft.com/office/drawing/2014/main" id="{D53702AB-0D02-6437-5DFB-107B77070128}"/>
              </a:ext>
            </a:extLst>
          </p:cNvPr>
          <p:cNvSpPr txBox="1"/>
          <p:nvPr/>
        </p:nvSpPr>
        <p:spPr>
          <a:xfrm>
            <a:off x="8227470"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9" name="TextBox 48">
            <a:extLst>
              <a:ext uri="{FF2B5EF4-FFF2-40B4-BE49-F238E27FC236}">
                <a16:creationId xmlns:a16="http://schemas.microsoft.com/office/drawing/2014/main" id="{6B596B1C-D595-3633-705E-C266AE34EB21}"/>
              </a:ext>
            </a:extLst>
          </p:cNvPr>
          <p:cNvSpPr txBox="1"/>
          <p:nvPr/>
        </p:nvSpPr>
        <p:spPr>
          <a:xfrm>
            <a:off x="9993119"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Tree>
    <p:extLst>
      <p:ext uri="{BB962C8B-B14F-4D97-AF65-F5344CB8AC3E}">
        <p14:creationId xmlns:p14="http://schemas.microsoft.com/office/powerpoint/2010/main" val="2818745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10"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xit" presetSubtype="0" fill="hold" grpId="1" nodeType="withEffect">
                                  <p:stCondLst>
                                    <p:cond delay="0"/>
                                  </p:stCondLst>
                                  <p:childTnLst>
                                    <p:animEffect transition="out" filter="fade">
                                      <p:cBhvr>
                                        <p:cTn id="104" dur="500"/>
                                        <p:tgtEl>
                                          <p:spTgt spid="45"/>
                                        </p:tgtEl>
                                      </p:cBhvr>
                                    </p:animEffect>
                                    <p:set>
                                      <p:cBhvr>
                                        <p:cTn id="105" dur="1" fill="hold">
                                          <p:stCondLst>
                                            <p:cond delay="499"/>
                                          </p:stCondLst>
                                        </p:cTn>
                                        <p:tgtEl>
                                          <p:spTgt spid="4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6" presetClass="exit" presetSubtype="32" fill="hold" nodeType="clickEffect">
                                  <p:stCondLst>
                                    <p:cond delay="0"/>
                                  </p:stCondLst>
                                  <p:childTnLst>
                                    <p:animEffect transition="out" filter="circle(out)">
                                      <p:cBhvr>
                                        <p:cTn id="109" dur="2000"/>
                                        <p:tgtEl>
                                          <p:spTgt spid="32"/>
                                        </p:tgtEl>
                                      </p:cBhvr>
                                    </p:animEffect>
                                    <p:set>
                                      <p:cBhvr>
                                        <p:cTn id="110" dur="1" fill="hold">
                                          <p:stCondLst>
                                            <p:cond delay="1999"/>
                                          </p:stCondLst>
                                        </p:cTn>
                                        <p:tgtEl>
                                          <p:spTgt spid="32"/>
                                        </p:tgtEl>
                                        <p:attrNameLst>
                                          <p:attrName>style.visibility</p:attrName>
                                        </p:attrNameLst>
                                      </p:cBhvr>
                                      <p:to>
                                        <p:strVal val="hidden"/>
                                      </p:to>
                                    </p:set>
                                  </p:childTnLst>
                                </p:cTn>
                              </p:par>
                              <p:par>
                                <p:cTn id="111" presetID="6" presetClass="exit" presetSubtype="32" fill="hold" nodeType="withEffect">
                                  <p:stCondLst>
                                    <p:cond delay="0"/>
                                  </p:stCondLst>
                                  <p:childTnLst>
                                    <p:animEffect transition="out" filter="circle(out)">
                                      <p:cBhvr>
                                        <p:cTn id="112" dur="2000"/>
                                        <p:tgtEl>
                                          <p:spTgt spid="31"/>
                                        </p:tgtEl>
                                      </p:cBhvr>
                                    </p:animEffect>
                                    <p:set>
                                      <p:cBhvr>
                                        <p:cTn id="113" dur="1" fill="hold">
                                          <p:stCondLst>
                                            <p:cond delay="1999"/>
                                          </p:stCondLst>
                                        </p:cTn>
                                        <p:tgtEl>
                                          <p:spTgt spid="3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8"/>
                                        </p:tgtEl>
                                      </p:cBhvr>
                                    </p:animEffect>
                                    <p:set>
                                      <p:cBhvr>
                                        <p:cTn id="116" dur="1" fill="hold">
                                          <p:stCondLst>
                                            <p:cond delay="499"/>
                                          </p:stCondLst>
                                        </p:cTn>
                                        <p:tgtEl>
                                          <p:spTgt spid="28"/>
                                        </p:tgtEl>
                                        <p:attrNameLst>
                                          <p:attrName>style.visibility</p:attrName>
                                        </p:attrNameLst>
                                      </p:cBhvr>
                                      <p:to>
                                        <p:strVal val="hidden"/>
                                      </p:to>
                                    </p:set>
                                  </p:childTnLst>
                                </p:cTn>
                              </p:par>
                              <p:par>
                                <p:cTn id="117" presetID="6" presetClass="exit" presetSubtype="32" fill="hold" nodeType="withEffect">
                                  <p:stCondLst>
                                    <p:cond delay="0"/>
                                  </p:stCondLst>
                                  <p:childTnLst>
                                    <p:animEffect transition="out" filter="circle(out)">
                                      <p:cBhvr>
                                        <p:cTn id="118" dur="2000"/>
                                        <p:tgtEl>
                                          <p:spTgt spid="27"/>
                                        </p:tgtEl>
                                      </p:cBhvr>
                                    </p:animEffect>
                                    <p:set>
                                      <p:cBhvr>
                                        <p:cTn id="119" dur="1" fill="hold">
                                          <p:stCondLst>
                                            <p:cond delay="1999"/>
                                          </p:stCondLst>
                                        </p:cTn>
                                        <p:tgtEl>
                                          <p:spTgt spid="27"/>
                                        </p:tgtEl>
                                        <p:attrNameLst>
                                          <p:attrName>style.visibility</p:attrName>
                                        </p:attrNameLst>
                                      </p:cBhvr>
                                      <p:to>
                                        <p:strVal val="hidden"/>
                                      </p:to>
                                    </p:set>
                                  </p:childTnLst>
                                </p:cTn>
                              </p:par>
                              <p:par>
                                <p:cTn id="120" presetID="6" presetClass="exit" presetSubtype="32" fill="hold" nodeType="withEffect">
                                  <p:stCondLst>
                                    <p:cond delay="0"/>
                                  </p:stCondLst>
                                  <p:childTnLst>
                                    <p:animEffect transition="out" filter="circle(out)">
                                      <p:cBhvr>
                                        <p:cTn id="121" dur="2000"/>
                                        <p:tgtEl>
                                          <p:spTgt spid="30"/>
                                        </p:tgtEl>
                                      </p:cBhvr>
                                    </p:animEffect>
                                    <p:set>
                                      <p:cBhvr>
                                        <p:cTn id="122" dur="1" fill="hold">
                                          <p:stCondLst>
                                            <p:cond delay="1999"/>
                                          </p:stCondLst>
                                        </p:cTn>
                                        <p:tgtEl>
                                          <p:spTgt spid="3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4"/>
                                        </p:tgtEl>
                                      </p:cBhvr>
                                    </p:animEffect>
                                    <p:set>
                                      <p:cBhvr>
                                        <p:cTn id="125" dur="1" fill="hold">
                                          <p:stCondLst>
                                            <p:cond delay="499"/>
                                          </p:stCondLst>
                                        </p:cTn>
                                        <p:tgtEl>
                                          <p:spTgt spid="24"/>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2"/>
                                        </p:tgtEl>
                                      </p:cBhvr>
                                    </p:animEffect>
                                    <p:set>
                                      <p:cBhvr>
                                        <p:cTn id="128" dur="1" fill="hold">
                                          <p:stCondLst>
                                            <p:cond delay="499"/>
                                          </p:stCondLst>
                                        </p:cTn>
                                        <p:tgtEl>
                                          <p:spTgt spid="22"/>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5"/>
                                        </p:tgtEl>
                                      </p:cBhvr>
                                    </p:animEffect>
                                    <p:set>
                                      <p:cBhvr>
                                        <p:cTn id="131" dur="1" fill="hold">
                                          <p:stCondLst>
                                            <p:cond delay="499"/>
                                          </p:stCondLst>
                                        </p:cTn>
                                        <p:tgtEl>
                                          <p:spTgt spid="5"/>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36"/>
                                        </p:tgtEl>
                                      </p:cBhvr>
                                    </p:animEffect>
                                    <p:set>
                                      <p:cBhvr>
                                        <p:cTn id="134" dur="1" fill="hold">
                                          <p:stCondLst>
                                            <p:cond delay="499"/>
                                          </p:stCondLst>
                                        </p:cTn>
                                        <p:tgtEl>
                                          <p:spTgt spid="36"/>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37"/>
                                        </p:tgtEl>
                                      </p:cBhvr>
                                    </p:animEffect>
                                    <p:set>
                                      <p:cBhvr>
                                        <p:cTn id="137" dur="1" fill="hold">
                                          <p:stCondLst>
                                            <p:cond delay="499"/>
                                          </p:stCondLst>
                                        </p:cTn>
                                        <p:tgtEl>
                                          <p:spTgt spid="37"/>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40"/>
                                        </p:tgtEl>
                                      </p:cBhvr>
                                    </p:animEffect>
                                    <p:set>
                                      <p:cBhvr>
                                        <p:cTn id="140" dur="1" fill="hold">
                                          <p:stCondLst>
                                            <p:cond delay="499"/>
                                          </p:stCondLst>
                                        </p:cTn>
                                        <p:tgtEl>
                                          <p:spTgt spid="40"/>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44"/>
                                        </p:tgtEl>
                                      </p:cBhvr>
                                    </p:animEffect>
                                    <p:set>
                                      <p:cBhvr>
                                        <p:cTn id="143" dur="1" fill="hold">
                                          <p:stCondLst>
                                            <p:cond delay="499"/>
                                          </p:stCondLst>
                                        </p:cTn>
                                        <p:tgtEl>
                                          <p:spTgt spid="4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47"/>
                                        </p:tgtEl>
                                      </p:cBhvr>
                                    </p:animEffect>
                                    <p:set>
                                      <p:cBhvr>
                                        <p:cTn id="149" dur="1" fill="hold">
                                          <p:stCondLst>
                                            <p:cond delay="499"/>
                                          </p:stCondLst>
                                        </p:cTn>
                                        <p:tgtEl>
                                          <p:spTgt spid="47"/>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48"/>
                                        </p:tgtEl>
                                      </p:cBhvr>
                                    </p:animEffect>
                                    <p:set>
                                      <p:cBhvr>
                                        <p:cTn id="152" dur="1" fill="hold">
                                          <p:stCondLst>
                                            <p:cond delay="499"/>
                                          </p:stCondLst>
                                        </p:cTn>
                                        <p:tgtEl>
                                          <p:spTgt spid="48"/>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49"/>
                                        </p:tgtEl>
                                      </p:cBhvr>
                                    </p:animEffect>
                                    <p:set>
                                      <p:cBhvr>
                                        <p:cTn id="155"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P spid="76" grpId="0"/>
      <p:bldP spid="77" grpId="0"/>
      <p:bldP spid="5" grpId="0" animBg="1"/>
      <p:bldP spid="5" grpId="1" animBg="1"/>
      <p:bldP spid="22" grpId="0" animBg="1"/>
      <p:bldP spid="22" grpId="1" animBg="1"/>
      <p:bldP spid="36" grpId="0" animBg="1"/>
      <p:bldP spid="36" grpId="1" animBg="1"/>
      <p:bldP spid="37" grpId="0" animBg="1"/>
      <p:bldP spid="37" grpId="1" animBg="1"/>
      <p:bldP spid="40" grpId="0" animBg="1"/>
      <p:bldP spid="40"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1A6686-3A9C-AA47-F977-14B3D25CD4B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131</a:t>
            </a:fld>
            <a:endParaRPr lang="en-US" dirty="0"/>
          </a:p>
        </p:txBody>
      </p:sp>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5587364" y="2969151"/>
          <a:ext cx="4477500" cy="3719512"/>
        </p:xfrm>
        <a:graphic>
          <a:graphicData uri="http://schemas.openxmlformats.org/drawingml/2006/table">
            <a:tbl>
              <a:tblPr firstRow="1" bandRow="1">
                <a:tableStyleId>{10A1B5D5-9B99-4C35-A422-299274C87663}</a:tableStyleId>
              </a:tblPr>
              <a:tblGrid>
                <a:gridCol w="447750">
                  <a:extLst>
                    <a:ext uri="{9D8B030D-6E8A-4147-A177-3AD203B41FA5}">
                      <a16:colId xmlns:a16="http://schemas.microsoft.com/office/drawing/2014/main" val="2151650388"/>
                    </a:ext>
                  </a:extLst>
                </a:gridCol>
                <a:gridCol w="447750">
                  <a:extLst>
                    <a:ext uri="{9D8B030D-6E8A-4147-A177-3AD203B41FA5}">
                      <a16:colId xmlns:a16="http://schemas.microsoft.com/office/drawing/2014/main" val="1548476783"/>
                    </a:ext>
                  </a:extLst>
                </a:gridCol>
                <a:gridCol w="447750">
                  <a:extLst>
                    <a:ext uri="{9D8B030D-6E8A-4147-A177-3AD203B41FA5}">
                      <a16:colId xmlns:a16="http://schemas.microsoft.com/office/drawing/2014/main" val="3820410633"/>
                    </a:ext>
                  </a:extLst>
                </a:gridCol>
                <a:gridCol w="447750">
                  <a:extLst>
                    <a:ext uri="{9D8B030D-6E8A-4147-A177-3AD203B41FA5}">
                      <a16:colId xmlns:a16="http://schemas.microsoft.com/office/drawing/2014/main" val="4178377480"/>
                    </a:ext>
                  </a:extLst>
                </a:gridCol>
                <a:gridCol w="447750">
                  <a:extLst>
                    <a:ext uri="{9D8B030D-6E8A-4147-A177-3AD203B41FA5}">
                      <a16:colId xmlns:a16="http://schemas.microsoft.com/office/drawing/2014/main" val="3817930997"/>
                    </a:ext>
                  </a:extLst>
                </a:gridCol>
                <a:gridCol w="447750">
                  <a:extLst>
                    <a:ext uri="{9D8B030D-6E8A-4147-A177-3AD203B41FA5}">
                      <a16:colId xmlns:a16="http://schemas.microsoft.com/office/drawing/2014/main" val="2471295556"/>
                    </a:ext>
                  </a:extLst>
                </a:gridCol>
                <a:gridCol w="447750">
                  <a:extLst>
                    <a:ext uri="{9D8B030D-6E8A-4147-A177-3AD203B41FA5}">
                      <a16:colId xmlns:a16="http://schemas.microsoft.com/office/drawing/2014/main" val="72724090"/>
                    </a:ext>
                  </a:extLst>
                </a:gridCol>
                <a:gridCol w="447750">
                  <a:extLst>
                    <a:ext uri="{9D8B030D-6E8A-4147-A177-3AD203B41FA5}">
                      <a16:colId xmlns:a16="http://schemas.microsoft.com/office/drawing/2014/main" val="1635578098"/>
                    </a:ext>
                  </a:extLst>
                </a:gridCol>
                <a:gridCol w="447750">
                  <a:extLst>
                    <a:ext uri="{9D8B030D-6E8A-4147-A177-3AD203B41FA5}">
                      <a16:colId xmlns:a16="http://schemas.microsoft.com/office/drawing/2014/main" val="3395179406"/>
                    </a:ext>
                  </a:extLst>
                </a:gridCol>
                <a:gridCol w="447750">
                  <a:extLst>
                    <a:ext uri="{9D8B030D-6E8A-4147-A177-3AD203B41FA5}">
                      <a16:colId xmlns:a16="http://schemas.microsoft.com/office/drawing/2014/main" val="3635817569"/>
                    </a:ext>
                  </a:extLst>
                </a:gridCol>
              </a:tblGrid>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040720" y="248941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040720" y="248941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D2310EEE-843E-DE8E-AA12-24E37989A78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839338" y="3623036"/>
            <a:ext cx="4037156" cy="2754013"/>
          </a:xfrm>
          <a:prstGeom prst="rect">
            <a:avLst/>
          </a:prstGeom>
        </p:spPr>
      </p:pic>
      <p:grpSp>
        <p:nvGrpSpPr>
          <p:cNvPr id="16" name="Group 15">
            <a:extLst>
              <a:ext uri="{FF2B5EF4-FFF2-40B4-BE49-F238E27FC236}">
                <a16:creationId xmlns:a16="http://schemas.microsoft.com/office/drawing/2014/main" id="{B8EEDA82-09ED-AB87-1E1A-C0748246588B}"/>
              </a:ext>
            </a:extLst>
          </p:cNvPr>
          <p:cNvGrpSpPr/>
          <p:nvPr/>
        </p:nvGrpSpPr>
        <p:grpSpPr>
          <a:xfrm>
            <a:off x="6046629" y="2489417"/>
            <a:ext cx="3554571" cy="431066"/>
            <a:chOff x="6046629" y="2489417"/>
            <a:chExt cx="3554571" cy="431066"/>
          </a:xfrm>
        </p:grpSpPr>
        <p:sp>
          <p:nvSpPr>
            <p:cNvPr id="6" name="Right Brace 5">
              <a:extLst>
                <a:ext uri="{FF2B5EF4-FFF2-40B4-BE49-F238E27FC236}">
                  <a16:creationId xmlns:a16="http://schemas.microsoft.com/office/drawing/2014/main" id="{04688C54-F493-57D8-4E5C-F3168A4DCE32}"/>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F03788F-2C33-4800-76ED-1FA9A915B2DB}"/>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17" name="Group 16">
            <a:extLst>
              <a:ext uri="{FF2B5EF4-FFF2-40B4-BE49-F238E27FC236}">
                <a16:creationId xmlns:a16="http://schemas.microsoft.com/office/drawing/2014/main" id="{158CD21E-FA4A-3036-7346-73BFF0E6C668}"/>
              </a:ext>
            </a:extLst>
          </p:cNvPr>
          <p:cNvGrpSpPr/>
          <p:nvPr/>
        </p:nvGrpSpPr>
        <p:grpSpPr>
          <a:xfrm>
            <a:off x="10149941" y="3468567"/>
            <a:ext cx="431066" cy="2748167"/>
            <a:chOff x="10149941" y="3468567"/>
            <a:chExt cx="431066" cy="2748167"/>
          </a:xfrm>
        </p:grpSpPr>
        <p:sp>
          <p:nvSpPr>
            <p:cNvPr id="5" name="Right Brace 4">
              <a:extLst>
                <a:ext uri="{FF2B5EF4-FFF2-40B4-BE49-F238E27FC236}">
                  <a16:creationId xmlns:a16="http://schemas.microsoft.com/office/drawing/2014/main" id="{F4BD396A-66F0-2E04-EF99-02DAD5DB8E9B}"/>
                </a:ext>
              </a:extLst>
            </p:cNvPr>
            <p:cNvSpPr/>
            <p:nvPr/>
          </p:nvSpPr>
          <p:spPr>
            <a:xfrm>
              <a:off x="10184886" y="3468567"/>
              <a:ext cx="304765"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7F8AFBBE-A7AF-97D2-36A4-672158259A92}"/>
                </a:ext>
              </a:extLst>
            </p:cNvPr>
            <p:cNvSpPr txBox="1"/>
            <p:nvPr/>
          </p:nvSpPr>
          <p:spPr>
            <a:xfrm rot="5400000">
              <a:off x="9964981"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Tree>
    <p:extLst>
      <p:ext uri="{BB962C8B-B14F-4D97-AF65-F5344CB8AC3E}">
        <p14:creationId xmlns:p14="http://schemas.microsoft.com/office/powerpoint/2010/main" val="269593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Diagonal Corners Snipped 23">
            <a:extLst>
              <a:ext uri="{FF2B5EF4-FFF2-40B4-BE49-F238E27FC236}">
                <a16:creationId xmlns:a16="http://schemas.microsoft.com/office/drawing/2014/main" id="{98CEDE5A-6C65-44D3-F5E7-FDA0B3564DA7}"/>
              </a:ext>
            </a:extLst>
          </p:cNvPr>
          <p:cNvSpPr/>
          <p:nvPr/>
        </p:nvSpPr>
        <p:spPr>
          <a:xfrm rot="1358051">
            <a:off x="-1981657" y="3437430"/>
            <a:ext cx="14120853" cy="5479912"/>
          </a:xfrm>
          <a:prstGeom prst="snip2DiagRect">
            <a:avLst>
              <a:gd name="adj1" fmla="val 0"/>
              <a:gd name="adj2" fmla="val 0"/>
            </a:avLst>
          </a:prstGeom>
          <a:solidFill>
            <a:srgbClr val="0A09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132</a:t>
            </a:fld>
            <a:endParaRPr lang="en-US" dirty="0"/>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7260" y="5575664"/>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7260" y="5575664"/>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4546F18-ED5C-0125-E6AA-C7809B251ACB}"/>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9896" b="99306" l="9743" r="97700">
                        <a14:foregroundMark x1="93775" y1="81944" x2="93775" y2="81944"/>
                        <a14:foregroundMark x1="97700" y1="82639" x2="97700" y2="82639"/>
                        <a14:foregroundMark x1="53045" y1="99306" x2="53045" y2="99306"/>
                        <a14:backgroundMark x1="53180" y1="99479" x2="53180" y2="99479"/>
                        <a14:backgroundMark x1="52909" y1="99479" x2="52909" y2="99479"/>
                        <a14:backgroundMark x1="23816" y1="77083" x2="23816" y2="78472"/>
                        <a14:backgroundMark x1="28417" y1="74306" x2="23004" y2="81076"/>
                        <a14:backgroundMark x1="27605" y1="79167" x2="28823" y2="83507"/>
                        <a14:backgroundMark x1="46008" y1="93924" x2="58863" y2="95313"/>
                        <a14:backgroundMark x1="58863" y1="94097" x2="68471" y2="93750"/>
                        <a14:backgroundMark x1="42219" y1="92361" x2="42219" y2="92361"/>
                        <a14:backgroundMark x1="93640" y1="84201" x2="94452" y2="77778"/>
                        <a14:backgroundMark x1="93640" y1="84201" x2="88092" y2="75694"/>
                        <a14:backgroundMark x1="89851" y1="85069" x2="93640" y2="81076"/>
                      </a14:backgroundRemoval>
                    </a14:imgEffect>
                  </a14:imgLayer>
                </a14:imgProps>
              </a:ext>
            </a:extLst>
          </a:blip>
          <a:srcRect l="15513" t="26056"/>
          <a:stretch/>
        </p:blipFill>
        <p:spPr>
          <a:xfrm>
            <a:off x="1193447" y="1896475"/>
            <a:ext cx="1849237" cy="3482366"/>
          </a:xfrm>
          <a:prstGeom prst="rect">
            <a:avLst/>
          </a:prstGeom>
        </p:spPr>
      </p:pic>
      <p:pic>
        <p:nvPicPr>
          <p:cNvPr id="18" name="Picture 17">
            <a:extLst>
              <a:ext uri="{FF2B5EF4-FFF2-40B4-BE49-F238E27FC236}">
                <a16:creationId xmlns:a16="http://schemas.microsoft.com/office/drawing/2014/main" id="{1D1C00B2-005B-11F2-9972-0E76B4FF3963}"/>
              </a:ext>
            </a:extLst>
          </p:cNvPr>
          <p:cNvPicPr>
            <a:picLocks noChangeAspect="1"/>
          </p:cNvPicPr>
          <p:nvPr/>
        </p:nvPicPr>
        <p:blipFill rotWithShape="1">
          <a:blip r:embed="rId6">
            <a:alphaModFix amt="8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Mark x1="27064" y1="75521" x2="26116" y2="81771"/>
                        <a14:backgroundMark x1="30447" y1="72917" x2="27064" y2="77083"/>
                        <a14:backgroundMark x1="27334" y1="80729" x2="28823" y2="85069"/>
                      </a14:backgroundRemoval>
                    </a14:imgEffect>
                  </a14:imgLayer>
                </a14:imgProps>
              </a:ext>
            </a:extLst>
          </a:blip>
          <a:srcRect l="15513" t="26056"/>
          <a:stretch/>
        </p:blipFill>
        <p:spPr>
          <a:xfrm>
            <a:off x="2078218" y="2888742"/>
            <a:ext cx="3240522" cy="2983883"/>
          </a:xfrm>
          <a:prstGeom prst="rect">
            <a:avLst/>
          </a:prstGeom>
        </p:spPr>
      </p:pic>
      <p:pic>
        <p:nvPicPr>
          <p:cNvPr id="22" name="Picture 21">
            <a:extLst>
              <a:ext uri="{FF2B5EF4-FFF2-40B4-BE49-F238E27FC236}">
                <a16:creationId xmlns:a16="http://schemas.microsoft.com/office/drawing/2014/main" id="{53C9CC82-EAC3-25E6-21D7-0FB162A0DA4C}"/>
              </a:ext>
            </a:extLst>
          </p:cNvPr>
          <p:cNvPicPr>
            <a:picLocks noChangeAspect="1"/>
          </p:cNvPicPr>
          <p:nvPr/>
        </p:nvPicPr>
        <p:blipFill rotWithShape="1">
          <a:blip r:embed="rId7">
            <a:alphaModFix amt="9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3171616" y="4446149"/>
            <a:ext cx="4767915" cy="1866199"/>
          </a:xfrm>
          <a:prstGeom prst="rect">
            <a:avLst/>
          </a:prstGeom>
        </p:spPr>
      </p:pic>
      <p:pic>
        <p:nvPicPr>
          <p:cNvPr id="23" name="Picture 22">
            <a:extLst>
              <a:ext uri="{FF2B5EF4-FFF2-40B4-BE49-F238E27FC236}">
                <a16:creationId xmlns:a16="http://schemas.microsoft.com/office/drawing/2014/main" id="{DF235BAB-E450-0FF7-BE9A-081C36C31585}"/>
              </a:ext>
            </a:extLst>
          </p:cNvPr>
          <p:cNvPicPr>
            <a:picLocks noChangeAspect="1"/>
          </p:cNvPicPr>
          <p:nvPr/>
        </p:nvPicPr>
        <p:blipFill rotWithShape="1">
          <a:blip r:embed="rId7">
            <a:alphaModFix/>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5037580" y="5584655"/>
            <a:ext cx="5803901" cy="1015663"/>
          </a:xfrm>
          <a:prstGeom prst="rect">
            <a:avLst/>
          </a:prstGeom>
        </p:spPr>
      </p:pic>
      <p:sp>
        <p:nvSpPr>
          <p:cNvPr id="30" name="TextBox 29">
            <a:extLst>
              <a:ext uri="{FF2B5EF4-FFF2-40B4-BE49-F238E27FC236}">
                <a16:creationId xmlns:a16="http://schemas.microsoft.com/office/drawing/2014/main" id="{D73CB281-036C-9951-9273-93A74D75AA65}"/>
              </a:ext>
            </a:extLst>
          </p:cNvPr>
          <p:cNvSpPr txBox="1"/>
          <p:nvPr/>
        </p:nvSpPr>
        <p:spPr>
          <a:xfrm rot="1375081">
            <a:off x="5440538" y="3116632"/>
            <a:ext cx="1739114" cy="707886"/>
          </a:xfrm>
          <a:prstGeom prst="rect">
            <a:avLst/>
          </a:prstGeom>
          <a:noFill/>
        </p:spPr>
        <p:txBody>
          <a:bodyPr wrap="square" rtlCol="0">
            <a:spAutoFit/>
          </a:bodyPr>
          <a:lstStyle/>
          <a:p>
            <a:pPr algn="ctr"/>
            <a:r>
              <a:rPr lang="en-US" sz="4000" dirty="0">
                <a:solidFill>
                  <a:schemeClr val="bg1">
                    <a:lumMod val="85000"/>
                  </a:schemeClr>
                </a:solidFill>
                <a:latin typeface="+mj-lt"/>
              </a:rPr>
              <a:t>Time</a:t>
            </a:r>
          </a:p>
        </p:txBody>
      </p:sp>
      <p:pic>
        <p:nvPicPr>
          <p:cNvPr id="32" name="Picture 31">
            <a:extLst>
              <a:ext uri="{FF2B5EF4-FFF2-40B4-BE49-F238E27FC236}">
                <a16:creationId xmlns:a16="http://schemas.microsoft.com/office/drawing/2014/main" id="{3F4181A0-36BA-9E0B-60A2-B69447E31233}"/>
              </a:ext>
            </a:extLst>
          </p:cNvPr>
          <p:cNvPicPr>
            <a:picLocks noChangeAspect="1"/>
          </p:cNvPicPr>
          <p:nvPr/>
        </p:nvPicPr>
        <p:blipFill rotWithShape="1">
          <a:blip r:embed="rId8"/>
          <a:srcRect t="1266"/>
          <a:stretch/>
        </p:blipFill>
        <p:spPr>
          <a:xfrm>
            <a:off x="9363373" y="2576100"/>
            <a:ext cx="2277501" cy="2253106"/>
          </a:xfrm>
          <a:prstGeom prst="rect">
            <a:avLst/>
          </a:prstGeom>
        </p:spPr>
      </p:pic>
      <p:cxnSp>
        <p:nvCxnSpPr>
          <p:cNvPr id="29" name="Straight Arrow Connector 28">
            <a:extLst>
              <a:ext uri="{FF2B5EF4-FFF2-40B4-BE49-F238E27FC236}">
                <a16:creationId xmlns:a16="http://schemas.microsoft.com/office/drawing/2014/main" id="{C48278EA-A653-7804-227A-4581C4E1844E}"/>
              </a:ext>
            </a:extLst>
          </p:cNvPr>
          <p:cNvCxnSpPr>
            <a:cxnSpLocks/>
          </p:cNvCxnSpPr>
          <p:nvPr/>
        </p:nvCxnSpPr>
        <p:spPr>
          <a:xfrm>
            <a:off x="3530611" y="2576100"/>
            <a:ext cx="5130776" cy="2148840"/>
          </a:xfrm>
          <a:prstGeom prst="straightConnector1">
            <a:avLst/>
          </a:prstGeom>
          <a:ln w="69850">
            <a:solidFill>
              <a:schemeClr val="bg2">
                <a:lumMod val="75000"/>
              </a:schemeClr>
            </a:solidFill>
            <a:tailEnd type="stealth"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01D14F-4738-27F6-D21D-12FE2E372ADF}"/>
              </a:ext>
            </a:extLst>
          </p:cNvPr>
          <p:cNvSpPr txBox="1"/>
          <p:nvPr/>
        </p:nvSpPr>
        <p:spPr>
          <a:xfrm>
            <a:off x="11692938" y="2576100"/>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5</a:t>
            </a:r>
          </a:p>
        </p:txBody>
      </p:sp>
      <p:sp>
        <p:nvSpPr>
          <p:cNvPr id="6" name="TextBox 5">
            <a:extLst>
              <a:ext uri="{FF2B5EF4-FFF2-40B4-BE49-F238E27FC236}">
                <a16:creationId xmlns:a16="http://schemas.microsoft.com/office/drawing/2014/main" id="{6D5C02DD-8337-C1F7-E47B-CB5394FE912C}"/>
              </a:ext>
            </a:extLst>
          </p:cNvPr>
          <p:cNvSpPr txBox="1"/>
          <p:nvPr/>
        </p:nvSpPr>
        <p:spPr>
          <a:xfrm>
            <a:off x="11692938" y="2845913"/>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10</a:t>
            </a:r>
          </a:p>
        </p:txBody>
      </p:sp>
      <p:sp>
        <p:nvSpPr>
          <p:cNvPr id="7" name="TextBox 6">
            <a:extLst>
              <a:ext uri="{FF2B5EF4-FFF2-40B4-BE49-F238E27FC236}">
                <a16:creationId xmlns:a16="http://schemas.microsoft.com/office/drawing/2014/main" id="{49039CC5-B3BB-9C27-87A9-64A0AB921698}"/>
              </a:ext>
            </a:extLst>
          </p:cNvPr>
          <p:cNvSpPr txBox="1"/>
          <p:nvPr/>
        </p:nvSpPr>
        <p:spPr>
          <a:xfrm>
            <a:off x="11692938" y="3115726"/>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15</a:t>
            </a:r>
          </a:p>
        </p:txBody>
      </p:sp>
      <p:sp>
        <p:nvSpPr>
          <p:cNvPr id="8" name="TextBox 7">
            <a:extLst>
              <a:ext uri="{FF2B5EF4-FFF2-40B4-BE49-F238E27FC236}">
                <a16:creationId xmlns:a16="http://schemas.microsoft.com/office/drawing/2014/main" id="{8C1B29A3-A54F-24D9-135E-13DDCDBAC9DB}"/>
              </a:ext>
            </a:extLst>
          </p:cNvPr>
          <p:cNvSpPr txBox="1"/>
          <p:nvPr/>
        </p:nvSpPr>
        <p:spPr>
          <a:xfrm>
            <a:off x="11692938" y="3385538"/>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20</a:t>
            </a:r>
          </a:p>
        </p:txBody>
      </p:sp>
      <p:pic>
        <p:nvPicPr>
          <p:cNvPr id="9" name="Graphic 8" descr="Hourglass 30% outline">
            <a:extLst>
              <a:ext uri="{FF2B5EF4-FFF2-40B4-BE49-F238E27FC236}">
                <a16:creationId xmlns:a16="http://schemas.microsoft.com/office/drawing/2014/main" id="{D78B329A-0C17-5A93-85DA-249610E8CA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80806" y="3825592"/>
            <a:ext cx="406730" cy="406730"/>
          </a:xfrm>
          <a:prstGeom prst="rect">
            <a:avLst/>
          </a:prstGeom>
        </p:spPr>
      </p:pic>
      <p:sp>
        <p:nvSpPr>
          <p:cNvPr id="13" name="TextBox 12">
            <a:extLst>
              <a:ext uri="{FF2B5EF4-FFF2-40B4-BE49-F238E27FC236}">
                <a16:creationId xmlns:a16="http://schemas.microsoft.com/office/drawing/2014/main" id="{9D9F1D56-E2A3-B4D3-7A2C-99228E61AF83}"/>
              </a:ext>
            </a:extLst>
          </p:cNvPr>
          <p:cNvSpPr txBox="1"/>
          <p:nvPr/>
        </p:nvSpPr>
        <p:spPr>
          <a:xfrm rot="1364457">
            <a:off x="2669146" y="4189808"/>
            <a:ext cx="8691026" cy="369332"/>
          </a:xfrm>
          <a:prstGeom prst="rect">
            <a:avLst/>
          </a:prstGeom>
          <a:noFill/>
        </p:spPr>
        <p:txBody>
          <a:bodyPr wrap="square">
            <a:spAutoFit/>
          </a:bodyPr>
          <a:lstStyle/>
          <a:p>
            <a:pPr marL="283457" lvl="2" indent="0">
              <a:buNone/>
            </a:pPr>
            <a:r>
              <a:rPr lang="en-US" sz="1800" dirty="0">
                <a:solidFill>
                  <a:srgbClr val="FF0000"/>
                </a:solidFill>
                <a:latin typeface="+mj-lt"/>
              </a:rPr>
              <a:t>SOLUTIONS</a:t>
            </a:r>
            <a:r>
              <a:rPr lang="en-US" sz="1800" dirty="0">
                <a:solidFill>
                  <a:schemeClr val="bg1">
                    <a:lumMod val="85000"/>
                  </a:schemeClr>
                </a:solidFill>
                <a:latin typeface="+mj-lt"/>
              </a:rPr>
              <a:t>:  </a:t>
            </a:r>
            <a:r>
              <a:rPr lang="en-US" sz="1800" dirty="0">
                <a:solidFill>
                  <a:srgbClr val="09FA80"/>
                </a:solidFill>
                <a:latin typeface="+mj-lt"/>
              </a:rPr>
              <a:t>cd</a:t>
            </a:r>
            <a:r>
              <a:rPr lang="en-US" sz="1800" dirty="0">
                <a:solidFill>
                  <a:schemeClr val="bg1">
                    <a:lumMod val="85000"/>
                  </a:schemeClr>
                </a:solidFill>
                <a:latin typeface="+mj-lt"/>
              </a:rPr>
              <a:t> </a:t>
            </a:r>
            <a:r>
              <a:rPr lang="en-US" sz="1800" dirty="0">
                <a:solidFill>
                  <a:schemeClr val="bg1">
                    <a:lumMod val="85000"/>
                  </a:schemeClr>
                </a:solidFill>
                <a:latin typeface="Aptos Mono" panose="020F0502020204030204" pitchFamily="49" charset="0"/>
              </a:rPr>
              <a:t>exercises/</a:t>
            </a:r>
            <a:r>
              <a:rPr lang="en-US" sz="1800" dirty="0">
                <a:solidFill>
                  <a:schemeClr val="bg1">
                    <a:lumMod val="85000"/>
                  </a:schemeClr>
                </a:solidFill>
                <a:latin typeface="Aptos Mono" panose="020B0009020202020204" pitchFamily="49" charset="0"/>
              </a:rPr>
              <a:t>Exercise.2-CartesianTopology/</a:t>
            </a:r>
            <a:r>
              <a:rPr lang="en-US" sz="1800" dirty="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2" name="Content Placeholder 3">
            <a:extLst>
              <a:ext uri="{FF2B5EF4-FFF2-40B4-BE49-F238E27FC236}">
                <a16:creationId xmlns:a16="http://schemas.microsoft.com/office/drawing/2014/main" id="{D364E1EE-6D00-B081-4DB0-E19AEC573145}"/>
              </a:ext>
            </a:extLst>
          </p:cNvPr>
          <p:cNvSpPr txBox="1">
            <a:spLocks/>
          </p:cNvSpPr>
          <p:nvPr/>
        </p:nvSpPr>
        <p:spPr>
          <a:xfrm>
            <a:off x="413585" y="1247921"/>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spTree>
    <p:extLst>
      <p:ext uri="{BB962C8B-B14F-4D97-AF65-F5344CB8AC3E}">
        <p14:creationId xmlns:p14="http://schemas.microsoft.com/office/powerpoint/2010/main" val="169243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xit" presetSubtype="8" fill="hold" nodeType="afterEffect">
                                  <p:stCondLst>
                                    <p:cond delay="0"/>
                                  </p:stCondLst>
                                  <p:childTnLst>
                                    <p:animEffect transition="out" filter="wipe(left)">
                                      <p:cBhvr>
                                        <p:cTn id="9" dur="59000"/>
                                        <p:tgtEl>
                                          <p:spTgt spid="14"/>
                                        </p:tgtEl>
                                      </p:cBhvr>
                                    </p:animEffect>
                                    <p:set>
                                      <p:cBhvr>
                                        <p:cTn id="10" dur="1" fill="hold">
                                          <p:stCondLst>
                                            <p:cond delay="58999"/>
                                          </p:stCondLst>
                                        </p:cTn>
                                        <p:tgtEl>
                                          <p:spTgt spid="14"/>
                                        </p:tgtEl>
                                        <p:attrNameLst>
                                          <p:attrName>style.visibility</p:attrName>
                                        </p:attrNameLst>
                                      </p:cBhvr>
                                      <p:to>
                                        <p:strVal val="hidden"/>
                                      </p:to>
                                    </p:set>
                                  </p:childTnLst>
                                </p:cTn>
                              </p:par>
                            </p:childTnLst>
                          </p:cTn>
                        </p:par>
                        <p:par>
                          <p:cTn id="11" fill="hold">
                            <p:stCondLst>
                              <p:cond delay="59000"/>
                            </p:stCondLst>
                            <p:childTnLst>
                              <p:par>
                                <p:cTn id="12" presetID="22" presetClass="exit" presetSubtype="8" fill="hold" nodeType="afterEffect">
                                  <p:stCondLst>
                                    <p:cond delay="0"/>
                                  </p:stCondLst>
                                  <p:childTnLst>
                                    <p:animEffect transition="out" filter="wipe(left)">
                                      <p:cBhvr>
                                        <p:cTn id="13" dur="59000"/>
                                        <p:tgtEl>
                                          <p:spTgt spid="18"/>
                                        </p:tgtEl>
                                      </p:cBhvr>
                                    </p:animEffect>
                                    <p:set>
                                      <p:cBhvr>
                                        <p:cTn id="14" dur="1" fill="hold">
                                          <p:stCondLst>
                                            <p:cond delay="58999"/>
                                          </p:stCondLst>
                                        </p:cTn>
                                        <p:tgtEl>
                                          <p:spTgt spid="18"/>
                                        </p:tgtEl>
                                        <p:attrNameLst>
                                          <p:attrName>style.visibility</p:attrName>
                                        </p:attrNameLst>
                                      </p:cBhvr>
                                      <p:to>
                                        <p:strVal val="hidden"/>
                                      </p:to>
                                    </p:set>
                                  </p:childTnLst>
                                </p:cTn>
                              </p:par>
                            </p:childTnLst>
                          </p:cTn>
                        </p:par>
                        <p:par>
                          <p:cTn id="15" fill="hold">
                            <p:stCondLst>
                              <p:cond delay="118000"/>
                            </p:stCondLst>
                            <p:childTnLst>
                              <p:par>
                                <p:cTn id="16" presetID="22" presetClass="exit" presetSubtype="8" fill="hold" nodeType="afterEffect">
                                  <p:stCondLst>
                                    <p:cond delay="0"/>
                                  </p:stCondLst>
                                  <p:childTnLst>
                                    <p:animEffect transition="out" filter="wipe(left)">
                                      <p:cBhvr>
                                        <p:cTn id="17" dur="59000"/>
                                        <p:tgtEl>
                                          <p:spTgt spid="22"/>
                                        </p:tgtEl>
                                      </p:cBhvr>
                                    </p:animEffect>
                                    <p:set>
                                      <p:cBhvr>
                                        <p:cTn id="18" dur="1" fill="hold">
                                          <p:stCondLst>
                                            <p:cond delay="58999"/>
                                          </p:stCondLst>
                                        </p:cTn>
                                        <p:tgtEl>
                                          <p:spTgt spid="22"/>
                                        </p:tgtEl>
                                        <p:attrNameLst>
                                          <p:attrName>style.visibility</p:attrName>
                                        </p:attrNameLst>
                                      </p:cBhvr>
                                      <p:to>
                                        <p:strVal val="hidden"/>
                                      </p:to>
                                    </p:set>
                                  </p:childTnLst>
                                </p:cTn>
                              </p:par>
                            </p:childTnLst>
                          </p:cTn>
                        </p:par>
                        <p:par>
                          <p:cTn id="19" fill="hold">
                            <p:stCondLst>
                              <p:cond delay="177000"/>
                            </p:stCondLst>
                            <p:childTnLst>
                              <p:par>
                                <p:cTn id="20" presetID="22" presetClass="exit" presetSubtype="8" fill="hold" nodeType="afterEffect">
                                  <p:stCondLst>
                                    <p:cond delay="0"/>
                                  </p:stCondLst>
                                  <p:childTnLst>
                                    <p:animEffect transition="out" filter="wipe(left)">
                                      <p:cBhvr>
                                        <p:cTn id="21" dur="59000"/>
                                        <p:tgtEl>
                                          <p:spTgt spid="23"/>
                                        </p:tgtEl>
                                      </p:cBhvr>
                                    </p:animEffect>
                                    <p:set>
                                      <p:cBhvr>
                                        <p:cTn id="22" dur="1" fill="hold">
                                          <p:stCondLst>
                                            <p:cond delay="58999"/>
                                          </p:stCondLst>
                                        </p:cTn>
                                        <p:tgtEl>
                                          <p:spTgt spid="23"/>
                                        </p:tgtEl>
                                        <p:attrNameLst>
                                          <p:attrName>style.visibility</p:attrName>
                                        </p:attrNameLst>
                                      </p:cBhvr>
                                      <p:to>
                                        <p:strVal val="hidden"/>
                                      </p:to>
                                    </p:set>
                                  </p:childTnLst>
                                </p:cTn>
                              </p:par>
                            </p:childTnLst>
                          </p:cTn>
                        </p:par>
                        <p:par>
                          <p:cTn id="23" fill="hold">
                            <p:stCondLst>
                              <p:cond delay="236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9000"/>
                                        <p:tgtEl>
                                          <p:spTgt spid="5"/>
                                        </p:tgtEl>
                                      </p:cBhvr>
                                    </p:animEffect>
                                  </p:childTnLst>
                                </p:cTn>
                              </p:par>
                            </p:childTnLst>
                          </p:cTn>
                        </p:par>
                        <p:par>
                          <p:cTn id="27" fill="hold">
                            <p:stCondLst>
                              <p:cond delay="295000"/>
                            </p:stCondLst>
                            <p:childTnLst>
                              <p:par>
                                <p:cTn id="28" presetID="22" presetClass="entr" presetSubtype="2"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9000"/>
                                        <p:tgtEl>
                                          <p:spTgt spid="23"/>
                                        </p:tgtEl>
                                      </p:cBhvr>
                                    </p:animEffect>
                                  </p:childTnLst>
                                </p:cTn>
                              </p:par>
                            </p:childTnLst>
                          </p:cTn>
                        </p:par>
                        <p:par>
                          <p:cTn id="31" fill="hold">
                            <p:stCondLst>
                              <p:cond delay="354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9000"/>
                                        <p:tgtEl>
                                          <p:spTgt spid="22"/>
                                        </p:tgtEl>
                                      </p:cBhvr>
                                    </p:animEffect>
                                  </p:childTnLst>
                                </p:cTn>
                              </p:par>
                            </p:childTnLst>
                          </p:cTn>
                        </p:par>
                        <p:par>
                          <p:cTn id="35" fill="hold">
                            <p:stCondLst>
                              <p:cond delay="413000"/>
                            </p:stCondLst>
                            <p:childTnLst>
                              <p:par>
                                <p:cTn id="36" presetID="22" presetClass="entr" presetSubtype="2"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59000"/>
                                        <p:tgtEl>
                                          <p:spTgt spid="18"/>
                                        </p:tgtEl>
                                      </p:cBhvr>
                                    </p:animEffect>
                                  </p:childTnLst>
                                </p:cTn>
                              </p:par>
                            </p:childTnLst>
                          </p:cTn>
                        </p:par>
                        <p:par>
                          <p:cTn id="39" fill="hold">
                            <p:stCondLst>
                              <p:cond delay="472000"/>
                            </p:stCondLst>
                            <p:childTnLst>
                              <p:par>
                                <p:cTn id="40" presetID="2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9000"/>
                                        <p:tgtEl>
                                          <p:spTgt spid="14"/>
                                        </p:tgtEl>
                                      </p:cBhvr>
                                    </p:animEffect>
                                  </p:childTnLst>
                                </p:cTn>
                              </p:par>
                            </p:childTnLst>
                          </p:cTn>
                        </p:par>
                        <p:par>
                          <p:cTn id="43" fill="hold">
                            <p:stCondLst>
                              <p:cond delay="5310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9000"/>
                                        <p:tgtEl>
                                          <p:spTgt spid="14"/>
                                        </p:tgtEl>
                                      </p:cBhvr>
                                    </p:animEffect>
                                  </p:childTnLst>
                                </p:cTn>
                              </p:par>
                            </p:childTnLst>
                          </p:cTn>
                        </p:par>
                        <p:par>
                          <p:cTn id="47" fill="hold">
                            <p:stCondLst>
                              <p:cond delay="59000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9000"/>
                                        <p:tgtEl>
                                          <p:spTgt spid="6"/>
                                        </p:tgtEl>
                                      </p:cBhvr>
                                    </p:animEffect>
                                  </p:childTnLst>
                                </p:cTn>
                              </p:par>
                            </p:childTnLst>
                          </p:cTn>
                        </p:par>
                        <p:par>
                          <p:cTn id="51" fill="hold">
                            <p:stCondLst>
                              <p:cond delay="649000"/>
                            </p:stCondLst>
                            <p:childTnLst>
                              <p:par>
                                <p:cTn id="52" presetID="22" presetClass="exit" presetSubtype="8" fill="hold" nodeType="afterEffect">
                                  <p:stCondLst>
                                    <p:cond delay="0"/>
                                  </p:stCondLst>
                                  <p:childTnLst>
                                    <p:animEffect transition="out" filter="wipe(left)">
                                      <p:cBhvr>
                                        <p:cTn id="53" dur="59000"/>
                                        <p:tgtEl>
                                          <p:spTgt spid="14"/>
                                        </p:tgtEl>
                                      </p:cBhvr>
                                    </p:animEffect>
                                    <p:set>
                                      <p:cBhvr>
                                        <p:cTn id="54" dur="1" fill="hold">
                                          <p:stCondLst>
                                            <p:cond delay="58999"/>
                                          </p:stCondLst>
                                        </p:cTn>
                                        <p:tgtEl>
                                          <p:spTgt spid="14"/>
                                        </p:tgtEl>
                                        <p:attrNameLst>
                                          <p:attrName>style.visibility</p:attrName>
                                        </p:attrNameLst>
                                      </p:cBhvr>
                                      <p:to>
                                        <p:strVal val="hidden"/>
                                      </p:to>
                                    </p:set>
                                  </p:childTnLst>
                                </p:cTn>
                              </p:par>
                            </p:childTnLst>
                          </p:cTn>
                        </p:par>
                        <p:par>
                          <p:cTn id="55" fill="hold">
                            <p:stCondLst>
                              <p:cond delay="708000"/>
                            </p:stCondLst>
                            <p:childTnLst>
                              <p:par>
                                <p:cTn id="56" presetID="22" presetClass="exit" presetSubtype="8" fill="hold" nodeType="afterEffect">
                                  <p:stCondLst>
                                    <p:cond delay="0"/>
                                  </p:stCondLst>
                                  <p:childTnLst>
                                    <p:animEffect transition="out" filter="wipe(left)">
                                      <p:cBhvr>
                                        <p:cTn id="57" dur="59000"/>
                                        <p:tgtEl>
                                          <p:spTgt spid="18"/>
                                        </p:tgtEl>
                                      </p:cBhvr>
                                    </p:animEffect>
                                    <p:set>
                                      <p:cBhvr>
                                        <p:cTn id="58" dur="1" fill="hold">
                                          <p:stCondLst>
                                            <p:cond delay="58999"/>
                                          </p:stCondLst>
                                        </p:cTn>
                                        <p:tgtEl>
                                          <p:spTgt spid="18"/>
                                        </p:tgtEl>
                                        <p:attrNameLst>
                                          <p:attrName>style.visibility</p:attrName>
                                        </p:attrNameLst>
                                      </p:cBhvr>
                                      <p:to>
                                        <p:strVal val="hidden"/>
                                      </p:to>
                                    </p:set>
                                  </p:childTnLst>
                                </p:cTn>
                              </p:par>
                            </p:childTnLst>
                          </p:cTn>
                        </p:par>
                        <p:par>
                          <p:cTn id="59" fill="hold">
                            <p:stCondLst>
                              <p:cond delay="767000"/>
                            </p:stCondLst>
                            <p:childTnLst>
                              <p:par>
                                <p:cTn id="60" presetID="22" presetClass="exit" presetSubtype="8" fill="hold" nodeType="afterEffect">
                                  <p:stCondLst>
                                    <p:cond delay="0"/>
                                  </p:stCondLst>
                                  <p:childTnLst>
                                    <p:animEffect transition="out" filter="wipe(left)">
                                      <p:cBhvr>
                                        <p:cTn id="61" dur="59000"/>
                                        <p:tgtEl>
                                          <p:spTgt spid="22"/>
                                        </p:tgtEl>
                                      </p:cBhvr>
                                    </p:animEffect>
                                    <p:set>
                                      <p:cBhvr>
                                        <p:cTn id="62" dur="1" fill="hold">
                                          <p:stCondLst>
                                            <p:cond delay="58999"/>
                                          </p:stCondLst>
                                        </p:cTn>
                                        <p:tgtEl>
                                          <p:spTgt spid="22"/>
                                        </p:tgtEl>
                                        <p:attrNameLst>
                                          <p:attrName>style.visibility</p:attrName>
                                        </p:attrNameLst>
                                      </p:cBhvr>
                                      <p:to>
                                        <p:strVal val="hidden"/>
                                      </p:to>
                                    </p:set>
                                  </p:childTnLst>
                                </p:cTn>
                              </p:par>
                            </p:childTnLst>
                          </p:cTn>
                        </p:par>
                        <p:par>
                          <p:cTn id="63" fill="hold">
                            <p:stCondLst>
                              <p:cond delay="826000"/>
                            </p:stCondLst>
                            <p:childTnLst>
                              <p:par>
                                <p:cTn id="64" presetID="22" presetClass="exit" presetSubtype="8" fill="hold" nodeType="afterEffect">
                                  <p:stCondLst>
                                    <p:cond delay="0"/>
                                  </p:stCondLst>
                                  <p:childTnLst>
                                    <p:animEffect transition="out" filter="wipe(left)">
                                      <p:cBhvr>
                                        <p:cTn id="65" dur="59000"/>
                                        <p:tgtEl>
                                          <p:spTgt spid="23"/>
                                        </p:tgtEl>
                                      </p:cBhvr>
                                    </p:animEffect>
                                    <p:set>
                                      <p:cBhvr>
                                        <p:cTn id="66" dur="1" fill="hold">
                                          <p:stCondLst>
                                            <p:cond delay="58999"/>
                                          </p:stCondLst>
                                        </p:cTn>
                                        <p:tgtEl>
                                          <p:spTgt spid="23"/>
                                        </p:tgtEl>
                                        <p:attrNameLst>
                                          <p:attrName>style.visibility</p:attrName>
                                        </p:attrNameLst>
                                      </p:cBhvr>
                                      <p:to>
                                        <p:strVal val="hidden"/>
                                      </p:to>
                                    </p:set>
                                  </p:childTnLst>
                                </p:cTn>
                              </p:par>
                            </p:childTnLst>
                          </p:cTn>
                        </p:par>
                        <p:par>
                          <p:cTn id="67" fill="hold">
                            <p:stCondLst>
                              <p:cond delay="885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9000"/>
                                        <p:tgtEl>
                                          <p:spTgt spid="7"/>
                                        </p:tgtEl>
                                      </p:cBhvr>
                                    </p:animEffect>
                                  </p:childTnLst>
                                </p:cTn>
                              </p:par>
                            </p:childTnLst>
                          </p:cTn>
                        </p:par>
                        <p:par>
                          <p:cTn id="71" fill="hold">
                            <p:stCondLst>
                              <p:cond delay="944000"/>
                            </p:stCondLst>
                            <p:childTnLst>
                              <p:par>
                                <p:cTn id="72" presetID="22" presetClass="entr" presetSubtype="4"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down)">
                                      <p:cBhvr>
                                        <p:cTn id="74" dur="59000"/>
                                        <p:tgtEl>
                                          <p:spTgt spid="23"/>
                                        </p:tgtEl>
                                      </p:cBhvr>
                                    </p:animEffect>
                                  </p:childTnLst>
                                </p:cTn>
                              </p:par>
                            </p:childTnLst>
                          </p:cTn>
                        </p:par>
                        <p:par>
                          <p:cTn id="75" fill="hold">
                            <p:stCondLst>
                              <p:cond delay="1003000"/>
                            </p:stCondLst>
                            <p:childTnLst>
                              <p:par>
                                <p:cTn id="76" presetID="22" presetClass="entr" presetSubtype="4"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down)">
                                      <p:cBhvr>
                                        <p:cTn id="78" dur="59000"/>
                                        <p:tgtEl>
                                          <p:spTgt spid="22"/>
                                        </p:tgtEl>
                                      </p:cBhvr>
                                    </p:animEffect>
                                  </p:childTnLst>
                                </p:cTn>
                              </p:par>
                            </p:childTnLst>
                          </p:cTn>
                        </p:par>
                        <p:par>
                          <p:cTn id="79" fill="hold">
                            <p:stCondLst>
                              <p:cond delay="1062000"/>
                            </p:stCondLst>
                            <p:childTnLst>
                              <p:par>
                                <p:cTn id="80" presetID="22" presetClass="entr" presetSubtype="4" fill="hold"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9000"/>
                                        <p:tgtEl>
                                          <p:spTgt spid="18"/>
                                        </p:tgtEl>
                                      </p:cBhvr>
                                    </p:animEffect>
                                  </p:childTnLst>
                                </p:cTn>
                              </p:par>
                            </p:childTnLst>
                          </p:cTn>
                        </p:par>
                        <p:par>
                          <p:cTn id="83" fill="hold">
                            <p:stCondLst>
                              <p:cond delay="11210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9000"/>
                                        <p:tgtEl>
                                          <p:spTgt spid="14"/>
                                        </p:tgtEl>
                                      </p:cBhvr>
                                    </p:animEffect>
                                  </p:childTnLst>
                                </p:cTn>
                              </p:par>
                            </p:childTnLst>
                          </p:cTn>
                        </p:par>
                        <p:par>
                          <p:cTn id="87" fill="hold">
                            <p:stCondLst>
                              <p:cond delay="1180000"/>
                            </p:stCondLst>
                            <p:childTnLst>
                              <p:par>
                                <p:cTn id="88" presetID="10" presetClass="entr" presetSubtype="0"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90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Neighborhood Collectives</a:t>
            </a:r>
            <a:br>
              <a:rPr lang="en-US" sz="4400" dirty="0"/>
            </a:br>
            <a:endParaRPr lang="en-US" sz="4400" dirty="0"/>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133</a:t>
            </a:fld>
            <a:endParaRPr lang="en-US" dirty="0"/>
          </a:p>
        </p:txBody>
      </p:sp>
    </p:spTree>
    <p:extLst>
      <p:ext uri="{BB962C8B-B14F-4D97-AF65-F5344CB8AC3E}">
        <p14:creationId xmlns:p14="http://schemas.microsoft.com/office/powerpoint/2010/main" val="3087380928"/>
      </p:ext>
    </p:extLst>
  </p:cSld>
  <p:clrMapOvr>
    <a:masterClrMapping/>
  </p:clrMapOvr>
  <p:transition spd="slow">
    <p:push dir="u"/>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Virtual Topologies implement no communication!</a:t>
            </a:r>
          </a:p>
          <a:p>
            <a:pPr lvl="1">
              <a:buFont typeface="Wingdings" panose="05000000000000000000" pitchFamily="2" charset="2"/>
              <a:buChar char="Ø"/>
            </a:pPr>
            <a:r>
              <a:rPr lang="en-US" sz="2800" dirty="0">
                <a:solidFill>
                  <a:schemeClr val="bg1">
                    <a:lumMod val="85000"/>
                  </a:schemeClr>
                </a:solidFill>
                <a:latin typeface="+mj-lt"/>
              </a:rPr>
              <a:t>They are just helper functions.</a:t>
            </a:r>
          </a:p>
          <a:p>
            <a:pPr lvl="1"/>
            <a:endParaRPr lang="en-US" sz="2800" dirty="0">
              <a:solidFill>
                <a:schemeClr val="bg1">
                  <a:lumMod val="85000"/>
                </a:schemeClr>
              </a:solidFill>
              <a:latin typeface="+mj-lt"/>
            </a:endParaRPr>
          </a:p>
          <a:p>
            <a:pPr marL="0" indent="0">
              <a:buNone/>
            </a:pPr>
            <a:r>
              <a:rPr lang="en-US" sz="2800" dirty="0">
                <a:solidFill>
                  <a:schemeClr val="bg1">
                    <a:lumMod val="85000"/>
                  </a:schemeClr>
                </a:solidFill>
                <a:latin typeface="+mj-lt"/>
              </a:rPr>
              <a:t>Collective Communications only cover some patterns</a:t>
            </a:r>
          </a:p>
          <a:p>
            <a:pPr lvl="1">
              <a:buFont typeface="Wingdings" panose="05000000000000000000" pitchFamily="2" charset="2"/>
              <a:buChar char="Ø"/>
            </a:pPr>
            <a:r>
              <a:rPr lang="en-US" sz="2800" dirty="0">
                <a:solidFill>
                  <a:schemeClr val="bg1">
                    <a:lumMod val="85000"/>
                  </a:schemeClr>
                </a:solidFill>
                <a:latin typeface="+mj-lt"/>
              </a:rPr>
              <a:t>E.g., no stencil patterns.</a:t>
            </a:r>
          </a:p>
          <a:p>
            <a:pPr lvl="1">
              <a:buFont typeface="Wingdings" panose="05000000000000000000" pitchFamily="2" charset="2"/>
              <a:buChar char="Ø"/>
            </a:pPr>
            <a:endParaRPr lang="en-US" dirty="0">
              <a:solidFill>
                <a:schemeClr val="bg1">
                  <a:lumMod val="85000"/>
                </a:schemeClr>
              </a:solidFill>
              <a:latin typeface="+mj-lt"/>
            </a:endParaRPr>
          </a:p>
          <a:p>
            <a:pPr>
              <a:buClr>
                <a:srgbClr val="00B050"/>
              </a:buClr>
              <a:buFont typeface="Wingdings" panose="05000000000000000000" pitchFamily="2" charset="2"/>
              <a:buChar char="ü"/>
            </a:pPr>
            <a:r>
              <a:rPr lang="en-US" sz="3200" dirty="0">
                <a:solidFill>
                  <a:schemeClr val="bg1">
                    <a:lumMod val="85000"/>
                  </a:schemeClr>
                </a:solidFill>
                <a:latin typeface="+mj-lt"/>
              </a:rPr>
              <a:t>Neighborhood collectives add communication functions to process topologies.</a:t>
            </a:r>
          </a:p>
          <a:p>
            <a:pPr>
              <a:buFont typeface="Wingdings" panose="05000000000000000000" pitchFamily="2" charset="2"/>
              <a:buChar char="Ø"/>
            </a:pPr>
            <a:endParaRPr lang="en-US"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134</a:t>
            </a:fld>
            <a:endParaRPr lang="en-US" dirty="0"/>
          </a:p>
        </p:txBody>
      </p:sp>
    </p:spTree>
    <p:extLst>
      <p:ext uri="{BB962C8B-B14F-4D97-AF65-F5344CB8AC3E}">
        <p14:creationId xmlns:p14="http://schemas.microsoft.com/office/powerpoint/2010/main" val="2376238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135</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sendcount</a:t>
            </a:r>
            <a:r>
              <a:rPr lang="en-US" sz="26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sendtype: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recvbuf: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recvcount: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recvtype: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89" name="Straight Arrow Connector 88">
            <a:extLst>
              <a:ext uri="{FF2B5EF4-FFF2-40B4-BE49-F238E27FC236}">
                <a16:creationId xmlns:a16="http://schemas.microsoft.com/office/drawing/2014/main" id="{DDC1C0BA-59C2-036F-8869-2973138840B9}"/>
              </a:ext>
            </a:extLst>
          </p:cNvPr>
          <p:cNvCxnSpPr>
            <a:cxnSpLocks/>
          </p:cNvCxnSpPr>
          <p:nvPr/>
        </p:nvCxnSpPr>
        <p:spPr>
          <a:xfrm flipH="1">
            <a:off x="1374505" y="5802203"/>
            <a:ext cx="1283312" cy="57694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B24862D0-2E99-58DF-D31A-04A88A75BD29}"/>
              </a:ext>
            </a:extLst>
          </p:cNvPr>
          <p:cNvGrpSpPr/>
          <p:nvPr/>
        </p:nvGrpSpPr>
        <p:grpSpPr>
          <a:xfrm>
            <a:off x="1055251" y="6438639"/>
            <a:ext cx="624346" cy="183217"/>
            <a:chOff x="10729347" y="703248"/>
            <a:chExt cx="924659" cy="274320"/>
          </a:xfrm>
        </p:grpSpPr>
        <p:sp>
          <p:nvSpPr>
            <p:cNvPr id="112" name="Rectangle 111">
              <a:extLst>
                <a:ext uri="{FF2B5EF4-FFF2-40B4-BE49-F238E27FC236}">
                  <a16:creationId xmlns:a16="http://schemas.microsoft.com/office/drawing/2014/main" id="{A80F29F9-EFA3-05CD-F4DA-6C28866A747E}"/>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09BE62D-47F6-5CAB-5F13-B756498C4793}"/>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7953642-3430-D9FA-08A4-AFB214319C17}"/>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B3C37A00-64BE-0C55-394A-85884E66C0A4}"/>
              </a:ext>
            </a:extLst>
          </p:cNvPr>
          <p:cNvSpPr/>
          <p:nvPr/>
        </p:nvSpPr>
        <p:spPr>
          <a:xfrm>
            <a:off x="1055251" y="5556705"/>
            <a:ext cx="185225" cy="18321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1A3E7AF-195C-3EF0-3D47-57CCF6D0AE3D}"/>
              </a:ext>
            </a:extLst>
          </p:cNvPr>
          <p:cNvSpPr/>
          <p:nvPr/>
        </p:nvSpPr>
        <p:spPr>
          <a:xfrm>
            <a:off x="2554442" y="5556644"/>
            <a:ext cx="185225" cy="183217"/>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645F804-9A27-55B8-7EDD-37E5DA316DEA}"/>
              </a:ext>
            </a:extLst>
          </p:cNvPr>
          <p:cNvSpPr/>
          <p:nvPr/>
        </p:nvSpPr>
        <p:spPr>
          <a:xfrm>
            <a:off x="4081004" y="5556644"/>
            <a:ext cx="185225" cy="18321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14EE779C-7CED-6534-3192-8185BCF4A71F}"/>
              </a:ext>
            </a:extLst>
          </p:cNvPr>
          <p:cNvCxnSpPr>
            <a:cxnSpLocks/>
          </p:cNvCxnSpPr>
          <p:nvPr/>
        </p:nvCxnSpPr>
        <p:spPr>
          <a:xfrm>
            <a:off x="2683263" y="5802203"/>
            <a:ext cx="205135"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6127D6A-B9DF-42A4-7CA5-44D2AC0FB63C}"/>
              </a:ext>
            </a:extLst>
          </p:cNvPr>
          <p:cNvCxnSpPr>
            <a:cxnSpLocks/>
          </p:cNvCxnSpPr>
          <p:nvPr/>
        </p:nvCxnSpPr>
        <p:spPr>
          <a:xfrm>
            <a:off x="2663235" y="5802203"/>
            <a:ext cx="1680712"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42B0034-011A-2C03-636D-12E2CE252A81}"/>
              </a:ext>
            </a:extLst>
          </p:cNvPr>
          <p:cNvCxnSpPr>
            <a:cxnSpLocks/>
          </p:cNvCxnSpPr>
          <p:nvPr/>
        </p:nvCxnSpPr>
        <p:spPr>
          <a:xfrm>
            <a:off x="1135312" y="5790396"/>
            <a:ext cx="0" cy="621327"/>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C2C885F-E073-CB97-0536-DA1FD40609F0}"/>
              </a:ext>
            </a:extLst>
          </p:cNvPr>
          <p:cNvCxnSpPr>
            <a:cxnSpLocks/>
          </p:cNvCxnSpPr>
          <p:nvPr/>
        </p:nvCxnSpPr>
        <p:spPr>
          <a:xfrm>
            <a:off x="1135312" y="5802203"/>
            <a:ext cx="1534506" cy="577514"/>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382D5E3-B934-636B-00C8-19D287DC48B6}"/>
              </a:ext>
            </a:extLst>
          </p:cNvPr>
          <p:cNvCxnSpPr>
            <a:cxnSpLocks/>
          </p:cNvCxnSpPr>
          <p:nvPr/>
        </p:nvCxnSpPr>
        <p:spPr>
          <a:xfrm>
            <a:off x="1135312" y="5789797"/>
            <a:ext cx="3024514" cy="58087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F15DDB0-E825-7DBA-7473-34EEA5B25428}"/>
              </a:ext>
            </a:extLst>
          </p:cNvPr>
          <p:cNvCxnSpPr>
            <a:cxnSpLocks/>
          </p:cNvCxnSpPr>
          <p:nvPr/>
        </p:nvCxnSpPr>
        <p:spPr>
          <a:xfrm>
            <a:off x="4175490" y="5789797"/>
            <a:ext cx="461557" cy="58991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5EE316E-2001-8300-D42E-EB1935EA2E51}"/>
              </a:ext>
            </a:extLst>
          </p:cNvPr>
          <p:cNvCxnSpPr>
            <a:cxnSpLocks/>
          </p:cNvCxnSpPr>
          <p:nvPr/>
        </p:nvCxnSpPr>
        <p:spPr>
          <a:xfrm flipH="1">
            <a:off x="3118051" y="5789797"/>
            <a:ext cx="1057438"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756028F-8056-AE30-66CC-B0B15D01A746}"/>
              </a:ext>
            </a:extLst>
          </p:cNvPr>
          <p:cNvCxnSpPr>
            <a:cxnSpLocks/>
          </p:cNvCxnSpPr>
          <p:nvPr/>
        </p:nvCxnSpPr>
        <p:spPr>
          <a:xfrm flipH="1">
            <a:off x="1679598" y="5789797"/>
            <a:ext cx="2502562"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A7F08E84-A7DB-9D8A-8B87-A4B4F1F78839}"/>
              </a:ext>
            </a:extLst>
          </p:cNvPr>
          <p:cNvGrpSpPr/>
          <p:nvPr/>
        </p:nvGrpSpPr>
        <p:grpSpPr>
          <a:xfrm>
            <a:off x="2554442" y="6438639"/>
            <a:ext cx="624346" cy="183217"/>
            <a:chOff x="10729347" y="703248"/>
            <a:chExt cx="924659" cy="274320"/>
          </a:xfrm>
        </p:grpSpPr>
        <p:sp>
          <p:nvSpPr>
            <p:cNvPr id="109" name="Rectangle 108">
              <a:extLst>
                <a:ext uri="{FF2B5EF4-FFF2-40B4-BE49-F238E27FC236}">
                  <a16:creationId xmlns:a16="http://schemas.microsoft.com/office/drawing/2014/main" id="{DA0AE66A-763E-A261-54EF-925D719C4000}"/>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064D498F-B38B-BC71-9119-9BEAE89D3588}"/>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6436EB8-9153-2D9A-D813-5B7CC8C8855C}"/>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877BEA8E-1F57-F5DD-8189-AE75114B2F74}"/>
              </a:ext>
            </a:extLst>
          </p:cNvPr>
          <p:cNvGrpSpPr/>
          <p:nvPr/>
        </p:nvGrpSpPr>
        <p:grpSpPr>
          <a:xfrm>
            <a:off x="4081004" y="6438639"/>
            <a:ext cx="624346" cy="183217"/>
            <a:chOff x="10729347" y="703248"/>
            <a:chExt cx="924659" cy="274320"/>
          </a:xfrm>
        </p:grpSpPr>
        <p:sp>
          <p:nvSpPr>
            <p:cNvPr id="106" name="Rectangle 105">
              <a:extLst>
                <a:ext uri="{FF2B5EF4-FFF2-40B4-BE49-F238E27FC236}">
                  <a16:creationId xmlns:a16="http://schemas.microsoft.com/office/drawing/2014/main" id="{6E793BC7-B5FD-F81B-4044-8E3C7FF29F25}"/>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9BD964B-3D0E-AD6D-3002-75965333347B}"/>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68AF8B2-8EDC-3937-C1CE-4392196BDCF1}"/>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Graphic 84" descr="Badge 1 outline">
            <a:extLst>
              <a:ext uri="{FF2B5EF4-FFF2-40B4-BE49-F238E27FC236}">
                <a16:creationId xmlns:a16="http://schemas.microsoft.com/office/drawing/2014/main" id="{619C6440-FC4F-A3E6-14A8-F7C83304D9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86" name="Graphic 85" descr="Badge outline">
            <a:extLst>
              <a:ext uri="{FF2B5EF4-FFF2-40B4-BE49-F238E27FC236}">
                <a16:creationId xmlns:a16="http://schemas.microsoft.com/office/drawing/2014/main" id="{C314E7C4-BA1C-36F8-0B35-CC36360108E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87" name="Graphic 86" descr="Badge 1 with solid fill">
            <a:extLst>
              <a:ext uri="{FF2B5EF4-FFF2-40B4-BE49-F238E27FC236}">
                <a16:creationId xmlns:a16="http://schemas.microsoft.com/office/drawing/2014/main" id="{C5A06A29-DD0D-199C-7C0D-FF3C42B56CC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88" name="Graphic 87" descr="Badge with solid fill">
            <a:extLst>
              <a:ext uri="{FF2B5EF4-FFF2-40B4-BE49-F238E27FC236}">
                <a16:creationId xmlns:a16="http://schemas.microsoft.com/office/drawing/2014/main" id="{4B34CBBA-73FD-53CC-60BC-04B7DBFE005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90" name="Graphic 89" descr="Badge 3 outline">
            <a:extLst>
              <a:ext uri="{FF2B5EF4-FFF2-40B4-BE49-F238E27FC236}">
                <a16:creationId xmlns:a16="http://schemas.microsoft.com/office/drawing/2014/main" id="{BF73AFE3-5525-CC5E-0431-44AA53D4375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91" name="Graphic 90" descr="Badge 3 with solid fill">
            <a:extLst>
              <a:ext uri="{FF2B5EF4-FFF2-40B4-BE49-F238E27FC236}">
                <a16:creationId xmlns:a16="http://schemas.microsoft.com/office/drawing/2014/main" id="{5A3D46A3-41D0-7501-55C8-0F2251CAFEC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387897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136</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6"/>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20" name="Straight Arrow Connector 19">
            <a:extLst>
              <a:ext uri="{FF2B5EF4-FFF2-40B4-BE49-F238E27FC236}">
                <a16:creationId xmlns:a16="http://schemas.microsoft.com/office/drawing/2014/main" id="{A1A26C6B-5C0B-7E45-483C-114EEE5646FB}"/>
              </a:ext>
            </a:extLst>
          </p:cNvPr>
          <p:cNvCxnSpPr>
            <a:cxnSpLocks/>
          </p:cNvCxnSpPr>
          <p:nvPr/>
        </p:nvCxnSpPr>
        <p:spPr>
          <a:xfrm flipH="1">
            <a:off x="6678257" y="3682683"/>
            <a:ext cx="1849099" cy="887769"/>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AF1CC7-F01F-2932-1B46-CF2F199D6DB7}"/>
              </a:ext>
            </a:extLst>
          </p:cNvPr>
          <p:cNvSpPr/>
          <p:nvPr/>
        </p:nvSpPr>
        <p:spPr>
          <a:xfrm>
            <a:off x="6522031"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D250B4-CB42-24C0-75A9-52F29E2D997D}"/>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1B53BE-11E0-7625-783E-5DC3CDF0F089}"/>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42603E58-064D-0891-ECD7-E3D695AE8727}"/>
              </a:ext>
            </a:extLst>
          </p:cNvPr>
          <p:cNvCxnSpPr>
            <a:cxnSpLocks/>
          </p:cNvCxnSpPr>
          <p:nvPr/>
        </p:nvCxnSpPr>
        <p:spPr>
          <a:xfrm>
            <a:off x="8666489" y="3652251"/>
            <a:ext cx="413830" cy="904334"/>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1A6F98-2557-B6AF-5551-ABE5FFADFB1E}"/>
              </a:ext>
            </a:extLst>
          </p:cNvPr>
          <p:cNvCxnSpPr>
            <a:cxnSpLocks/>
          </p:cNvCxnSpPr>
          <p:nvPr/>
        </p:nvCxnSpPr>
        <p:spPr>
          <a:xfrm>
            <a:off x="8793065" y="3680716"/>
            <a:ext cx="2462054" cy="879810"/>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81E6F9-8677-1233-8A92-C3CE145E582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28C3BB-6C9E-8296-AAF6-35506A9C851D}"/>
              </a:ext>
            </a:extLst>
          </p:cNvPr>
          <p:cNvCxnSpPr>
            <a:cxnSpLocks/>
          </p:cNvCxnSpPr>
          <p:nvPr/>
        </p:nvCxnSpPr>
        <p:spPr>
          <a:xfrm>
            <a:off x="6412548" y="3667251"/>
            <a:ext cx="2244476" cy="90320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E380DE-31F1-292E-7ED7-359B69AB7B90}"/>
              </a:ext>
            </a:extLst>
          </p:cNvPr>
          <p:cNvCxnSpPr>
            <a:cxnSpLocks/>
          </p:cNvCxnSpPr>
          <p:nvPr/>
        </p:nvCxnSpPr>
        <p:spPr>
          <a:xfrm>
            <a:off x="6538084" y="3652251"/>
            <a:ext cx="4347196" cy="904334"/>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20DE58-6C64-BD6E-FA58-5CC025866AE4}"/>
              </a:ext>
            </a:extLst>
          </p:cNvPr>
          <p:cNvCxnSpPr>
            <a:cxnSpLocks/>
          </p:cNvCxnSpPr>
          <p:nvPr/>
        </p:nvCxnSpPr>
        <p:spPr>
          <a:xfrm>
            <a:off x="11056418" y="3605514"/>
            <a:ext cx="689543" cy="101741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FC64146-9695-F4CB-7B95-00858938D0D5}"/>
              </a:ext>
            </a:extLst>
          </p:cNvPr>
          <p:cNvCxnSpPr>
            <a:cxnSpLocks/>
          </p:cNvCxnSpPr>
          <p:nvPr/>
        </p:nvCxnSpPr>
        <p:spPr>
          <a:xfrm flipH="1">
            <a:off x="9488878" y="3659614"/>
            <a:ext cx="1412695" cy="91989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2A0437-BC23-69FA-5FC5-667ABCED3CCC}"/>
              </a:ext>
            </a:extLst>
          </p:cNvPr>
          <p:cNvCxnSpPr>
            <a:cxnSpLocks/>
          </p:cNvCxnSpPr>
          <p:nvPr/>
        </p:nvCxnSpPr>
        <p:spPr>
          <a:xfrm flipH="1">
            <a:off x="7054244" y="3648271"/>
            <a:ext cx="3710212" cy="922180"/>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F7A1F0C-48C4-396C-6AE5-C45BF0283CA4}"/>
              </a:ext>
            </a:extLst>
          </p:cNvPr>
          <p:cNvSpPr/>
          <p:nvPr/>
        </p:nvSpPr>
        <p:spPr>
          <a:xfrm>
            <a:off x="6173288" y="3287191"/>
            <a:ext cx="276419" cy="2762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19F7F20-7FEB-4D04-AFC8-74BB86D9D8C0}"/>
              </a:ext>
            </a:extLst>
          </p:cNvPr>
          <p:cNvSpPr/>
          <p:nvPr/>
        </p:nvSpPr>
        <p:spPr>
          <a:xfrm>
            <a:off x="8518164" y="3287191"/>
            <a:ext cx="276419" cy="276242"/>
          </a:xfrm>
          <a:prstGeom prst="rect">
            <a:avLst/>
          </a:prstGeom>
          <a:solidFill>
            <a:srgbClr val="007600"/>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4" name="Rectangle 73">
            <a:extLst>
              <a:ext uri="{FF2B5EF4-FFF2-40B4-BE49-F238E27FC236}">
                <a16:creationId xmlns:a16="http://schemas.microsoft.com/office/drawing/2014/main" id="{59C5FFC0-F2F2-9400-3D8B-19B29BB261C3}"/>
              </a:ext>
            </a:extLst>
          </p:cNvPr>
          <p:cNvSpPr/>
          <p:nvPr/>
        </p:nvSpPr>
        <p:spPr>
          <a:xfrm>
            <a:off x="10822669" y="3278933"/>
            <a:ext cx="276419" cy="27624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pic>
        <p:nvPicPr>
          <p:cNvPr id="80" name="Graphic 79" descr="Badge 1 outline">
            <a:extLst>
              <a:ext uri="{FF2B5EF4-FFF2-40B4-BE49-F238E27FC236}">
                <a16:creationId xmlns:a16="http://schemas.microsoft.com/office/drawing/2014/main" id="{6E675453-21CA-0FE2-D81B-6681D974EB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81" name="Graphic 80" descr="Badge outline">
            <a:extLst>
              <a:ext uri="{FF2B5EF4-FFF2-40B4-BE49-F238E27FC236}">
                <a16:creationId xmlns:a16="http://schemas.microsoft.com/office/drawing/2014/main" id="{12CE9A4B-8C8B-32AB-2D86-3E2F3E9E3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82" name="Graphic 81" descr="Badge 1 with solid fill">
            <a:extLst>
              <a:ext uri="{FF2B5EF4-FFF2-40B4-BE49-F238E27FC236}">
                <a16:creationId xmlns:a16="http://schemas.microsoft.com/office/drawing/2014/main" id="{03C90854-70BA-CE35-A1C9-3C3DD6D4E2F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83" name="Graphic 82" descr="Badge with solid fill">
            <a:extLst>
              <a:ext uri="{FF2B5EF4-FFF2-40B4-BE49-F238E27FC236}">
                <a16:creationId xmlns:a16="http://schemas.microsoft.com/office/drawing/2014/main" id="{EF7DBF60-3267-C94A-3AC4-776DD261E7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84" name="Graphic 83" descr="Badge 3 outline">
            <a:extLst>
              <a:ext uri="{FF2B5EF4-FFF2-40B4-BE49-F238E27FC236}">
                <a16:creationId xmlns:a16="http://schemas.microsoft.com/office/drawing/2014/main" id="{1505E928-55E8-2577-B145-27D638F2B5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115" name="Graphic 114" descr="Badge 3 with solid fill">
            <a:extLst>
              <a:ext uri="{FF2B5EF4-FFF2-40B4-BE49-F238E27FC236}">
                <a16:creationId xmlns:a16="http://schemas.microsoft.com/office/drawing/2014/main" id="{56BB8061-1648-D94B-658B-5ABFB6A6A05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
        <p:nvSpPr>
          <p:cNvPr id="116" name="Rectangle 115">
            <a:extLst>
              <a:ext uri="{FF2B5EF4-FFF2-40B4-BE49-F238E27FC236}">
                <a16:creationId xmlns:a16="http://schemas.microsoft.com/office/drawing/2014/main" id="{96373EAF-1A1C-4DCE-462F-A11C2326F38A}"/>
              </a:ext>
            </a:extLst>
          </p:cNvPr>
          <p:cNvSpPr/>
          <p:nvPr/>
        </p:nvSpPr>
        <p:spPr>
          <a:xfrm>
            <a:off x="8954152" y="4689702"/>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FE8CEC2-1069-4F03-31A7-05A87206924C}"/>
              </a:ext>
            </a:extLst>
          </p:cNvPr>
          <p:cNvSpPr/>
          <p:nvPr/>
        </p:nvSpPr>
        <p:spPr>
          <a:xfrm>
            <a:off x="8605409" y="4689702"/>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6CC2FB9B-84A8-D43A-A822-47620B0DED5B}"/>
              </a:ext>
            </a:extLst>
          </p:cNvPr>
          <p:cNvSpPr/>
          <p:nvPr/>
        </p:nvSpPr>
        <p:spPr>
          <a:xfrm>
            <a:off x="9335003" y="4689702"/>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D40D764-92D9-1EDB-3DF3-FB52ECDEF07A}"/>
              </a:ext>
            </a:extLst>
          </p:cNvPr>
          <p:cNvSpPr/>
          <p:nvPr/>
        </p:nvSpPr>
        <p:spPr>
          <a:xfrm>
            <a:off x="11205869" y="4632507"/>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AE1C5B0-20A2-A619-2D39-2608158290ED}"/>
              </a:ext>
            </a:extLst>
          </p:cNvPr>
          <p:cNvSpPr/>
          <p:nvPr/>
        </p:nvSpPr>
        <p:spPr>
          <a:xfrm>
            <a:off x="10841073" y="4632507"/>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AAF0AEBD-0DAC-C8CE-DD65-F50652B269FC}"/>
              </a:ext>
            </a:extLst>
          </p:cNvPr>
          <p:cNvSpPr/>
          <p:nvPr/>
        </p:nvSpPr>
        <p:spPr>
          <a:xfrm>
            <a:off x="11570667" y="4632507"/>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4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up)">
                                      <p:cBhvr>
                                        <p:cTn id="10" dur="500"/>
                                        <p:tgtEl>
                                          <p:spTgt spid="48"/>
                                        </p:tgtEl>
                                      </p:cBhvr>
                                    </p:animEffect>
                                  </p:childTnLst>
                                </p:cTn>
                              </p:par>
                              <p:par>
                                <p:cTn id="11" presetID="22" presetClass="entr" presetSubtype="1"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ipe(up)">
                                      <p:cBhvr>
                                        <p:cTn id="21" dur="500"/>
                                        <p:tgtEl>
                                          <p:spTgt spid="117"/>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wipe(up)">
                                      <p:cBhvr>
                                        <p:cTn id="25" dur="500"/>
                                        <p:tgtEl>
                                          <p:spTgt spid="1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par>
                                <p:cTn id="31" presetID="22" presetClass="entr" presetSubtype="1"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up)">
                                      <p:cBhvr>
                                        <p:cTn id="36" dur="500"/>
                                        <p:tgtEl>
                                          <p:spTgt spid="45"/>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up)">
                                      <p:cBhvr>
                                        <p:cTn id="44" dur="500"/>
                                        <p:tgtEl>
                                          <p:spTgt spid="116"/>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119"/>
                                        </p:tgtEl>
                                        <p:attrNameLst>
                                          <p:attrName>style.visibility</p:attrName>
                                        </p:attrNameLst>
                                      </p:cBhvr>
                                      <p:to>
                                        <p:strVal val="visible"/>
                                      </p:to>
                                    </p:set>
                                    <p:animEffect transition="in" filter="wipe(up)">
                                      <p:cBhvr>
                                        <p:cTn id="48" dur="500"/>
                                        <p:tgtEl>
                                          <p:spTgt spid="1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up)">
                                      <p:cBhvr>
                                        <p:cTn id="53" dur="500"/>
                                        <p:tgtEl>
                                          <p:spTgt spid="61"/>
                                        </p:tgtEl>
                                      </p:cBhvr>
                                    </p:animEffect>
                                  </p:childTnLst>
                                </p:cTn>
                              </p:par>
                              <p:par>
                                <p:cTn id="54" presetID="22" presetClass="entr" presetSubtype="1" fill="hold"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up)">
                                      <p:cBhvr>
                                        <p:cTn id="56" dur="500"/>
                                        <p:tgtEl>
                                          <p:spTgt spid="52"/>
                                        </p:tgtEl>
                                      </p:cBhvr>
                                    </p:animEffect>
                                  </p:childTnLst>
                                </p:cTn>
                              </p:par>
                              <p:par>
                                <p:cTn id="57" presetID="22" presetClass="entr" presetSubtype="1"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wipe(up)">
                                      <p:cBhvr>
                                        <p:cTn id="67" dur="500"/>
                                        <p:tgtEl>
                                          <p:spTgt spid="11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up)">
                                      <p:cBhvr>
                                        <p:cTn id="7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P spid="116" grpId="0" animBg="1"/>
      <p:bldP spid="117" grpId="0" animBg="1"/>
      <p:bldP spid="118" grpId="0" animBg="1"/>
      <p:bldP spid="119" grpId="0" animBg="1"/>
      <p:bldP spid="120" grpId="0" animBg="1"/>
      <p:bldP spid="121"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137</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a:t>
            </a:r>
            <a:r>
              <a:rPr lang="en-US" sz="1800" dirty="0">
                <a:solidFill>
                  <a:schemeClr val="bg1">
                    <a:lumMod val="85000"/>
                  </a:schemeClr>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sendcount</a:t>
            </a:r>
            <a:r>
              <a:rPr lang="en-US" sz="2600" dirty="0">
                <a:solidFill>
                  <a:srgbClr val="FFC000"/>
                </a:solidFill>
              </a:rPr>
              <a:t>:</a:t>
            </a:r>
            <a:r>
              <a:rPr lang="en-US" sz="2400" dirty="0">
                <a:solidFill>
                  <a:schemeClr val="bg1">
                    <a:lumMod val="85000"/>
                  </a:schemeClr>
                </a:solidFill>
              </a:rPr>
              <a:t>	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sendtype</a:t>
            </a:r>
            <a:r>
              <a:rPr lang="en-US" sz="2200" dirty="0">
                <a:solidFill>
                  <a:srgbClr val="FFFF00"/>
                </a:solidFill>
              </a:rPr>
              <a:t>:</a:t>
            </a:r>
            <a:r>
              <a:rPr lang="en-US" sz="2400" dirty="0">
                <a:solidFill>
                  <a:schemeClr val="bg1">
                    <a:lumMod val="85000"/>
                  </a:schemeClr>
                </a:solidFill>
              </a:rPr>
              <a:t>	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a:t>
            </a:r>
            <a:r>
              <a:rPr lang="en-US" sz="2200" dirty="0" err="1">
                <a:solidFill>
                  <a:srgbClr val="09FA80"/>
                </a:solidFill>
              </a:rPr>
              <a:t>recvbuf</a:t>
            </a:r>
            <a:r>
              <a:rPr lang="en-US" sz="2200" dirty="0">
                <a:solidFill>
                  <a:srgbClr val="09FA80"/>
                </a:solidFill>
              </a:rPr>
              <a:t>: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recvcount</a:t>
            </a:r>
            <a:r>
              <a:rPr lang="en-US" sz="22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recvtype</a:t>
            </a:r>
            <a:r>
              <a:rPr lang="en-US" sz="2200" dirty="0">
                <a:solidFill>
                  <a:srgbClr val="FFFF00"/>
                </a:solidFill>
              </a:rPr>
              <a:t>: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18" name="Straight Arrow Connector 17">
            <a:extLst>
              <a:ext uri="{FF2B5EF4-FFF2-40B4-BE49-F238E27FC236}">
                <a16:creationId xmlns:a16="http://schemas.microsoft.com/office/drawing/2014/main" id="{C38C45F1-E8CF-1810-4CFB-4D6E6E4CE934}"/>
              </a:ext>
            </a:extLst>
          </p:cNvPr>
          <p:cNvCxnSpPr>
            <a:cxnSpLocks/>
          </p:cNvCxnSpPr>
          <p:nvPr/>
        </p:nvCxnSpPr>
        <p:spPr>
          <a:xfrm flipH="1">
            <a:off x="1361611" y="5809741"/>
            <a:ext cx="1287971" cy="585387"/>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C29390D-C375-1060-C4DD-1C3F3ADFBD19}"/>
              </a:ext>
            </a:extLst>
          </p:cNvPr>
          <p:cNvGrpSpPr/>
          <p:nvPr/>
        </p:nvGrpSpPr>
        <p:grpSpPr>
          <a:xfrm>
            <a:off x="1027521" y="6479157"/>
            <a:ext cx="686312" cy="203609"/>
            <a:chOff x="10729347" y="703248"/>
            <a:chExt cx="924659" cy="274320"/>
          </a:xfrm>
        </p:grpSpPr>
        <p:sp>
          <p:nvSpPr>
            <p:cNvPr id="24" name="Rectangle 23">
              <a:extLst>
                <a:ext uri="{FF2B5EF4-FFF2-40B4-BE49-F238E27FC236}">
                  <a16:creationId xmlns:a16="http://schemas.microsoft.com/office/drawing/2014/main" id="{7B558C2A-5C30-60AC-98A3-A9E4E3D590A1}"/>
                </a:ext>
              </a:extLst>
            </p:cNvPr>
            <p:cNvSpPr/>
            <p:nvPr/>
          </p:nvSpPr>
          <p:spPr>
            <a:xfrm>
              <a:off x="11054516"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79D366-8BAA-9FC8-2848-ADC81071E3E1}"/>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4322F3-40B5-6A55-BA50-8FBCE4A7F080}"/>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718FC44-39B7-2E60-0E07-53E0775F08A9}"/>
              </a:ext>
            </a:extLst>
          </p:cNvPr>
          <p:cNvGrpSpPr/>
          <p:nvPr/>
        </p:nvGrpSpPr>
        <p:grpSpPr>
          <a:xfrm>
            <a:off x="2577824" y="6461448"/>
            <a:ext cx="746008" cy="221319"/>
            <a:chOff x="10729347" y="703248"/>
            <a:chExt cx="924659" cy="274320"/>
          </a:xfrm>
          <a:noFill/>
        </p:grpSpPr>
        <p:sp>
          <p:nvSpPr>
            <p:cNvPr id="39" name="Rectangle 38">
              <a:extLst>
                <a:ext uri="{FF2B5EF4-FFF2-40B4-BE49-F238E27FC236}">
                  <a16:creationId xmlns:a16="http://schemas.microsoft.com/office/drawing/2014/main" id="{45BDF077-7CB8-10CB-6966-C7F2470A07CF}"/>
                </a:ext>
              </a:extLst>
            </p:cNvPr>
            <p:cNvSpPr/>
            <p:nvPr/>
          </p:nvSpPr>
          <p:spPr>
            <a:xfrm>
              <a:off x="11054516" y="703248"/>
              <a:ext cx="274320" cy="274320"/>
            </a:xfrm>
            <a:prstGeom prst="rect">
              <a:avLst/>
            </a:prstGeom>
            <a:grp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511243-9D48-D4A0-F39E-B8AF2C12137D}"/>
                </a:ext>
              </a:extLst>
            </p:cNvPr>
            <p:cNvSpPr/>
            <p:nvPr/>
          </p:nvSpPr>
          <p:spPr>
            <a:xfrm>
              <a:off x="10729347" y="703248"/>
              <a:ext cx="274320" cy="274320"/>
            </a:xfrm>
            <a:prstGeom prst="rect">
              <a:avLst/>
            </a:prstGeom>
            <a:grp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0184578-5949-BACC-EEC4-1376C8DFCF44}"/>
                </a:ext>
              </a:extLst>
            </p:cNvPr>
            <p:cNvSpPr/>
            <p:nvPr/>
          </p:nvSpPr>
          <p:spPr>
            <a:xfrm>
              <a:off x="11379686" y="703248"/>
              <a:ext cx="274320" cy="274320"/>
            </a:xfrm>
            <a:prstGeom prst="rect">
              <a:avLst/>
            </a:prstGeom>
            <a:grp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346D6736-A20C-AE58-BDD5-D8CD6EB116FA}"/>
              </a:ext>
            </a:extLst>
          </p:cNvPr>
          <p:cNvCxnSpPr>
            <a:cxnSpLocks/>
          </p:cNvCxnSpPr>
          <p:nvPr/>
        </p:nvCxnSpPr>
        <p:spPr>
          <a:xfrm>
            <a:off x="2900151" y="5835650"/>
            <a:ext cx="50676" cy="550298"/>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1AD472-21C3-BC7D-AAB4-C7018FF7A0C3}"/>
              </a:ext>
            </a:extLst>
          </p:cNvPr>
          <p:cNvCxnSpPr>
            <a:cxnSpLocks/>
          </p:cNvCxnSpPr>
          <p:nvPr/>
        </p:nvCxnSpPr>
        <p:spPr>
          <a:xfrm>
            <a:off x="3175000" y="5815736"/>
            <a:ext cx="1214686" cy="572821"/>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4A5F4B8-47EA-2B60-4847-B8E585AF366D}"/>
              </a:ext>
            </a:extLst>
          </p:cNvPr>
          <p:cNvCxnSpPr>
            <a:cxnSpLocks/>
          </p:cNvCxnSpPr>
          <p:nvPr/>
        </p:nvCxnSpPr>
        <p:spPr>
          <a:xfrm>
            <a:off x="1114598" y="5797184"/>
            <a:ext cx="0" cy="630418"/>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B1D71B-3D69-D87F-FDBF-98B9974F33BE}"/>
              </a:ext>
            </a:extLst>
          </p:cNvPr>
          <p:cNvCxnSpPr>
            <a:cxnSpLocks/>
          </p:cNvCxnSpPr>
          <p:nvPr/>
        </p:nvCxnSpPr>
        <p:spPr>
          <a:xfrm>
            <a:off x="1361611" y="5815736"/>
            <a:ext cx="1309162" cy="57939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61958D-A243-F18D-2E06-2A91F066AD7F}"/>
              </a:ext>
            </a:extLst>
          </p:cNvPr>
          <p:cNvCxnSpPr>
            <a:cxnSpLocks/>
          </p:cNvCxnSpPr>
          <p:nvPr/>
        </p:nvCxnSpPr>
        <p:spPr>
          <a:xfrm>
            <a:off x="1610366" y="5815736"/>
            <a:ext cx="2534633" cy="57021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24C679F-22E4-C2F6-6D39-A3AA6F61FA75}"/>
              </a:ext>
            </a:extLst>
          </p:cNvPr>
          <p:cNvCxnSpPr>
            <a:cxnSpLocks/>
          </p:cNvCxnSpPr>
          <p:nvPr/>
        </p:nvCxnSpPr>
        <p:spPr>
          <a:xfrm>
            <a:off x="4649226" y="5815736"/>
            <a:ext cx="65204" cy="614131"/>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DE26A5-B121-4F0C-EFC4-6DB044F9F14C}"/>
              </a:ext>
            </a:extLst>
          </p:cNvPr>
          <p:cNvCxnSpPr>
            <a:cxnSpLocks/>
          </p:cNvCxnSpPr>
          <p:nvPr/>
        </p:nvCxnSpPr>
        <p:spPr>
          <a:xfrm flipH="1">
            <a:off x="3221132" y="5850824"/>
            <a:ext cx="1148040" cy="55029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D2910E2-4AE8-4B09-B722-B33858B43339}"/>
              </a:ext>
            </a:extLst>
          </p:cNvPr>
          <p:cNvCxnSpPr>
            <a:cxnSpLocks/>
          </p:cNvCxnSpPr>
          <p:nvPr/>
        </p:nvCxnSpPr>
        <p:spPr>
          <a:xfrm flipH="1">
            <a:off x="1610366" y="5807401"/>
            <a:ext cx="2569093" cy="587726"/>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5847F48-D11B-657B-1859-35A558677C10}"/>
              </a:ext>
            </a:extLst>
          </p:cNvPr>
          <p:cNvGrpSpPr/>
          <p:nvPr/>
        </p:nvGrpSpPr>
        <p:grpSpPr>
          <a:xfrm>
            <a:off x="1027521" y="5545574"/>
            <a:ext cx="646574" cy="182880"/>
            <a:chOff x="1027521" y="5545574"/>
            <a:chExt cx="646574" cy="182880"/>
          </a:xfrm>
        </p:grpSpPr>
        <p:sp>
          <p:nvSpPr>
            <p:cNvPr id="46" name="Rectangle 45">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23" name="Group 22">
            <a:extLst>
              <a:ext uri="{FF2B5EF4-FFF2-40B4-BE49-F238E27FC236}">
                <a16:creationId xmlns:a16="http://schemas.microsoft.com/office/drawing/2014/main" id="{C8DDE1A0-E387-2066-8B26-85E9B26599E9}"/>
              </a:ext>
            </a:extLst>
          </p:cNvPr>
          <p:cNvGrpSpPr/>
          <p:nvPr/>
        </p:nvGrpSpPr>
        <p:grpSpPr>
          <a:xfrm>
            <a:off x="2578903" y="5545574"/>
            <a:ext cx="646574" cy="182880"/>
            <a:chOff x="1027521" y="5545574"/>
            <a:chExt cx="646574" cy="182880"/>
          </a:xfrm>
          <a:solidFill>
            <a:srgbClr val="007600"/>
          </a:solidFill>
        </p:grpSpPr>
        <p:sp>
          <p:nvSpPr>
            <p:cNvPr id="26" name="Rectangle 25">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8" name="Rectangle 27">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9" name="Isosceles Triangle 28">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32" name="Group 31">
            <a:extLst>
              <a:ext uri="{FF2B5EF4-FFF2-40B4-BE49-F238E27FC236}">
                <a16:creationId xmlns:a16="http://schemas.microsoft.com/office/drawing/2014/main" id="{1B020EB7-DDD6-CCC9-7AE5-2D5AC81AB314}"/>
              </a:ext>
            </a:extLst>
          </p:cNvPr>
          <p:cNvGrpSpPr/>
          <p:nvPr/>
        </p:nvGrpSpPr>
        <p:grpSpPr>
          <a:xfrm>
            <a:off x="4103575" y="5540107"/>
            <a:ext cx="646574" cy="182880"/>
            <a:chOff x="1027521" y="5545574"/>
            <a:chExt cx="646574" cy="182880"/>
          </a:xfrm>
          <a:solidFill>
            <a:srgbClr val="007600"/>
          </a:solidFill>
        </p:grpSpPr>
        <p:sp>
          <p:nvSpPr>
            <p:cNvPr id="33" name="Rectangle 32">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4" name="Rectangle 33">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5" name="Isosceles Triangle 34">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59" name="Group 58">
            <a:extLst>
              <a:ext uri="{FF2B5EF4-FFF2-40B4-BE49-F238E27FC236}">
                <a16:creationId xmlns:a16="http://schemas.microsoft.com/office/drawing/2014/main" id="{DC23D28E-0BBB-ED19-04F7-BAB76F44A715}"/>
              </a:ext>
            </a:extLst>
          </p:cNvPr>
          <p:cNvGrpSpPr/>
          <p:nvPr/>
        </p:nvGrpSpPr>
        <p:grpSpPr>
          <a:xfrm>
            <a:off x="4135506" y="6480667"/>
            <a:ext cx="670364" cy="182880"/>
            <a:chOff x="4135506" y="6499887"/>
            <a:chExt cx="670364" cy="182880"/>
          </a:xfrm>
        </p:grpSpPr>
        <p:sp>
          <p:nvSpPr>
            <p:cNvPr id="54" name="Isosceles Triangle 53">
              <a:extLst>
                <a:ext uri="{FF2B5EF4-FFF2-40B4-BE49-F238E27FC236}">
                  <a16:creationId xmlns:a16="http://schemas.microsoft.com/office/drawing/2014/main" id="{0F57425B-9E14-F709-6329-21D85828FC46}"/>
                </a:ext>
              </a:extLst>
            </p:cNvPr>
            <p:cNvSpPr/>
            <p:nvPr/>
          </p:nvSpPr>
          <p:spPr>
            <a:xfrm>
              <a:off x="4135506" y="6499887"/>
              <a:ext cx="182880" cy="182880"/>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6" name="Isosceles Triangle 55">
              <a:extLst>
                <a:ext uri="{FF2B5EF4-FFF2-40B4-BE49-F238E27FC236}">
                  <a16:creationId xmlns:a16="http://schemas.microsoft.com/office/drawing/2014/main" id="{A576BC78-34F8-B783-817C-DA9C9A063136}"/>
                </a:ext>
              </a:extLst>
            </p:cNvPr>
            <p:cNvSpPr/>
            <p:nvPr/>
          </p:nvSpPr>
          <p:spPr>
            <a:xfrm>
              <a:off x="4622990" y="6499887"/>
              <a:ext cx="182880" cy="182880"/>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8" name="Isosceles Triangle 57">
              <a:extLst>
                <a:ext uri="{FF2B5EF4-FFF2-40B4-BE49-F238E27FC236}">
                  <a16:creationId xmlns:a16="http://schemas.microsoft.com/office/drawing/2014/main" id="{FC4E8EF7-9566-EAFD-440C-8EAB3089136D}"/>
                </a:ext>
              </a:extLst>
            </p:cNvPr>
            <p:cNvSpPr/>
            <p:nvPr/>
          </p:nvSpPr>
          <p:spPr>
            <a:xfrm>
              <a:off x="4379248" y="6499887"/>
              <a:ext cx="182880" cy="182880"/>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pic>
        <p:nvPicPr>
          <p:cNvPr id="96" name="Graphic 95"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97" name="Graphic 96"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98" name="Graphic 97"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99" name="Graphic 98"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100" name="Graphic 99"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101" name="Graphic 10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14118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138</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8"/>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7" name="Straight Arrow Connector 6">
            <a:extLst>
              <a:ext uri="{FF2B5EF4-FFF2-40B4-BE49-F238E27FC236}">
                <a16:creationId xmlns:a16="http://schemas.microsoft.com/office/drawing/2014/main" id="{C38C45F1-E8CF-1810-4CFB-4D6E6E4CE934}"/>
              </a:ext>
            </a:extLst>
          </p:cNvPr>
          <p:cNvCxnSpPr>
            <a:cxnSpLocks/>
          </p:cNvCxnSpPr>
          <p:nvPr/>
        </p:nvCxnSpPr>
        <p:spPr>
          <a:xfrm flipH="1">
            <a:off x="6678257" y="3686219"/>
            <a:ext cx="1946737" cy="884233"/>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B558C2A-5C30-60AC-98A3-A9E4E3D590A1}"/>
              </a:ext>
            </a:extLst>
          </p:cNvPr>
          <p:cNvSpPr/>
          <p:nvPr/>
        </p:nvSpPr>
        <p:spPr>
          <a:xfrm>
            <a:off x="6538084"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479D366-8BAA-9FC8-2848-ADC81071E3E1}"/>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E4322F3-40B5-6A55-BA50-8FBCE4A7F080}"/>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BDF077-7CB8-10CB-6966-C7F2470A07CF}"/>
              </a:ext>
            </a:extLst>
          </p:cNvPr>
          <p:cNvSpPr/>
          <p:nvPr/>
        </p:nvSpPr>
        <p:spPr>
          <a:xfrm>
            <a:off x="8913060" y="4670629"/>
            <a:ext cx="334519" cy="334305"/>
          </a:xfrm>
          <a:prstGeom prst="rect">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5511243-9D48-D4A0-F39E-B8AF2C12137D}"/>
              </a:ext>
            </a:extLst>
          </p:cNvPr>
          <p:cNvSpPr/>
          <p:nvPr/>
        </p:nvSpPr>
        <p:spPr>
          <a:xfrm>
            <a:off x="8516534" y="4670629"/>
            <a:ext cx="334519" cy="334305"/>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184578-5949-BACC-EEC4-1376C8DFCF44}"/>
              </a:ext>
            </a:extLst>
          </p:cNvPr>
          <p:cNvSpPr/>
          <p:nvPr/>
        </p:nvSpPr>
        <p:spPr>
          <a:xfrm>
            <a:off x="9309588" y="4670629"/>
            <a:ext cx="334519" cy="334305"/>
          </a:xfrm>
          <a:prstGeom prst="rect">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46D6736-A20C-AE58-BDD5-D8CD6EB116FA}"/>
              </a:ext>
            </a:extLst>
          </p:cNvPr>
          <p:cNvCxnSpPr>
            <a:cxnSpLocks/>
          </p:cNvCxnSpPr>
          <p:nvPr/>
        </p:nvCxnSpPr>
        <p:spPr>
          <a:xfrm>
            <a:off x="9003723" y="3725354"/>
            <a:ext cx="76596" cy="831231"/>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1AD472-21C3-BC7D-AAB4-C7018FF7A0C3}"/>
              </a:ext>
            </a:extLst>
          </p:cNvPr>
          <p:cNvCxnSpPr>
            <a:cxnSpLocks/>
          </p:cNvCxnSpPr>
          <p:nvPr/>
        </p:nvCxnSpPr>
        <p:spPr>
          <a:xfrm>
            <a:off x="9419151" y="3695274"/>
            <a:ext cx="1835968" cy="865252"/>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A5F4B8-47EA-2B60-4847-B8E585AF366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B1D71B-3D69-D87F-FDBF-98B9974F33BE}"/>
              </a:ext>
            </a:extLst>
          </p:cNvPr>
          <p:cNvCxnSpPr>
            <a:cxnSpLocks/>
          </p:cNvCxnSpPr>
          <p:nvPr/>
        </p:nvCxnSpPr>
        <p:spPr>
          <a:xfrm>
            <a:off x="6678257" y="3695274"/>
            <a:ext cx="1978767" cy="875178"/>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61958D-A243-F18D-2E06-2A91F066AD7F}"/>
              </a:ext>
            </a:extLst>
          </p:cNvPr>
          <p:cNvCxnSpPr>
            <a:cxnSpLocks/>
          </p:cNvCxnSpPr>
          <p:nvPr/>
        </p:nvCxnSpPr>
        <p:spPr>
          <a:xfrm>
            <a:off x="7054244" y="3695274"/>
            <a:ext cx="3831036" cy="86131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4C679F-22E4-C2F6-6D39-A3AA6F61FA75}"/>
              </a:ext>
            </a:extLst>
          </p:cNvPr>
          <p:cNvCxnSpPr>
            <a:cxnSpLocks/>
          </p:cNvCxnSpPr>
          <p:nvPr/>
        </p:nvCxnSpPr>
        <p:spPr>
          <a:xfrm>
            <a:off x="11647407" y="3695274"/>
            <a:ext cx="98554" cy="92765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DE26A5-B121-4F0C-EFC4-6DB044F9F14C}"/>
              </a:ext>
            </a:extLst>
          </p:cNvPr>
          <p:cNvCxnSpPr>
            <a:cxnSpLocks/>
          </p:cNvCxnSpPr>
          <p:nvPr/>
        </p:nvCxnSpPr>
        <p:spPr>
          <a:xfrm flipH="1">
            <a:off x="9488878" y="3748275"/>
            <a:ext cx="1735235" cy="831231"/>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2910E2-4AE8-4B09-B722-B33858B43339}"/>
              </a:ext>
            </a:extLst>
          </p:cNvPr>
          <p:cNvCxnSpPr>
            <a:cxnSpLocks/>
          </p:cNvCxnSpPr>
          <p:nvPr/>
        </p:nvCxnSpPr>
        <p:spPr>
          <a:xfrm flipH="1">
            <a:off x="7054244" y="3682684"/>
            <a:ext cx="3883122" cy="887767"/>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5847F48-D11B-657B-1859-35A558677C10}"/>
              </a:ext>
            </a:extLst>
          </p:cNvPr>
          <p:cNvGrpSpPr/>
          <p:nvPr/>
        </p:nvGrpSpPr>
        <p:grpSpPr>
          <a:xfrm>
            <a:off x="6173288" y="3287191"/>
            <a:ext cx="977281" cy="276242"/>
            <a:chOff x="1027521" y="5545574"/>
            <a:chExt cx="646574" cy="182880"/>
          </a:xfrm>
        </p:grpSpPr>
        <p:sp>
          <p:nvSpPr>
            <p:cNvPr id="72" name="Rectangle 71">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36" name="Group 35">
            <a:extLst>
              <a:ext uri="{FF2B5EF4-FFF2-40B4-BE49-F238E27FC236}">
                <a16:creationId xmlns:a16="http://schemas.microsoft.com/office/drawing/2014/main" id="{C8DDE1A0-E387-2066-8B26-85E9B26599E9}"/>
              </a:ext>
            </a:extLst>
          </p:cNvPr>
          <p:cNvGrpSpPr/>
          <p:nvPr/>
        </p:nvGrpSpPr>
        <p:grpSpPr>
          <a:xfrm>
            <a:off x="8518164" y="3287191"/>
            <a:ext cx="977281" cy="276242"/>
            <a:chOff x="1027521" y="5545574"/>
            <a:chExt cx="646574" cy="182880"/>
          </a:xfrm>
          <a:solidFill>
            <a:srgbClr val="007600"/>
          </a:solidFill>
        </p:grpSpPr>
        <p:sp>
          <p:nvSpPr>
            <p:cNvPr id="69" name="Rectangle 68">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0" name="Rectangle 69">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1" name="Isosceles Triangle 70">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42" name="Group 41">
            <a:extLst>
              <a:ext uri="{FF2B5EF4-FFF2-40B4-BE49-F238E27FC236}">
                <a16:creationId xmlns:a16="http://schemas.microsoft.com/office/drawing/2014/main" id="{1B020EB7-DDD6-CCC9-7AE5-2D5AC81AB314}"/>
              </a:ext>
            </a:extLst>
          </p:cNvPr>
          <p:cNvGrpSpPr/>
          <p:nvPr/>
        </p:nvGrpSpPr>
        <p:grpSpPr>
          <a:xfrm>
            <a:off x="10822669" y="3278933"/>
            <a:ext cx="977281" cy="276242"/>
            <a:chOff x="1027521" y="5545574"/>
            <a:chExt cx="646574" cy="182880"/>
          </a:xfrm>
          <a:solidFill>
            <a:srgbClr val="007600"/>
          </a:solidFill>
        </p:grpSpPr>
        <p:sp>
          <p:nvSpPr>
            <p:cNvPr id="65" name="Rectangle 64">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6" name="Rectangle 65">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8" name="Isosceles Triangle 67">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sp>
        <p:nvSpPr>
          <p:cNvPr id="52" name="Isosceles Triangle 51">
            <a:extLst>
              <a:ext uri="{FF2B5EF4-FFF2-40B4-BE49-F238E27FC236}">
                <a16:creationId xmlns:a16="http://schemas.microsoft.com/office/drawing/2014/main" id="{0F57425B-9E14-F709-6329-21D85828FC46}"/>
              </a:ext>
            </a:extLst>
          </p:cNvPr>
          <p:cNvSpPr/>
          <p:nvPr/>
        </p:nvSpPr>
        <p:spPr>
          <a:xfrm>
            <a:off x="10870932" y="4699660"/>
            <a:ext cx="276419" cy="276242"/>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1" name="Isosceles Triangle 60">
            <a:extLst>
              <a:ext uri="{FF2B5EF4-FFF2-40B4-BE49-F238E27FC236}">
                <a16:creationId xmlns:a16="http://schemas.microsoft.com/office/drawing/2014/main" id="{A576BC78-34F8-B783-817C-DA9C9A063136}"/>
              </a:ext>
            </a:extLst>
          </p:cNvPr>
          <p:cNvSpPr/>
          <p:nvPr/>
        </p:nvSpPr>
        <p:spPr>
          <a:xfrm>
            <a:off x="11607752" y="4699660"/>
            <a:ext cx="276419" cy="276242"/>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3" name="Isosceles Triangle 62">
            <a:extLst>
              <a:ext uri="{FF2B5EF4-FFF2-40B4-BE49-F238E27FC236}">
                <a16:creationId xmlns:a16="http://schemas.microsoft.com/office/drawing/2014/main" id="{FC4E8EF7-9566-EAFD-440C-8EAB3089136D}"/>
              </a:ext>
            </a:extLst>
          </p:cNvPr>
          <p:cNvSpPr/>
          <p:nvPr/>
        </p:nvSpPr>
        <p:spPr>
          <a:xfrm>
            <a:off x="11239342" y="4699660"/>
            <a:ext cx="276419" cy="276242"/>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44" name="Graphic 43"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45" name="Graphic 44"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47" name="Graphic 46"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48" name="Graphic 47"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49" name="Graphic 48"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51" name="Graphic 5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Tree>
    <p:extLst>
      <p:ext uri="{BB962C8B-B14F-4D97-AF65-F5344CB8AC3E}">
        <p14:creationId xmlns:p14="http://schemas.microsoft.com/office/powerpoint/2010/main" val="137592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up)">
                                      <p:cBhvr>
                                        <p:cTn id="21" dur="500"/>
                                        <p:tgtEl>
                                          <p:spTgt spid="76"/>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up)">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par>
                                <p:cTn id="54" presetID="22" presetClass="entr" presetSubtype="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par>
                                <p:cTn id="57" presetID="2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500"/>
                                        <p:tgtEl>
                                          <p:spTgt spid="2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fade">
                                      <p:cBhvr>
                                        <p:cTn id="63" dur="500"/>
                                        <p:tgtEl>
                                          <p:spTgt spid="80"/>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75" grpId="0" animBg="1"/>
      <p:bldP spid="76" grpId="0" animBg="1"/>
      <p:bldP spid="77" grpId="0" animBg="1"/>
      <p:bldP spid="52" grpId="0" animBg="1"/>
      <p:bldP spid="61" grpId="0" animBg="1"/>
      <p:bldP spid="63"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Corresponds to cart_shift with disp = 1</a:t>
            </a:r>
          </a:p>
          <a:p>
            <a:pPr>
              <a:buFont typeface="Wingdings" panose="05000000000000000000" pitchFamily="2" charset="2"/>
              <a:buChar char="Ø"/>
            </a:pPr>
            <a:r>
              <a:rPr lang="en-US" sz="2400" dirty="0">
                <a:latin typeface="+mj-lt"/>
              </a:rPr>
              <a:t>Collective:</a:t>
            </a:r>
          </a:p>
          <a:p>
            <a:pPr lvl="1">
              <a:buClr>
                <a:schemeClr val="bg1">
                  <a:lumMod val="85000"/>
                </a:schemeClr>
              </a:buClr>
              <a:buFont typeface="Wingdings" panose="05000000000000000000" pitchFamily="2" charset="2"/>
              <a:buChar char="v"/>
            </a:pPr>
            <a:r>
              <a:rPr lang="en-US" sz="2000" dirty="0">
                <a:solidFill>
                  <a:schemeClr val="accent3">
                    <a:lumMod val="60000"/>
                    <a:lumOff val="40000"/>
                  </a:schemeClr>
                </a:solidFill>
                <a:latin typeface="+mj-lt"/>
              </a:rPr>
              <a:t>all processes in comm must call it, including processes without neighbors</a:t>
            </a:r>
          </a:p>
          <a:p>
            <a:pPr>
              <a:buFont typeface="Wingdings" panose="05000000000000000000" pitchFamily="2" charset="2"/>
              <a:buChar char="Ø"/>
            </a:pPr>
            <a:r>
              <a:rPr lang="en-US" sz="2400" dirty="0">
                <a:latin typeface="+mj-lt"/>
              </a:rPr>
              <a:t>Buffers are laid out as neighbor sequence: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Defined by order of dimensions, first negative, then positive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2*ndims sources and destinations </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Processes at borders (MPI_PROC_NULL) leave holes in buffers (will not be updated or communicated)! </a:t>
            </a: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139</a:t>
            </a:fld>
            <a:endParaRPr lang="en-US" dirty="0"/>
          </a:p>
        </p:txBody>
      </p:sp>
    </p:spTree>
    <p:extLst>
      <p:ext uri="{BB962C8B-B14F-4D97-AF65-F5344CB8AC3E}">
        <p14:creationId xmlns:p14="http://schemas.microsoft.com/office/powerpoint/2010/main" val="20998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F237-84ED-2988-8522-C3351AB744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D89141-A1AA-C622-0AA4-3B8AEB8B7663}"/>
              </a:ext>
            </a:extLst>
          </p:cNvPr>
          <p:cNvSpPr>
            <a:spLocks noGrp="1"/>
          </p:cNvSpPr>
          <p:nvPr>
            <p:ph type="title"/>
          </p:nvPr>
        </p:nvSpPr>
        <p:spPr/>
        <p:txBody>
          <a:bodyPr/>
          <a:lstStyle/>
          <a:p>
            <a:r>
              <a:rPr lang="en-US" dirty="0"/>
              <a:t>Bridges – Running on the Login Node</a:t>
            </a:r>
          </a:p>
        </p:txBody>
      </p:sp>
      <p:sp>
        <p:nvSpPr>
          <p:cNvPr id="2" name="TextBox 1">
            <a:extLst>
              <a:ext uri="{FF2B5EF4-FFF2-40B4-BE49-F238E27FC236}">
                <a16:creationId xmlns:a16="http://schemas.microsoft.com/office/drawing/2014/main" id="{0077710F-13C6-2F3B-0CFF-D576ACD6DFD8}"/>
              </a:ext>
            </a:extLst>
          </p:cNvPr>
          <p:cNvSpPr txBox="1"/>
          <p:nvPr/>
        </p:nvSpPr>
        <p:spPr>
          <a:xfrm>
            <a:off x="2523767" y="6014099"/>
            <a:ext cx="7144466" cy="400110"/>
          </a:xfrm>
          <a:prstGeom prst="rect">
            <a:avLst/>
          </a:prstGeom>
          <a:noFill/>
        </p:spPr>
        <p:txBody>
          <a:bodyPr wrap="square" rtlCol="0">
            <a:spAutoFit/>
          </a:bodyPr>
          <a:lstStyle/>
          <a:p>
            <a:r>
              <a:rPr lang="en-US" sz="2000" dirty="0">
                <a:solidFill>
                  <a:schemeClr val="accent4">
                    <a:lumMod val="60000"/>
                    <a:lumOff val="40000"/>
                  </a:schemeClr>
                </a:solidFill>
                <a:latin typeface="Consolas" panose="020B0609020204030204" pitchFamily="49" charset="0"/>
              </a:rPr>
              <a:t>Repo: </a:t>
            </a:r>
            <a:r>
              <a:rPr lang="en-US" sz="2000" dirty="0">
                <a:solidFill>
                  <a:schemeClr val="bg1"/>
                </a:solidFill>
                <a:latin typeface="Consolas" panose="020B0609020204030204" pitchFamily="49" charset="0"/>
              </a:rPr>
              <a:t>https://github.com/ackirby88/IHPCSS2025-mpi</a:t>
            </a:r>
          </a:p>
        </p:txBody>
      </p:sp>
      <p:sp>
        <p:nvSpPr>
          <p:cNvPr id="10" name="Title 2">
            <a:extLst>
              <a:ext uri="{FF2B5EF4-FFF2-40B4-BE49-F238E27FC236}">
                <a16:creationId xmlns:a16="http://schemas.microsoft.com/office/drawing/2014/main" id="{939C56AE-E15F-E2E0-F46C-C27159F0385C}"/>
              </a:ext>
            </a:extLst>
          </p:cNvPr>
          <p:cNvSpPr>
            <a:spLocks noGrp="1"/>
          </p:cNvSpPr>
          <p:nvPr/>
        </p:nvSpPr>
        <p:spPr>
          <a:xfrm>
            <a:off x="698117" y="2115069"/>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marL="571500" indent="-571500">
              <a:buClr>
                <a:srgbClr val="02F5F2"/>
              </a:buClr>
              <a:buFont typeface="Wingdings" panose="05000000000000000000" pitchFamily="2" charset="2"/>
              <a:buChar char="q"/>
            </a:pPr>
            <a:r>
              <a:rPr lang="en-US" sz="3600" dirty="0"/>
              <a:t> Go to the repository</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Compile the code (c/f90)</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Run the executable</a:t>
            </a:r>
          </a:p>
          <a:p>
            <a:pPr lvl="1">
              <a:buClr>
                <a:srgbClr val="02F5F2"/>
              </a:buClr>
            </a:pPr>
            <a:endParaRPr lang="en-US" sz="1000" dirty="0"/>
          </a:p>
          <a:p>
            <a:pPr lvl="1">
              <a:buClr>
                <a:srgbClr val="02F5F2"/>
              </a:buClr>
            </a:pPr>
            <a:endParaRPr lang="en-US" sz="2800" dirty="0"/>
          </a:p>
        </p:txBody>
      </p:sp>
      <p:sp>
        <p:nvSpPr>
          <p:cNvPr id="11" name="Table Placeholder 3">
            <a:extLst>
              <a:ext uri="{FF2B5EF4-FFF2-40B4-BE49-F238E27FC236}">
                <a16:creationId xmlns:a16="http://schemas.microsoft.com/office/drawing/2014/main" id="{006259AC-516F-CF99-B336-E0994C91881A}"/>
              </a:ext>
            </a:extLst>
          </p:cNvPr>
          <p:cNvSpPr txBox="1">
            <a:spLocks/>
          </p:cNvSpPr>
          <p:nvPr/>
        </p:nvSpPr>
        <p:spPr>
          <a:xfrm>
            <a:off x="1285126" y="2695436"/>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cd </a:t>
            </a:r>
            <a:r>
              <a:rPr lang="en-US" sz="2800" dirty="0">
                <a:solidFill>
                  <a:schemeClr val="accent2">
                    <a:lumMod val="40000"/>
                    <a:lumOff val="60000"/>
                  </a:schemeClr>
                </a:solidFill>
                <a:latin typeface="Consolas" panose="020B0609020204030204" pitchFamily="49" charset="0"/>
              </a:rPr>
              <a:t>&lt;repo&gt;</a:t>
            </a:r>
            <a:r>
              <a:rPr lang="en-US" dirty="0">
                <a:solidFill>
                  <a:schemeClr val="accent2">
                    <a:lumMod val="40000"/>
                    <a:lumOff val="60000"/>
                  </a:schemeClr>
                </a:solidFill>
                <a:latin typeface="Consolas" panose="020B0609020204030204" pitchFamily="49" charset="0"/>
              </a:rPr>
              <a:t>/exercises/Exercise.0-Preamble/&lt;lang&gt;/</a:t>
            </a:r>
            <a:endParaRPr lang="en-US" sz="2800" dirty="0">
              <a:solidFill>
                <a:schemeClr val="accent2">
                  <a:lumMod val="40000"/>
                  <a:lumOff val="60000"/>
                </a:schemeClr>
              </a:solidFill>
              <a:latin typeface="Consolas" panose="020B0609020204030204" pitchFamily="49" charset="0"/>
            </a:endParaRPr>
          </a:p>
        </p:txBody>
      </p:sp>
      <p:sp>
        <p:nvSpPr>
          <p:cNvPr id="12" name="Table Placeholder 3">
            <a:extLst>
              <a:ext uri="{FF2B5EF4-FFF2-40B4-BE49-F238E27FC236}">
                <a16:creationId xmlns:a16="http://schemas.microsoft.com/office/drawing/2014/main" id="{B89B01C0-EA2B-13D9-8249-51B9CA01EB83}"/>
              </a:ext>
            </a:extLst>
          </p:cNvPr>
          <p:cNvSpPr txBox="1">
            <a:spLocks/>
          </p:cNvSpPr>
          <p:nvPr/>
        </p:nvSpPr>
        <p:spPr>
          <a:xfrm>
            <a:off x="1285126" y="3972289"/>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make</a:t>
            </a:r>
            <a:endParaRPr lang="en-US" sz="2800" dirty="0">
              <a:solidFill>
                <a:schemeClr val="accent2">
                  <a:lumMod val="40000"/>
                  <a:lumOff val="60000"/>
                </a:schemeClr>
              </a:solidFill>
              <a:latin typeface="Consolas" panose="020B0609020204030204" pitchFamily="49" charset="0"/>
            </a:endParaRPr>
          </a:p>
        </p:txBody>
      </p:sp>
      <p:sp>
        <p:nvSpPr>
          <p:cNvPr id="13" name="Table Placeholder 3">
            <a:extLst>
              <a:ext uri="{FF2B5EF4-FFF2-40B4-BE49-F238E27FC236}">
                <a16:creationId xmlns:a16="http://schemas.microsoft.com/office/drawing/2014/main" id="{AE41414E-31C5-31D7-B447-156C15A94BFB}"/>
              </a:ext>
            </a:extLst>
          </p:cNvPr>
          <p:cNvSpPr txBox="1">
            <a:spLocks/>
          </p:cNvSpPr>
          <p:nvPr/>
        </p:nvSpPr>
        <p:spPr>
          <a:xfrm>
            <a:off x="1285126" y="5195672"/>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Wingdings" panose="05000000000000000000" pitchFamily="2" charset="2"/>
              <a:buChar char="Ø"/>
            </a:pPr>
            <a:r>
              <a:rPr lang="en-US" sz="2800" dirty="0">
                <a:solidFill>
                  <a:schemeClr val="accent2">
                    <a:lumMod val="40000"/>
                    <a:lumOff val="60000"/>
                  </a:schemeClr>
                </a:solidFill>
                <a:latin typeface="Consolas" panose="020B0609020204030204" pitchFamily="49" charset="0"/>
              </a:rPr>
              <a:t>./</a:t>
            </a:r>
            <a:r>
              <a:rPr lang="en-US" sz="2800" dirty="0" err="1">
                <a:solidFill>
                  <a:schemeClr val="accent2">
                    <a:lumMod val="40000"/>
                    <a:lumOff val="60000"/>
                  </a:schemeClr>
                </a:solidFill>
                <a:latin typeface="Consolas" panose="020B0609020204030204" pitchFamily="49" charset="0"/>
              </a:rPr>
              <a:t>mpi_hello_world</a:t>
            </a:r>
            <a:endParaRPr lang="en-US" sz="2800" dirty="0">
              <a:solidFill>
                <a:schemeClr val="accent2">
                  <a:lumMod val="40000"/>
                  <a:lumOff val="60000"/>
                </a:schemeClr>
              </a:solidFill>
              <a:latin typeface="Consolas" panose="020B0609020204030204" pitchFamily="49" charset="0"/>
            </a:endParaRPr>
          </a:p>
        </p:txBody>
      </p:sp>
    </p:spTree>
    <p:extLst>
      <p:ext uri="{BB962C8B-B14F-4D97-AF65-F5344CB8AC3E}">
        <p14:creationId xmlns:p14="http://schemas.microsoft.com/office/powerpoint/2010/main" val="39704966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A60A52A5-10CF-8029-9153-048638AE84A9}"/>
              </a:ext>
            </a:extLst>
          </p:cNvPr>
          <p:cNvSpPr/>
          <p:nvPr/>
        </p:nvSpPr>
        <p:spPr>
          <a:xfrm>
            <a:off x="7479492" y="3204689"/>
            <a:ext cx="2466271" cy="2406017"/>
          </a:xfrm>
          <a:prstGeom prst="roundRect">
            <a:avLst/>
          </a:prstGeom>
          <a:solidFill>
            <a:schemeClr val="bg2">
              <a:lumMod val="50000"/>
              <a:alpha val="47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Rounded Corners 252">
            <a:extLst>
              <a:ext uri="{FF2B5EF4-FFF2-40B4-BE49-F238E27FC236}">
                <a16:creationId xmlns:a16="http://schemas.microsoft.com/office/drawing/2014/main" id="{6D9FD763-9510-2998-9BA0-BBACBBAB2D68}"/>
              </a:ext>
            </a:extLst>
          </p:cNvPr>
          <p:cNvSpPr/>
          <p:nvPr/>
        </p:nvSpPr>
        <p:spPr>
          <a:xfrm>
            <a:off x="1949501" y="2610429"/>
            <a:ext cx="1406115" cy="1494716"/>
          </a:xfrm>
          <a:prstGeom prst="roundRect">
            <a:avLst/>
          </a:prstGeom>
          <a:solidFill>
            <a:schemeClr val="bg1">
              <a:lumMod val="50000"/>
              <a:alpha val="44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Connector: Curved 292">
            <a:extLst>
              <a:ext uri="{FF2B5EF4-FFF2-40B4-BE49-F238E27FC236}">
                <a16:creationId xmlns:a16="http://schemas.microsoft.com/office/drawing/2014/main" id="{54BAAB37-42C1-4DF3-2CE6-3E7FC0A8F7A6}"/>
              </a:ext>
            </a:extLst>
          </p:cNvPr>
          <p:cNvCxnSpPr>
            <a:cxnSpLocks/>
          </p:cNvCxnSpPr>
          <p:nvPr/>
        </p:nvCxnSpPr>
        <p:spPr>
          <a:xfrm flipV="1">
            <a:off x="8964099" y="2491384"/>
            <a:ext cx="12700" cy="1475299"/>
          </a:xfrm>
          <a:prstGeom prst="curvedConnector3">
            <a:avLst>
              <a:gd name="adj1" fmla="val 4700000"/>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1" name="Connector: Curved 280">
            <a:extLst>
              <a:ext uri="{FF2B5EF4-FFF2-40B4-BE49-F238E27FC236}">
                <a16:creationId xmlns:a16="http://schemas.microsoft.com/office/drawing/2014/main" id="{8AD1CB90-7DD3-BE4E-97ED-C18E336A47F1}"/>
              </a:ext>
            </a:extLst>
          </p:cNvPr>
          <p:cNvCxnSpPr>
            <a:cxnSpLocks/>
            <a:stCxn id="110" idx="2"/>
          </p:cNvCxnSpPr>
          <p:nvPr/>
        </p:nvCxnSpPr>
        <p:spPr>
          <a:xfrm rot="10800000" flipH="1" flipV="1">
            <a:off x="8484018" y="2477796"/>
            <a:ext cx="467642" cy="2221525"/>
          </a:xfrm>
          <a:prstGeom prst="curvedConnector4">
            <a:avLst>
              <a:gd name="adj1" fmla="val -48884"/>
              <a:gd name="adj2" fmla="val 54946"/>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3C200C78-85B5-3DDD-E49F-22FA0EAE2AB0}"/>
              </a:ext>
            </a:extLst>
          </p:cNvPr>
          <p:cNvCxnSpPr>
            <a:cxnSpLocks/>
          </p:cNvCxnSpPr>
          <p:nvPr/>
        </p:nvCxnSpPr>
        <p:spPr>
          <a:xfrm rot="5400000">
            <a:off x="7577078" y="5010119"/>
            <a:ext cx="2023693" cy="181904"/>
          </a:xfrm>
          <a:prstGeom prst="curvedConnector4">
            <a:avLst>
              <a:gd name="adj1" fmla="val 29195"/>
              <a:gd name="adj2" fmla="val 302467"/>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C9E02D53-9B6C-547E-B9A8-99D262059319}"/>
              </a:ext>
            </a:extLst>
          </p:cNvPr>
          <p:cNvCxnSpPr>
            <a:cxnSpLocks/>
            <a:stCxn id="106" idx="4"/>
            <a:endCxn id="126" idx="2"/>
          </p:cNvCxnSpPr>
          <p:nvPr/>
        </p:nvCxnSpPr>
        <p:spPr>
          <a:xfrm rot="16200000" flipH="1">
            <a:off x="7154070" y="4105012"/>
            <a:ext cx="373303" cy="1418150"/>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88935F3-424D-719C-64F5-637E8F4E0A56}"/>
              </a:ext>
            </a:extLst>
          </p:cNvPr>
          <p:cNvGrpSpPr/>
          <p:nvPr/>
        </p:nvGrpSpPr>
        <p:grpSpPr>
          <a:xfrm rot="16200000">
            <a:off x="1194357" y="4238096"/>
            <a:ext cx="3549650" cy="576743"/>
            <a:chOff x="2025650" y="3223739"/>
            <a:chExt cx="3549650" cy="525581"/>
          </a:xfrm>
        </p:grpSpPr>
        <p:sp>
          <p:nvSpPr>
            <p:cNvPr id="70" name="Rectangle: Rounded Corners 69">
              <a:extLst>
                <a:ext uri="{FF2B5EF4-FFF2-40B4-BE49-F238E27FC236}">
                  <a16:creationId xmlns:a16="http://schemas.microsoft.com/office/drawing/2014/main" id="{0A4EEA04-C6F3-BB49-9C4A-463348C5D2E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838CAFA7-C383-6FED-413C-E0B5F552EDD9}"/>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321F01-672F-FEC4-6234-38C9B34C2E3C}"/>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B25982E-6D29-A8F3-A917-689114387EBA}"/>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5AC285E-F69D-B59A-A435-3BB2452F3FB9}"/>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1219681-6607-FA94-03EF-1CC2C49EB21D}"/>
              </a:ext>
            </a:extLst>
          </p:cNvPr>
          <p:cNvGrpSpPr/>
          <p:nvPr/>
        </p:nvGrpSpPr>
        <p:grpSpPr>
          <a:xfrm rot="16200000">
            <a:off x="2323370" y="4238096"/>
            <a:ext cx="3549650" cy="576743"/>
            <a:chOff x="2025650" y="3223739"/>
            <a:chExt cx="3549650" cy="525581"/>
          </a:xfrm>
        </p:grpSpPr>
        <p:sp>
          <p:nvSpPr>
            <p:cNvPr id="79" name="Rectangle: Rounded Corners 78">
              <a:extLst>
                <a:ext uri="{FF2B5EF4-FFF2-40B4-BE49-F238E27FC236}">
                  <a16:creationId xmlns:a16="http://schemas.microsoft.com/office/drawing/2014/main" id="{4D384895-E93E-27BB-150B-DC7AD1A800D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EB2F6E9C-68EA-8052-54E1-833F7160F9ED}"/>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F320DC-98A9-E59C-5B05-C1013FC5EBDD}"/>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6C1F33B-3BA0-6460-3B1C-2CCF9AACE074}"/>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523F0B8-EA43-34FF-16B6-E752FCB12A3D}"/>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24720D83-62E6-655E-25B3-43A774C710BA}"/>
              </a:ext>
            </a:extLst>
          </p:cNvPr>
          <p:cNvGrpSpPr/>
          <p:nvPr/>
        </p:nvGrpSpPr>
        <p:grpSpPr>
          <a:xfrm rot="16200000">
            <a:off x="3529229" y="4140918"/>
            <a:ext cx="3549650" cy="771099"/>
            <a:chOff x="2025650" y="3223739"/>
            <a:chExt cx="3549650" cy="525581"/>
          </a:xfrm>
        </p:grpSpPr>
        <p:sp>
          <p:nvSpPr>
            <p:cNvPr id="91" name="Rectangle: Rounded Corners 90">
              <a:extLst>
                <a:ext uri="{FF2B5EF4-FFF2-40B4-BE49-F238E27FC236}">
                  <a16:creationId xmlns:a16="http://schemas.microsoft.com/office/drawing/2014/main" id="{8CF60A16-6CD5-15D2-8A0F-0D7BD2205D31}"/>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B54DC51D-CB95-2A10-B820-A15AF1EF1C1F}"/>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2570890-F9B2-AE70-B2D2-BEEF3CB09779}"/>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868D5C3-994B-F6C1-3FFF-349062B70983}"/>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5B8C20-52F7-96C2-FA1F-09B7E3E71F4B}"/>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678"/>
            <a:ext cx="10434865" cy="4591053"/>
          </a:xfrm>
        </p:spPr>
        <p:txBody>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Buffer order example:</a:t>
            </a:r>
            <a:endParaRPr lang="en-US" sz="2400"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140</a:t>
            </a:fld>
            <a:endParaRPr lang="en-US" dirty="0"/>
          </a:p>
        </p:txBody>
      </p:sp>
      <p:grpSp>
        <p:nvGrpSpPr>
          <p:cNvPr id="47" name="Group 46">
            <a:extLst>
              <a:ext uri="{FF2B5EF4-FFF2-40B4-BE49-F238E27FC236}">
                <a16:creationId xmlns:a16="http://schemas.microsoft.com/office/drawing/2014/main" id="{86E17942-4E33-FD1D-FFCD-83908F7B297B}"/>
              </a:ext>
            </a:extLst>
          </p:cNvPr>
          <p:cNvGrpSpPr/>
          <p:nvPr/>
        </p:nvGrpSpPr>
        <p:grpSpPr>
          <a:xfrm>
            <a:off x="2025650" y="3138750"/>
            <a:ext cx="3549650" cy="788370"/>
            <a:chOff x="2025650" y="2960950"/>
            <a:chExt cx="3549650" cy="788370"/>
          </a:xfrm>
        </p:grpSpPr>
        <p:sp>
          <p:nvSpPr>
            <p:cNvPr id="39" name="Rectangle: Rounded Corners 38">
              <a:extLst>
                <a:ext uri="{FF2B5EF4-FFF2-40B4-BE49-F238E27FC236}">
                  <a16:creationId xmlns:a16="http://schemas.microsoft.com/office/drawing/2014/main" id="{EE7BBD11-1DF2-F333-0A8F-E515EEF756A7}"/>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E316C4D8-C2E0-77A0-AA85-08BA42796351}"/>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Oval 3">
              <a:extLst>
                <a:ext uri="{FF2B5EF4-FFF2-40B4-BE49-F238E27FC236}">
                  <a16:creationId xmlns:a16="http://schemas.microsoft.com/office/drawing/2014/main" id="{2E301350-9213-2232-E2F0-CDB6304CAF1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3C8C2525-8B9D-46E1-7F78-8D6D943276BE}"/>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6" name="Straight Arrow Connector 15">
              <a:extLst>
                <a:ext uri="{FF2B5EF4-FFF2-40B4-BE49-F238E27FC236}">
                  <a16:creationId xmlns:a16="http://schemas.microsoft.com/office/drawing/2014/main" id="{67850C15-5546-9605-72AF-3549BDEEDF54}"/>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FB2CFD-4CBA-73B5-047D-091A59005480}"/>
                </a:ext>
              </a:extLst>
            </p:cNvPr>
            <p:cNvCxnSpPr>
              <a:endCxn id="2"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B9CF50-9AAE-12C1-1954-9D6FC9FD14D0}"/>
                </a:ext>
              </a:extLst>
            </p:cNvPr>
            <p:cNvCxnSpPr>
              <a:cxnSpLocks/>
              <a:endCxn id="8"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142475-548A-B73E-22EF-88570087E8F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716EB7D-48FD-D06E-9F41-766914605141}"/>
              </a:ext>
            </a:extLst>
          </p:cNvPr>
          <p:cNvGrpSpPr/>
          <p:nvPr/>
        </p:nvGrpSpPr>
        <p:grpSpPr>
          <a:xfrm>
            <a:off x="2025165" y="4257328"/>
            <a:ext cx="3549650" cy="788370"/>
            <a:chOff x="2025650" y="2960950"/>
            <a:chExt cx="3549650" cy="788370"/>
          </a:xfrm>
        </p:grpSpPr>
        <p:sp>
          <p:nvSpPr>
            <p:cNvPr id="49" name="Rectangle: Rounded Corners 48">
              <a:extLst>
                <a:ext uri="{FF2B5EF4-FFF2-40B4-BE49-F238E27FC236}">
                  <a16:creationId xmlns:a16="http://schemas.microsoft.com/office/drawing/2014/main" id="{8E53E622-F1BB-6068-5AAF-042D6FA6B5D4}"/>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1F4986B-8C0E-02AB-420B-E175A861B42C}"/>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1" name="Oval 50">
              <a:extLst>
                <a:ext uri="{FF2B5EF4-FFF2-40B4-BE49-F238E27FC236}">
                  <a16:creationId xmlns:a16="http://schemas.microsoft.com/office/drawing/2014/main" id="{674BAFD5-C7F2-14F3-EA65-DCC46BB6B472}"/>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Oval 51">
              <a:extLst>
                <a:ext uri="{FF2B5EF4-FFF2-40B4-BE49-F238E27FC236}">
                  <a16:creationId xmlns:a16="http://schemas.microsoft.com/office/drawing/2014/main" id="{6BADD831-FCA0-997B-0CEF-5A9C06AE15C7}"/>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53" name="Straight Arrow Connector 52">
              <a:extLst>
                <a:ext uri="{FF2B5EF4-FFF2-40B4-BE49-F238E27FC236}">
                  <a16:creationId xmlns:a16="http://schemas.microsoft.com/office/drawing/2014/main" id="{F228B369-C230-3A37-3E06-14E9662C1A22}"/>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00FAAC-DE1D-8D75-43FD-0D36CA16B339}"/>
                </a:ext>
              </a:extLst>
            </p:cNvPr>
            <p:cNvCxnSpPr>
              <a:endCxn id="50"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2CC5CD-3454-3782-2C9E-BD13780AEC95}"/>
                </a:ext>
              </a:extLst>
            </p:cNvPr>
            <p:cNvCxnSpPr>
              <a:cxnSpLocks/>
              <a:endCxn id="52"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020C7B6-8756-6E17-A54D-C08ED48BA6E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23DB83-AB24-DAF9-A216-F869A7890CB9}"/>
              </a:ext>
            </a:extLst>
          </p:cNvPr>
          <p:cNvGrpSpPr/>
          <p:nvPr/>
        </p:nvGrpSpPr>
        <p:grpSpPr>
          <a:xfrm>
            <a:off x="2025650" y="5394956"/>
            <a:ext cx="3549650" cy="788370"/>
            <a:chOff x="2025650" y="2960950"/>
            <a:chExt cx="3549650" cy="788370"/>
          </a:xfrm>
        </p:grpSpPr>
        <p:sp>
          <p:nvSpPr>
            <p:cNvPr id="58" name="Rectangle: Rounded Corners 57">
              <a:extLst>
                <a:ext uri="{FF2B5EF4-FFF2-40B4-BE49-F238E27FC236}">
                  <a16:creationId xmlns:a16="http://schemas.microsoft.com/office/drawing/2014/main" id="{19A1AB12-01F2-E13B-808A-BF15272FEE9B}"/>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B87CC46-8E5F-0B26-6C53-B8B6FA31DB8E}"/>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431AA495-F0BB-B8CD-609D-CA4BB73F919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1" name="Oval 60">
              <a:extLst>
                <a:ext uri="{FF2B5EF4-FFF2-40B4-BE49-F238E27FC236}">
                  <a16:creationId xmlns:a16="http://schemas.microsoft.com/office/drawing/2014/main" id="{113ECFAF-A447-873D-6A70-52A26947761B}"/>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62" name="Straight Arrow Connector 61">
              <a:extLst>
                <a:ext uri="{FF2B5EF4-FFF2-40B4-BE49-F238E27FC236}">
                  <a16:creationId xmlns:a16="http://schemas.microsoft.com/office/drawing/2014/main" id="{9E11CF9D-A753-F26F-04E3-DD9A3423E98E}"/>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199FA43-6744-D15F-D76C-D2CD03C6F404}"/>
                </a:ext>
              </a:extLst>
            </p:cNvPr>
            <p:cNvCxnSpPr>
              <a:endCxn id="59"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2F95C5F-5905-FE5C-46C5-BB9EB2BE2E28}"/>
                </a:ext>
              </a:extLst>
            </p:cNvPr>
            <p:cNvCxnSpPr>
              <a:cxnSpLocks/>
              <a:endCxn id="61"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43ED6CA-0AA5-DE3C-8617-2F2FD956FE69}"/>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855495FB-B229-1514-E139-18FAB77D7291}"/>
              </a:ext>
            </a:extLst>
          </p:cNvPr>
          <p:cNvSpPr/>
          <p:nvPr/>
        </p:nvSpPr>
        <p:spPr>
          <a:xfrm>
            <a:off x="10573870"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5" name="Oval 104">
            <a:extLst>
              <a:ext uri="{FF2B5EF4-FFF2-40B4-BE49-F238E27FC236}">
                <a16:creationId xmlns:a16="http://schemas.microsoft.com/office/drawing/2014/main" id="{80B45D44-A9DC-70E5-8F17-E25B5AF0430A}"/>
              </a:ext>
            </a:extLst>
          </p:cNvPr>
          <p:cNvSpPr/>
          <p:nvPr/>
        </p:nvSpPr>
        <p:spPr>
          <a:xfrm>
            <a:off x="7571918" y="3313894"/>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6" name="Oval 105">
            <a:extLst>
              <a:ext uri="{FF2B5EF4-FFF2-40B4-BE49-F238E27FC236}">
                <a16:creationId xmlns:a16="http://schemas.microsoft.com/office/drawing/2014/main" id="{AD941051-E084-F0AD-ED82-689F3B932F42}"/>
              </a:ext>
            </a:extLst>
          </p:cNvPr>
          <p:cNvSpPr/>
          <p:nvPr/>
        </p:nvSpPr>
        <p:spPr>
          <a:xfrm>
            <a:off x="6411907"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7" name="Oval 106">
            <a:extLst>
              <a:ext uri="{FF2B5EF4-FFF2-40B4-BE49-F238E27FC236}">
                <a16:creationId xmlns:a16="http://schemas.microsoft.com/office/drawing/2014/main" id="{51440CA2-3C71-90E8-CC3A-7D59F87EFDA2}"/>
              </a:ext>
            </a:extLst>
          </p:cNvPr>
          <p:cNvSpPr/>
          <p:nvPr/>
        </p:nvSpPr>
        <p:spPr>
          <a:xfrm>
            <a:off x="8484018" y="6134925"/>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0" name="Oval 109">
            <a:extLst>
              <a:ext uri="{FF2B5EF4-FFF2-40B4-BE49-F238E27FC236}">
                <a16:creationId xmlns:a16="http://schemas.microsoft.com/office/drawing/2014/main" id="{8CF67194-DB80-C8BA-F1F3-753C0B8E068B}"/>
              </a:ext>
            </a:extLst>
          </p:cNvPr>
          <p:cNvSpPr/>
          <p:nvPr/>
        </p:nvSpPr>
        <p:spPr>
          <a:xfrm>
            <a:off x="8484018" y="22580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graphicFrame>
        <p:nvGraphicFramePr>
          <p:cNvPr id="124" name="Table 123">
            <a:extLst>
              <a:ext uri="{FF2B5EF4-FFF2-40B4-BE49-F238E27FC236}">
                <a16:creationId xmlns:a16="http://schemas.microsoft.com/office/drawing/2014/main" id="{372F7257-6CB6-9EDB-969F-483792EB4BEF}"/>
              </a:ext>
            </a:extLst>
          </p:cNvPr>
          <p:cNvGraphicFramePr>
            <a:graphicFrameLocks noGrp="1"/>
          </p:cNvGraphicFramePr>
          <p:nvPr>
            <p:extLst>
              <p:ext uri="{D42A27DB-BD31-4B8C-83A1-F6EECF244321}">
                <p14:modId xmlns:p14="http://schemas.microsoft.com/office/powerpoint/2010/main" val="784922185"/>
              </p:ext>
            </p:extLst>
          </p:nvPr>
        </p:nvGraphicFramePr>
        <p:xfrm>
          <a:off x="8484018" y="3829221"/>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15379078"/>
                  </a:ext>
                </a:extLst>
              </a:tr>
            </a:tbl>
          </a:graphicData>
        </a:graphic>
      </p:graphicFrame>
      <p:graphicFrame>
        <p:nvGraphicFramePr>
          <p:cNvPr id="126" name="Table 125">
            <a:extLst>
              <a:ext uri="{FF2B5EF4-FFF2-40B4-BE49-F238E27FC236}">
                <a16:creationId xmlns:a16="http://schemas.microsoft.com/office/drawing/2014/main" id="{6EBDDBB2-F4D7-4AAF-3A25-EBC0D66209FE}"/>
              </a:ext>
            </a:extLst>
          </p:cNvPr>
          <p:cNvGraphicFramePr>
            <a:graphicFrameLocks noGrp="1"/>
          </p:cNvGraphicFramePr>
          <p:nvPr>
            <p:extLst>
              <p:ext uri="{D42A27DB-BD31-4B8C-83A1-F6EECF244321}">
                <p14:modId xmlns:p14="http://schemas.microsoft.com/office/powerpoint/2010/main" val="1581384578"/>
              </p:ext>
            </p:extLst>
          </p:nvPr>
        </p:nvGraphicFramePr>
        <p:xfrm>
          <a:off x="7830057"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7" name="Table 126">
            <a:extLst>
              <a:ext uri="{FF2B5EF4-FFF2-40B4-BE49-F238E27FC236}">
                <a16:creationId xmlns:a16="http://schemas.microsoft.com/office/drawing/2014/main" id="{7B14ED76-2AE4-B5B8-EE40-2FAE06842B58}"/>
              </a:ext>
            </a:extLst>
          </p:cNvPr>
          <p:cNvGraphicFramePr>
            <a:graphicFrameLocks noGrp="1"/>
          </p:cNvGraphicFramePr>
          <p:nvPr>
            <p:extLst>
              <p:ext uri="{D42A27DB-BD31-4B8C-83A1-F6EECF244321}">
                <p14:modId xmlns:p14="http://schemas.microsoft.com/office/powerpoint/2010/main" val="1036893680"/>
              </p:ext>
            </p:extLst>
          </p:nvPr>
        </p:nvGraphicFramePr>
        <p:xfrm>
          <a:off x="8280989"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8" name="Table 127">
            <a:extLst>
              <a:ext uri="{FF2B5EF4-FFF2-40B4-BE49-F238E27FC236}">
                <a16:creationId xmlns:a16="http://schemas.microsoft.com/office/drawing/2014/main" id="{5075FC9D-C7E6-A6D6-CA07-D70D31B14C93}"/>
              </a:ext>
            </a:extLst>
          </p:cNvPr>
          <p:cNvGraphicFramePr>
            <a:graphicFrameLocks noGrp="1"/>
          </p:cNvGraphicFramePr>
          <p:nvPr>
            <p:extLst>
              <p:ext uri="{D42A27DB-BD31-4B8C-83A1-F6EECF244321}">
                <p14:modId xmlns:p14="http://schemas.microsoft.com/office/powerpoint/2010/main" val="1579059336"/>
              </p:ext>
            </p:extLst>
          </p:nvPr>
        </p:nvGraphicFramePr>
        <p:xfrm>
          <a:off x="8731921"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9" name="Table 128">
            <a:extLst>
              <a:ext uri="{FF2B5EF4-FFF2-40B4-BE49-F238E27FC236}">
                <a16:creationId xmlns:a16="http://schemas.microsoft.com/office/drawing/2014/main" id="{DE92C023-072E-51F3-4D3D-CC4FA723FB0A}"/>
              </a:ext>
            </a:extLst>
          </p:cNvPr>
          <p:cNvGraphicFramePr>
            <a:graphicFrameLocks noGrp="1"/>
          </p:cNvGraphicFramePr>
          <p:nvPr>
            <p:extLst>
              <p:ext uri="{D42A27DB-BD31-4B8C-83A1-F6EECF244321}">
                <p14:modId xmlns:p14="http://schemas.microsoft.com/office/powerpoint/2010/main" val="2824317879"/>
              </p:ext>
            </p:extLst>
          </p:nvPr>
        </p:nvGraphicFramePr>
        <p:xfrm>
          <a:off x="9182852"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cxnSp>
        <p:nvCxnSpPr>
          <p:cNvPr id="131" name="Straight Connector 130">
            <a:extLst>
              <a:ext uri="{FF2B5EF4-FFF2-40B4-BE49-F238E27FC236}">
                <a16:creationId xmlns:a16="http://schemas.microsoft.com/office/drawing/2014/main" id="{F6904118-99CC-52DC-4D18-187616918E4C}"/>
              </a:ext>
            </a:extLst>
          </p:cNvPr>
          <p:cNvCxnSpPr>
            <a:cxnSpLocks/>
          </p:cNvCxnSpPr>
          <p:nvPr/>
        </p:nvCxnSpPr>
        <p:spPr>
          <a:xfrm>
            <a:off x="8274639"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D0DF36-0272-AE57-22DE-80A302893312}"/>
              </a:ext>
            </a:extLst>
          </p:cNvPr>
          <p:cNvCxnSpPr>
            <a:cxnSpLocks/>
          </p:cNvCxnSpPr>
          <p:nvPr/>
        </p:nvCxnSpPr>
        <p:spPr>
          <a:xfrm>
            <a:off x="8726817"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B41B866-A83B-4292-875F-30489378C85C}"/>
              </a:ext>
            </a:extLst>
          </p:cNvPr>
          <p:cNvCxnSpPr>
            <a:cxnSpLocks/>
          </p:cNvCxnSpPr>
          <p:nvPr/>
        </p:nvCxnSpPr>
        <p:spPr>
          <a:xfrm>
            <a:off x="9176502"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CD4AFE65-52CE-3EB3-2A29-922DCFA66699}"/>
              </a:ext>
            </a:extLst>
          </p:cNvPr>
          <p:cNvSpPr txBox="1"/>
          <p:nvPr/>
        </p:nvSpPr>
        <p:spPr>
          <a:xfrm>
            <a:off x="8138481" y="3314492"/>
            <a:ext cx="1148293" cy="369332"/>
          </a:xfrm>
          <a:prstGeom prst="rect">
            <a:avLst/>
          </a:prstGeom>
          <a:solidFill>
            <a:schemeClr val="tx1">
              <a:lumMod val="85000"/>
              <a:lumOff val="15000"/>
              <a:alpha val="65000"/>
            </a:schemeClr>
          </a:solidFill>
        </p:spPr>
        <p:txBody>
          <a:bodyPr wrap="square">
            <a:spAutoFit/>
          </a:bodyPr>
          <a:lstStyle/>
          <a:p>
            <a:r>
              <a:rPr lang="en-US" sz="1800" dirty="0">
                <a:solidFill>
                  <a:srgbClr val="09FA80"/>
                </a:solidFill>
                <a:latin typeface="+mj-lt"/>
              </a:rPr>
              <a:t>sendbuf</a:t>
            </a:r>
            <a:endParaRPr lang="en-US" dirty="0">
              <a:latin typeface="+mj-lt"/>
            </a:endParaRPr>
          </a:p>
        </p:txBody>
      </p:sp>
      <p:cxnSp>
        <p:nvCxnSpPr>
          <p:cNvPr id="161" name="Straight Arrow Connector 160">
            <a:extLst>
              <a:ext uri="{FF2B5EF4-FFF2-40B4-BE49-F238E27FC236}">
                <a16:creationId xmlns:a16="http://schemas.microsoft.com/office/drawing/2014/main" id="{97ECFEBC-90C7-3A67-5BF3-EFECE0BE8F7D}"/>
              </a:ext>
            </a:extLst>
          </p:cNvPr>
          <p:cNvCxnSpPr>
            <a:cxnSpLocks/>
          </p:cNvCxnSpPr>
          <p:nvPr/>
        </p:nvCxnSpPr>
        <p:spPr>
          <a:xfrm flipV="1">
            <a:off x="7181850" y="3976730"/>
            <a:ext cx="1148294" cy="28235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F2DC5A4-7FFA-BB59-F964-447C80ECF0A4}"/>
              </a:ext>
            </a:extLst>
          </p:cNvPr>
          <p:cNvCxnSpPr>
            <a:cxnSpLocks/>
          </p:cNvCxnSpPr>
          <p:nvPr/>
        </p:nvCxnSpPr>
        <p:spPr>
          <a:xfrm flipH="1" flipV="1">
            <a:off x="9183931" y="4001213"/>
            <a:ext cx="1090253" cy="23054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6" name="Connector: Curved 175">
            <a:extLst>
              <a:ext uri="{FF2B5EF4-FFF2-40B4-BE49-F238E27FC236}">
                <a16:creationId xmlns:a16="http://schemas.microsoft.com/office/drawing/2014/main" id="{D7275D09-FAFC-C408-7E28-2BB0ED33A28D}"/>
              </a:ext>
            </a:extLst>
          </p:cNvPr>
          <p:cNvCxnSpPr>
            <a:cxnSpLocks/>
            <a:stCxn id="107" idx="6"/>
            <a:endCxn id="129" idx="2"/>
          </p:cNvCxnSpPr>
          <p:nvPr/>
        </p:nvCxnSpPr>
        <p:spPr>
          <a:xfrm flipV="1">
            <a:off x="8923496" y="5000739"/>
            <a:ext cx="479095" cy="1353925"/>
          </a:xfrm>
          <a:prstGeom prst="curvedConnector2">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A141B607-C69F-6B45-112E-DA8E0D2C8637}"/>
              </a:ext>
            </a:extLst>
          </p:cNvPr>
          <p:cNvCxnSpPr>
            <a:cxnSpLocks/>
            <a:stCxn id="104" idx="4"/>
            <a:endCxn id="127" idx="2"/>
          </p:cNvCxnSpPr>
          <p:nvPr/>
        </p:nvCxnSpPr>
        <p:spPr>
          <a:xfrm rot="5400000">
            <a:off x="9460518" y="3667647"/>
            <a:ext cx="373303" cy="2292881"/>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4349678-8566-1FBB-98CB-74A7AEAAC4BF}"/>
              </a:ext>
            </a:extLst>
          </p:cNvPr>
          <p:cNvSpPr txBox="1"/>
          <p:nvPr/>
        </p:nvSpPr>
        <p:spPr>
          <a:xfrm>
            <a:off x="8170132" y="5204532"/>
            <a:ext cx="1084991" cy="369332"/>
          </a:xfrm>
          <a:prstGeom prst="rect">
            <a:avLst/>
          </a:prstGeom>
          <a:solidFill>
            <a:schemeClr val="tx1">
              <a:lumMod val="85000"/>
              <a:lumOff val="15000"/>
              <a:alpha val="65000"/>
            </a:schemeClr>
          </a:solidFill>
        </p:spPr>
        <p:txBody>
          <a:bodyPr wrap="square">
            <a:spAutoFit/>
          </a:bodyPr>
          <a:lstStyle/>
          <a:p>
            <a:r>
              <a:rPr lang="en-US" dirty="0">
                <a:solidFill>
                  <a:srgbClr val="FFC000"/>
                </a:solidFill>
                <a:latin typeface="+mj-lt"/>
              </a:rPr>
              <a:t>recv</a:t>
            </a:r>
            <a:r>
              <a:rPr lang="en-US" sz="1800" dirty="0">
                <a:solidFill>
                  <a:srgbClr val="FFC000"/>
                </a:solidFill>
                <a:latin typeface="+mj-lt"/>
              </a:rPr>
              <a:t>buf</a:t>
            </a:r>
            <a:endParaRPr lang="en-US" dirty="0">
              <a:solidFill>
                <a:srgbClr val="FFC000"/>
              </a:solidFill>
              <a:latin typeface="+mj-lt"/>
            </a:endParaRPr>
          </a:p>
        </p:txBody>
      </p:sp>
      <p:cxnSp>
        <p:nvCxnSpPr>
          <p:cNvPr id="255" name="Straight Arrow Connector 254">
            <a:extLst>
              <a:ext uri="{FF2B5EF4-FFF2-40B4-BE49-F238E27FC236}">
                <a16:creationId xmlns:a16="http://schemas.microsoft.com/office/drawing/2014/main" id="{A2788298-7539-5C7B-E832-D75E3D6E09CA}"/>
              </a:ext>
            </a:extLst>
          </p:cNvPr>
          <p:cNvCxnSpPr>
            <a:cxnSpLocks/>
          </p:cNvCxnSpPr>
          <p:nvPr/>
        </p:nvCxnSpPr>
        <p:spPr>
          <a:xfrm>
            <a:off x="6901143"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39E09DB0-38A0-7ABC-5082-3280D41C7852}"/>
              </a:ext>
            </a:extLst>
          </p:cNvPr>
          <p:cNvCxnSpPr>
            <a:cxnSpLocks/>
          </p:cNvCxnSpPr>
          <p:nvPr/>
        </p:nvCxnSpPr>
        <p:spPr>
          <a:xfrm>
            <a:off x="9995521"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B0E7743-B98A-B991-030E-985B529D275C}"/>
              </a:ext>
            </a:extLst>
          </p:cNvPr>
          <p:cNvCxnSpPr>
            <a:cxnSpLocks/>
          </p:cNvCxnSpPr>
          <p:nvPr/>
        </p:nvCxnSpPr>
        <p:spPr>
          <a:xfrm>
            <a:off x="8703757" y="5636106"/>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CCB4E99D-CB53-749C-FFC7-6F24D1741847}"/>
              </a:ext>
            </a:extLst>
          </p:cNvPr>
          <p:cNvCxnSpPr>
            <a:cxnSpLocks/>
          </p:cNvCxnSpPr>
          <p:nvPr/>
        </p:nvCxnSpPr>
        <p:spPr>
          <a:xfrm>
            <a:off x="8697407" y="2737229"/>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17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500"/>
                                        <p:tgtEl>
                                          <p:spTgt spid="124"/>
                                        </p:tgtEl>
                                      </p:cBhvr>
                                    </p:animEffect>
                                  </p:childTnLst>
                                </p:cTn>
                              </p:par>
                              <p:par>
                                <p:cTn id="22" presetID="10" presetClass="entr" presetSubtype="0" fill="hold"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500"/>
                                        <p:tgtEl>
                                          <p:spTgt spid="128"/>
                                        </p:tgtEl>
                                      </p:cBhvr>
                                    </p:animEffect>
                                  </p:childTnLst>
                                </p:cTn>
                              </p:par>
                              <p:par>
                                <p:cTn id="31" presetID="10"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par>
                                <p:cTn id="34" presetID="10" presetClass="entr" presetSubtype="0" fill="hold" nodeType="with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500"/>
                                        <p:tgtEl>
                                          <p:spTgt spid="133"/>
                                        </p:tgtEl>
                                      </p:cBhvr>
                                    </p:animEffect>
                                  </p:childTnLst>
                                </p:cTn>
                              </p:par>
                              <p:par>
                                <p:cTn id="37" presetID="10"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fade">
                                      <p:cBhvr>
                                        <p:cTn id="39" dur="500"/>
                                        <p:tgtEl>
                                          <p:spTgt spid="132"/>
                                        </p:tgtEl>
                                      </p:cBhvr>
                                    </p:animEffect>
                                  </p:childTnLst>
                                </p:cTn>
                              </p:par>
                              <p:par>
                                <p:cTn id="40" presetID="10" presetClass="entr" presetSubtype="0" fill="hold"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500"/>
                                        <p:tgtEl>
                                          <p:spTgt spid="1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par>
                                <p:cTn id="60" presetID="10" presetClass="entr" presetSubtype="0" fill="hold"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61"/>
                                        </p:tgtEl>
                                        <p:attrNameLst>
                                          <p:attrName>style.visibility</p:attrName>
                                        </p:attrNameLst>
                                      </p:cBhvr>
                                      <p:to>
                                        <p:strVal val="visible"/>
                                      </p:to>
                                    </p:set>
                                    <p:animEffect transition="in" filter="fade">
                                      <p:cBhvr>
                                        <p:cTn id="65" dur="500"/>
                                        <p:tgtEl>
                                          <p:spTgt spid="261"/>
                                        </p:tgtEl>
                                      </p:cBhvr>
                                    </p:animEffect>
                                  </p:childTnLst>
                                </p:cTn>
                              </p:par>
                              <p:par>
                                <p:cTn id="66" presetID="10" presetClass="entr" presetSubtype="0" fill="hold" nodeType="withEffect">
                                  <p:stCondLst>
                                    <p:cond delay="0"/>
                                  </p:stCondLst>
                                  <p:childTnLst>
                                    <p:set>
                                      <p:cBhvr>
                                        <p:cTn id="67" dur="1" fill="hold">
                                          <p:stCondLst>
                                            <p:cond delay="0"/>
                                          </p:stCondLst>
                                        </p:cTn>
                                        <p:tgtEl>
                                          <p:spTgt spid="263"/>
                                        </p:tgtEl>
                                        <p:attrNameLst>
                                          <p:attrName>style.visibility</p:attrName>
                                        </p:attrNameLst>
                                      </p:cBhvr>
                                      <p:to>
                                        <p:strVal val="visible"/>
                                      </p:to>
                                    </p:set>
                                    <p:animEffect transition="in" filter="fade">
                                      <p:cBhvr>
                                        <p:cTn id="68" dur="500"/>
                                        <p:tgtEl>
                                          <p:spTgt spid="263"/>
                                        </p:tgtEl>
                                      </p:cBhvr>
                                    </p:animEffect>
                                  </p:childTnLst>
                                </p:cTn>
                              </p:par>
                              <p:par>
                                <p:cTn id="69" presetID="10" presetClass="entr" presetSubtype="0" fill="hold" nodeType="withEffect">
                                  <p:stCondLst>
                                    <p:cond delay="0"/>
                                  </p:stCondLst>
                                  <p:childTnLst>
                                    <p:set>
                                      <p:cBhvr>
                                        <p:cTn id="70" dur="1" fill="hold">
                                          <p:stCondLst>
                                            <p:cond delay="0"/>
                                          </p:stCondLst>
                                        </p:cTn>
                                        <p:tgtEl>
                                          <p:spTgt spid="300"/>
                                        </p:tgtEl>
                                        <p:attrNameLst>
                                          <p:attrName>style.visibility</p:attrName>
                                        </p:attrNameLst>
                                      </p:cBhvr>
                                      <p:to>
                                        <p:strVal val="visible"/>
                                      </p:to>
                                    </p:set>
                                    <p:animEffect transition="in" filter="fade">
                                      <p:cBhvr>
                                        <p:cTn id="71" dur="500"/>
                                        <p:tgtEl>
                                          <p:spTgt spid="30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6"/>
                                        </p:tgtEl>
                                        <p:attrNameLst>
                                          <p:attrName>style.visibility</p:attrName>
                                        </p:attrNameLst>
                                      </p:cBhvr>
                                      <p:to>
                                        <p:strVal val="visible"/>
                                      </p:to>
                                    </p:set>
                                    <p:animEffect transition="in" filter="fade">
                                      <p:cBhvr>
                                        <p:cTn id="76" dur="500"/>
                                        <p:tgtEl>
                                          <p:spTgt spid="20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0"/>
                                        </p:tgtEl>
                                        <p:attrNameLst>
                                          <p:attrName>style.visibility</p:attrName>
                                        </p:attrNameLst>
                                      </p:cBhvr>
                                      <p:to>
                                        <p:strVal val="visible"/>
                                      </p:to>
                                    </p:set>
                                    <p:animEffect transition="in" filter="fade">
                                      <p:cBhvr>
                                        <p:cTn id="81" dur="500"/>
                                        <p:tgtEl>
                                          <p:spTgt spid="20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fade">
                                      <p:cBhvr>
                                        <p:cTn id="86" dur="500"/>
                                        <p:tgtEl>
                                          <p:spTgt spid="28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76"/>
                                        </p:tgtEl>
                                        <p:attrNameLst>
                                          <p:attrName>style.visibility</p:attrName>
                                        </p:attrNameLst>
                                      </p:cBhvr>
                                      <p:to>
                                        <p:strVal val="visible"/>
                                      </p:to>
                                    </p:set>
                                    <p:animEffect transition="in" filter="fade">
                                      <p:cBhvr>
                                        <p:cTn id="91" dur="500"/>
                                        <p:tgtEl>
                                          <p:spTgt spid="17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500"/>
                                        <p:tgtEl>
                                          <p:spTgt spid="16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63"/>
                                        </p:tgtEl>
                                        <p:attrNameLst>
                                          <p:attrName>style.visibility</p:attrName>
                                        </p:attrNameLst>
                                      </p:cBhvr>
                                      <p:to>
                                        <p:strVal val="visible"/>
                                      </p:to>
                                    </p:set>
                                    <p:animEffect transition="in" filter="fade">
                                      <p:cBhvr>
                                        <p:cTn id="101" dur="500"/>
                                        <p:tgtEl>
                                          <p:spTgt spid="16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93"/>
                                        </p:tgtEl>
                                        <p:attrNameLst>
                                          <p:attrName>style.visibility</p:attrName>
                                        </p:attrNameLst>
                                      </p:cBhvr>
                                      <p:to>
                                        <p:strVal val="visible"/>
                                      </p:to>
                                    </p:set>
                                    <p:animEffect transition="in" filter="fade">
                                      <p:cBhvr>
                                        <p:cTn id="106" dur="500"/>
                                        <p:tgtEl>
                                          <p:spTgt spid="29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2"/>
                                        </p:tgtEl>
                                        <p:attrNameLst>
                                          <p:attrName>style.visibility</p:attrName>
                                        </p:attrNameLst>
                                      </p:cBhvr>
                                      <p:to>
                                        <p:strVal val="visible"/>
                                      </p:to>
                                    </p:set>
                                    <p:animEffect transition="in" filter="fade">
                                      <p:cBhvr>
                                        <p:cTn id="111"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53" grpId="0" animBg="1"/>
      <p:bldP spid="104" grpId="0" animBg="1"/>
      <p:bldP spid="105" grpId="0" animBg="1"/>
      <p:bldP spid="106" grpId="0" animBg="1"/>
      <p:bldP spid="107" grpId="0" animBg="1"/>
      <p:bldP spid="110" grpId="0" animBg="1"/>
      <p:bldP spid="135" grpId="0" animBg="1"/>
      <p:bldP spid="13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#3</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MPI_Ineighbor_alltoallv</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1E9D92A-6861-55CB-067C-FA26AB479468}"/>
                  </a:ext>
                </a:extLst>
              </p:cNvPr>
              <p:cNvSpPr txBox="1"/>
              <p:nvPr/>
            </p:nvSpPr>
            <p:spPr>
              <a:xfrm>
                <a:off x="6502435" y="2009990"/>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2" name="TextBox 21">
                <a:extLst>
                  <a:ext uri="{FF2B5EF4-FFF2-40B4-BE49-F238E27FC236}">
                    <a16:creationId xmlns:a16="http://schemas.microsoft.com/office/drawing/2014/main" id="{D1E9D92A-6861-55CB-067C-FA26AB479468}"/>
                  </a:ext>
                </a:extLst>
              </p:cNvPr>
              <p:cNvSpPr txBox="1">
                <a:spLocks noRot="1" noChangeAspect="1" noMove="1" noResize="1" noEditPoints="1" noAdjustHandles="1" noChangeArrowheads="1" noChangeShapeType="1" noTextEdit="1"/>
              </p:cNvSpPr>
              <p:nvPr/>
            </p:nvSpPr>
            <p:spPr>
              <a:xfrm>
                <a:off x="6502435" y="2009990"/>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23" name="Picture 22">
            <a:extLst>
              <a:ext uri="{FF2B5EF4-FFF2-40B4-BE49-F238E27FC236}">
                <a16:creationId xmlns:a16="http://schemas.microsoft.com/office/drawing/2014/main" id="{7B06F164-2CED-3DD8-95CF-8A1ABDA47A4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6301053" y="2854844"/>
            <a:ext cx="4037156" cy="2754013"/>
          </a:xfrm>
          <a:prstGeom prst="rect">
            <a:avLst/>
          </a:prstGeom>
        </p:spPr>
      </p:pic>
    </p:spTree>
    <p:extLst>
      <p:ext uri="{BB962C8B-B14F-4D97-AF65-F5344CB8AC3E}">
        <p14:creationId xmlns:p14="http://schemas.microsoft.com/office/powerpoint/2010/main" val="13694453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142</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328079"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328079"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Neighborhood Collectives</a:t>
            </a:r>
            <a:endParaRPr lang="en-US" sz="3200" dirty="0">
              <a:solidFill>
                <a:schemeClr val="bg1">
                  <a:lumMod val="9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5A1A03-1762-03EA-EF23-49AB02F0F908}"/>
                  </a:ext>
                </a:extLst>
              </p:cNvPr>
              <p:cNvSpPr txBox="1"/>
              <p:nvPr/>
            </p:nvSpPr>
            <p:spPr>
              <a:xfrm>
                <a:off x="1292968" y="227124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945A1A03-1762-03EA-EF23-49AB02F0F908}"/>
                  </a:ext>
                </a:extLst>
              </p:cNvPr>
              <p:cNvSpPr txBox="1">
                <a:spLocks noRot="1" noChangeAspect="1" noMove="1" noResize="1" noEditPoints="1" noAdjustHandles="1" noChangeArrowheads="1" noChangeShapeType="1" noTextEdit="1"/>
              </p:cNvSpPr>
              <p:nvPr/>
            </p:nvSpPr>
            <p:spPr>
              <a:xfrm>
                <a:off x="1292968" y="227124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36233593-4DF2-127D-B89B-3CDEDD6E06E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1091586" y="3116101"/>
            <a:ext cx="4037156" cy="2754013"/>
          </a:xfrm>
          <a:prstGeom prst="rect">
            <a:avLst/>
          </a:prstGeom>
        </p:spPr>
      </p:pic>
    </p:spTree>
    <p:extLst>
      <p:ext uri="{BB962C8B-B14F-4D97-AF65-F5344CB8AC3E}">
        <p14:creationId xmlns:p14="http://schemas.microsoft.com/office/powerpoint/2010/main" val="3368764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nodeType="clickEffect">
                                  <p:stCondLst>
                                    <p:cond delay="0"/>
                                  </p:stCondLst>
                                  <p:childTnLst>
                                    <p:animEffect transition="out" filter="circle(out)">
                                      <p:cBhvr>
                                        <p:cTn id="39" dur="2000"/>
                                        <p:tgtEl>
                                          <p:spTgt spid="32"/>
                                        </p:tgtEl>
                                      </p:cBhvr>
                                    </p:animEffect>
                                    <p:set>
                                      <p:cBhvr>
                                        <p:cTn id="40" dur="1" fill="hold">
                                          <p:stCondLst>
                                            <p:cond delay="1999"/>
                                          </p:stCondLst>
                                        </p:cTn>
                                        <p:tgtEl>
                                          <p:spTgt spid="3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31"/>
                                        </p:tgtEl>
                                      </p:cBhvr>
                                    </p:animEffect>
                                    <p:set>
                                      <p:cBhvr>
                                        <p:cTn id="43" dur="1" fill="hold">
                                          <p:stCondLst>
                                            <p:cond delay="1999"/>
                                          </p:stCondLst>
                                        </p:cTn>
                                        <p:tgtEl>
                                          <p:spTgt spid="31"/>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27"/>
                                        </p:tgtEl>
                                      </p:cBhvr>
                                    </p:animEffect>
                                    <p:set>
                                      <p:cBhvr>
                                        <p:cTn id="46" dur="1" fill="hold">
                                          <p:stCondLst>
                                            <p:cond delay="1999"/>
                                          </p:stCondLst>
                                        </p:cTn>
                                        <p:tgtEl>
                                          <p:spTgt spid="2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30"/>
                                        </p:tgtEl>
                                      </p:cBhvr>
                                    </p:animEffect>
                                    <p:set>
                                      <p:cBhvr>
                                        <p:cTn id="49" dur="1" fill="hold">
                                          <p:stCondLst>
                                            <p:cond delay="1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628719-B2CE-168C-1DA4-D88CDD4523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0C4C6ED-64ED-A832-2378-F0976925BEF6}"/>
              </a:ext>
            </a:extLst>
          </p:cNvPr>
          <p:cNvSpPr>
            <a:spLocks noGrp="1"/>
          </p:cNvSpPr>
          <p:nvPr>
            <p:ph type="title"/>
          </p:nvPr>
        </p:nvSpPr>
        <p:spPr/>
        <p:txBody>
          <a:bodyPr/>
          <a:lstStyle/>
          <a:p>
            <a:r>
              <a:rPr lang="en-US" dirty="0">
                <a:solidFill>
                  <a:schemeClr val="bg1">
                    <a:lumMod val="85000"/>
                  </a:schemeClr>
                </a:solidFill>
              </a:rPr>
              <a:t>MPI_Ineighbor_allgatherv</a:t>
            </a:r>
            <a:endParaRPr lang="en-US" dirty="0">
              <a:solidFill>
                <a:srgbClr val="FFC000"/>
              </a:solidFill>
            </a:endParaRPr>
          </a:p>
        </p:txBody>
      </p:sp>
      <p:sp>
        <p:nvSpPr>
          <p:cNvPr id="5" name="Slide Number Placeholder 4">
            <a:extLst>
              <a:ext uri="{FF2B5EF4-FFF2-40B4-BE49-F238E27FC236}">
                <a16:creationId xmlns:a16="http://schemas.microsoft.com/office/drawing/2014/main" id="{2BC98574-8376-C471-5BE7-6D709F537B8E}"/>
              </a:ext>
            </a:extLst>
          </p:cNvPr>
          <p:cNvSpPr>
            <a:spLocks noGrp="1"/>
          </p:cNvSpPr>
          <p:nvPr>
            <p:ph type="sldNum" sz="quarter" idx="12"/>
          </p:nvPr>
        </p:nvSpPr>
        <p:spPr/>
        <p:txBody>
          <a:bodyPr/>
          <a:lstStyle/>
          <a:p>
            <a:fld id="{FE024F78-56A6-7740-B68D-8D4D026EDF3F}" type="slidenum">
              <a:rPr lang="en-US" smtClean="0"/>
              <a:pPr/>
              <a:t>143</a:t>
            </a:fld>
            <a:endParaRPr lang="en-US" dirty="0"/>
          </a:p>
        </p:txBody>
      </p:sp>
      <p:sp>
        <p:nvSpPr>
          <p:cNvPr id="4" name="TextBox 3">
            <a:extLst>
              <a:ext uri="{FF2B5EF4-FFF2-40B4-BE49-F238E27FC236}">
                <a16:creationId xmlns:a16="http://schemas.microsoft.com/office/drawing/2014/main" id="{EF934401-E5A9-C2C9-9F59-925A94CF1D32}"/>
              </a:ext>
            </a:extLst>
          </p:cNvPr>
          <p:cNvSpPr txBox="1"/>
          <p:nvPr/>
        </p:nvSpPr>
        <p:spPr>
          <a:xfrm>
            <a:off x="163032" y="1318142"/>
            <a:ext cx="5173055" cy="378565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MPI_I</a:t>
            </a:r>
            <a:r>
              <a:rPr lang="en-US" sz="2400" dirty="0">
                <a:solidFill>
                  <a:srgbClr val="DCDCAA"/>
                </a:solidFill>
                <a:highlight>
                  <a:srgbClr val="1F1F1F"/>
                </a:highlight>
                <a:latin typeface="Consolas" panose="020B0609020204030204" pitchFamily="49" charset="0"/>
              </a:rPr>
              <a:t>n</a:t>
            </a:r>
            <a:r>
              <a:rPr lang="en-US" sz="2400" b="0" dirty="0">
                <a:solidFill>
                  <a:srgbClr val="DCDCAA"/>
                </a:solidFill>
                <a:effectLst/>
                <a:highlight>
                  <a:srgbClr val="1F1F1F"/>
                </a:highlight>
                <a:latin typeface="Consolas" panose="020B0609020204030204" pitchFamily="49" charset="0"/>
              </a:rPr>
              <a:t>eighbor_allgatherv</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sbuf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scounts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int </a:t>
            </a:r>
            <a:r>
              <a:rPr lang="en-US" sz="2400" dirty="0" err="1">
                <a:solidFill>
                  <a:schemeClr val="accent5">
                    <a:lumMod val="60000"/>
                    <a:lumOff val="40000"/>
                  </a:schemeClr>
                </a:solidFill>
                <a:highlight>
                  <a:srgbClr val="1F1F1F"/>
                </a:highlight>
                <a:latin typeface="Consolas" panose="020B0609020204030204" pitchFamily="49" charset="0"/>
              </a:rPr>
              <a:t>sdispls</a:t>
            </a:r>
            <a:r>
              <a:rPr lang="en-US" sz="2400" dirty="0">
                <a:solidFill>
                  <a:schemeClr val="accent5">
                    <a:lumMod val="60000"/>
                    <a:lumOff val="40000"/>
                  </a:schemeClr>
                </a:solidFill>
                <a:highlight>
                  <a:srgbClr val="1F1F1F"/>
                </a:highlight>
                <a:latin typeface="Consolas" panose="020B0609020204030204" pitchFamily="49" charset="0"/>
              </a:rPr>
              <a:t>[] </a:t>
            </a:r>
            <a:r>
              <a:rPr lang="en-US" sz="2400" dirty="0">
                <a:solidFill>
                  <a:srgbClr val="CCCCCC"/>
                </a:solidFill>
                <a:highlight>
                  <a:srgbClr val="1F1F1F"/>
                </a:highlight>
                <a:latin typeface="Consolas" panose="020B0609020204030204" pitchFamily="49" charset="0"/>
              </a:rPr>
              <a: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stype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rbuf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rcounts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const int </a:t>
            </a:r>
            <a:r>
              <a:rPr lang="en-US" sz="2400" b="0" dirty="0" err="1">
                <a:solidFill>
                  <a:srgbClr val="CCCCCC"/>
                </a:solidFill>
                <a:effectLst/>
                <a:highlight>
                  <a:srgbClr val="1F1F1F"/>
                </a:highlight>
                <a:latin typeface="Consolas" panose="020B0609020204030204" pitchFamily="49" charset="0"/>
              </a:rPr>
              <a:t>rdispls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rtype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DC57573F-3CCE-A486-0918-DD7781E561A5}"/>
              </a:ext>
            </a:extLst>
          </p:cNvPr>
          <p:cNvSpPr>
            <a:spLocks noGrp="1"/>
          </p:cNvSpPr>
          <p:nvPr/>
        </p:nvSpPr>
        <p:spPr>
          <a:xfrm>
            <a:off x="5403890" y="1134660"/>
            <a:ext cx="6788110"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a:t>
            </a:r>
            <a:r>
              <a:rPr lang="en-US" sz="2200" dirty="0" err="1">
                <a:solidFill>
                  <a:srgbClr val="09FA80"/>
                </a:solidFill>
              </a:rPr>
              <a:t>sbuf</a:t>
            </a:r>
            <a:r>
              <a:rPr lang="en-US" sz="2600" dirty="0">
                <a:solidFill>
                  <a:srgbClr val="09FA80"/>
                </a:solidFill>
              </a:rPr>
              <a:t>:	</a:t>
            </a:r>
            <a:r>
              <a:rPr lang="en-US" sz="2400" dirty="0">
                <a:solidFill>
                  <a:schemeClr val="bg1">
                    <a:lumMod val="85000"/>
                  </a:schemeClr>
                </a:solidFill>
              </a:rPr>
              <a:t>Starting address of send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scounts</a:t>
            </a:r>
            <a:r>
              <a:rPr lang="en-US" sz="2600" dirty="0">
                <a:solidFill>
                  <a:srgbClr val="FFC000"/>
                </a:solidFill>
              </a:rPr>
              <a:t>: 	</a:t>
            </a:r>
            <a:r>
              <a:rPr lang="en-US" sz="2400" dirty="0">
                <a:solidFill>
                  <a:schemeClr val="bg1">
                    <a:lumMod val="85000"/>
                  </a:schemeClr>
                </a:solidFill>
              </a:rPr>
              <a:t>Number of elements to send</a:t>
            </a:r>
            <a:br>
              <a:rPr lang="en-US" sz="2400" dirty="0">
                <a:solidFill>
                  <a:schemeClr val="bg1">
                    <a:lumMod val="85000"/>
                  </a:schemeClr>
                </a:solidFill>
              </a:rPr>
            </a:br>
            <a:r>
              <a:rPr lang="en-US" sz="2400" dirty="0">
                <a:solidFill>
                  <a:schemeClr val="bg1">
                    <a:lumMod val="85000"/>
                  </a:schemeClr>
                </a:solidFill>
              </a:rPr>
              <a:t>		to each neighbor.</a:t>
            </a:r>
          </a:p>
          <a:p>
            <a:r>
              <a:rPr lang="en-US" sz="2400" dirty="0">
                <a:solidFill>
                  <a:schemeClr val="accent5">
                    <a:lumMod val="60000"/>
                    <a:lumOff val="40000"/>
                  </a:schemeClr>
                </a:solidFill>
              </a:rPr>
              <a:t>// </a:t>
            </a:r>
            <a:r>
              <a:rPr lang="en-US" sz="2400" dirty="0" err="1">
                <a:solidFill>
                  <a:schemeClr val="accent5">
                    <a:lumMod val="60000"/>
                    <a:lumOff val="40000"/>
                  </a:schemeClr>
                </a:solidFill>
              </a:rPr>
              <a:t>sdispls</a:t>
            </a:r>
            <a:r>
              <a:rPr lang="en-US" sz="2400" dirty="0">
                <a:solidFill>
                  <a:schemeClr val="accent5">
                    <a:lumMod val="60000"/>
                    <a:lumOff val="40000"/>
                  </a:schemeClr>
                </a:solidFill>
              </a:rPr>
              <a:t>:</a:t>
            </a:r>
            <a:r>
              <a:rPr lang="en-US" sz="2400" dirty="0">
                <a:solidFill>
                  <a:schemeClr val="bg1">
                    <a:lumMod val="85000"/>
                  </a:schemeClr>
                </a:solidFill>
              </a:rPr>
              <a:t> 	</a:t>
            </a:r>
            <a:r>
              <a:rPr lang="en-US" sz="1800" dirty="0">
                <a:solidFill>
                  <a:schemeClr val="bg1">
                    <a:lumMod val="85000"/>
                  </a:schemeClr>
                </a:solidFill>
              </a:rPr>
              <a:t>Entry j specifies the displacement </a:t>
            </a:r>
            <a:br>
              <a:rPr lang="en-US" sz="1800" dirty="0">
                <a:solidFill>
                  <a:schemeClr val="bg1">
                    <a:lumMod val="85000"/>
                  </a:schemeClr>
                </a:solidFill>
              </a:rPr>
            </a:br>
            <a:r>
              <a:rPr lang="en-US" sz="1800" dirty="0">
                <a:solidFill>
                  <a:schemeClr val="bg1">
                    <a:lumMod val="85000"/>
                  </a:schemeClr>
                </a:solidFill>
              </a:rPr>
              <a:t>		(relative to sendbuf) from which to send the </a:t>
            </a:r>
            <a:br>
              <a:rPr lang="en-US" sz="1800" dirty="0">
                <a:solidFill>
                  <a:schemeClr val="bg1">
                    <a:lumMod val="85000"/>
                  </a:schemeClr>
                </a:solidFill>
              </a:rPr>
            </a:br>
            <a:r>
              <a:rPr lang="en-US" sz="1800" dirty="0">
                <a:solidFill>
                  <a:schemeClr val="bg1">
                    <a:lumMod val="85000"/>
                  </a:schemeClr>
                </a:solidFill>
              </a:rPr>
              <a:t>		outgoing data to neighbor j.</a:t>
            </a:r>
            <a:br>
              <a:rPr lang="en-US" sz="18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stype</a:t>
            </a:r>
            <a:r>
              <a:rPr lang="en-US" sz="2200" dirty="0">
                <a:solidFill>
                  <a:srgbClr val="FFFF00"/>
                </a:solidFill>
              </a:rPr>
              <a:t>:	</a:t>
            </a:r>
            <a:r>
              <a:rPr lang="en-US" sz="2400" dirty="0">
                <a:solidFill>
                  <a:schemeClr val="bg1">
                    <a:lumMod val="85000"/>
                  </a:schemeClr>
                </a:solidFill>
              </a:rPr>
              <a:t>Datatype of send buffer elements.</a:t>
            </a:r>
          </a:p>
          <a:p>
            <a:r>
              <a:rPr lang="en-US" sz="2200" dirty="0">
                <a:solidFill>
                  <a:srgbClr val="09FA80"/>
                </a:solidFill>
              </a:rPr>
              <a:t>// </a:t>
            </a:r>
            <a:r>
              <a:rPr lang="en-US" sz="2200" dirty="0" err="1">
                <a:solidFill>
                  <a:srgbClr val="09FA80"/>
                </a:solidFill>
              </a:rPr>
              <a:t>rbuf</a:t>
            </a:r>
            <a:r>
              <a:rPr lang="en-US" sz="2200" dirty="0">
                <a:solidFill>
                  <a:srgbClr val="09FA80"/>
                </a:solidFill>
              </a:rPr>
              <a:t>:	</a:t>
            </a:r>
            <a:r>
              <a:rPr lang="en-US" sz="2400" dirty="0">
                <a:solidFill>
                  <a:schemeClr val="bg1">
                    <a:lumMod val="85000"/>
                  </a:schemeClr>
                </a:solidFill>
              </a:rPr>
              <a:t>Starting address of recv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rcounts</a:t>
            </a:r>
            <a:r>
              <a:rPr lang="en-US" sz="2200" dirty="0">
                <a:solidFill>
                  <a:srgbClr val="FFC000"/>
                </a:solidFill>
              </a:rPr>
              <a:t>: 	</a:t>
            </a:r>
            <a:r>
              <a:rPr lang="en-US" sz="2400" dirty="0">
                <a:solidFill>
                  <a:schemeClr val="bg1">
                    <a:lumMod val="85000"/>
                  </a:schemeClr>
                </a:solidFill>
              </a:rPr>
              <a:t>Number of elements to be </a:t>
            </a:r>
            <a:br>
              <a:rPr lang="en-US" sz="2400" dirty="0">
                <a:solidFill>
                  <a:schemeClr val="bg1">
                    <a:lumMod val="85000"/>
                  </a:schemeClr>
                </a:solidFill>
              </a:rPr>
            </a:br>
            <a:r>
              <a:rPr lang="en-US" sz="2400" dirty="0">
                <a:solidFill>
                  <a:schemeClr val="bg1">
                    <a:lumMod val="85000"/>
                  </a:schemeClr>
                </a:solidFill>
              </a:rPr>
              <a:t>		received from each neighbor.</a:t>
            </a:r>
          </a:p>
          <a:p>
            <a:r>
              <a:rPr lang="en-US" sz="2400" dirty="0">
                <a:solidFill>
                  <a:schemeClr val="bg1">
                    <a:lumMod val="85000"/>
                  </a:schemeClr>
                </a:solidFill>
              </a:rPr>
              <a:t>// </a:t>
            </a:r>
            <a:r>
              <a:rPr lang="en-US" sz="2400" dirty="0" err="1">
                <a:solidFill>
                  <a:schemeClr val="bg1">
                    <a:lumMod val="85000"/>
                  </a:schemeClr>
                </a:solidFill>
              </a:rPr>
              <a:t>rdispls</a:t>
            </a:r>
            <a:r>
              <a:rPr lang="en-US" sz="2400" dirty="0">
                <a:solidFill>
                  <a:schemeClr val="bg1">
                    <a:lumMod val="85000"/>
                  </a:schemeClr>
                </a:solidFill>
              </a:rPr>
              <a:t>:	</a:t>
            </a:r>
            <a:r>
              <a:rPr lang="en-US" sz="1800" dirty="0">
                <a:solidFill>
                  <a:schemeClr val="bg1">
                    <a:lumMod val="85000"/>
                  </a:schemeClr>
                </a:solidFill>
              </a:rPr>
              <a:t>Entry i specifies the displacement </a:t>
            </a:r>
            <a:br>
              <a:rPr lang="en-US" sz="1800" dirty="0">
                <a:solidFill>
                  <a:schemeClr val="bg1">
                    <a:lumMod val="85000"/>
                  </a:schemeClr>
                </a:solidFill>
              </a:rPr>
            </a:br>
            <a:r>
              <a:rPr lang="en-US" sz="1800" dirty="0">
                <a:solidFill>
                  <a:schemeClr val="bg1">
                    <a:lumMod val="85000"/>
                  </a:schemeClr>
                </a:solidFill>
              </a:rPr>
              <a:t>		(relative to </a:t>
            </a:r>
            <a:r>
              <a:rPr lang="en-US" sz="1800" dirty="0" err="1">
                <a:solidFill>
                  <a:schemeClr val="bg1">
                    <a:lumMod val="85000"/>
                  </a:schemeClr>
                </a:solidFill>
              </a:rPr>
              <a:t>rbuf</a:t>
            </a:r>
            <a:r>
              <a:rPr lang="en-US" sz="1800" dirty="0">
                <a:solidFill>
                  <a:schemeClr val="bg1">
                    <a:lumMod val="85000"/>
                  </a:schemeClr>
                </a:solidFill>
              </a:rPr>
              <a:t>) at which to place the</a:t>
            </a:r>
            <a:br>
              <a:rPr lang="en-US" sz="1800" dirty="0">
                <a:solidFill>
                  <a:schemeClr val="bg1">
                    <a:lumMod val="85000"/>
                  </a:schemeClr>
                </a:solidFill>
              </a:rPr>
            </a:br>
            <a:r>
              <a:rPr lang="en-US" sz="1800" dirty="0">
                <a:solidFill>
                  <a:schemeClr val="bg1">
                    <a:lumMod val="85000"/>
                  </a:schemeClr>
                </a:solidFill>
              </a:rPr>
              <a:t>		incoming data from neighbor i.</a:t>
            </a:r>
            <a:endParaRPr lang="en-US" sz="1600" dirty="0">
              <a:solidFill>
                <a:schemeClr val="bg1">
                  <a:lumMod val="85000"/>
                </a:schemeClr>
              </a:solidFill>
            </a:endParaRPr>
          </a:p>
          <a:p>
            <a:br>
              <a:rPr lang="en-US" sz="2200" dirty="0">
                <a:solidFill>
                  <a:srgbClr val="FFFF00"/>
                </a:solidFill>
              </a:rPr>
            </a:br>
            <a:r>
              <a:rPr lang="en-US" sz="2200" dirty="0">
                <a:solidFill>
                  <a:srgbClr val="FFFF00"/>
                </a:solidFill>
              </a:rPr>
              <a:t>// </a:t>
            </a:r>
            <a:r>
              <a:rPr lang="en-US" sz="2200" dirty="0" err="1">
                <a:solidFill>
                  <a:srgbClr val="FFFF00"/>
                </a:solidFill>
              </a:rPr>
              <a:t>rtype</a:t>
            </a:r>
            <a:r>
              <a:rPr lang="en-US" sz="2200" dirty="0">
                <a:solidFill>
                  <a:srgbClr val="FFFF00"/>
                </a:solidFill>
              </a:rPr>
              <a:t>: 	</a:t>
            </a:r>
            <a:r>
              <a:rPr lang="en-US" sz="2400" dirty="0">
                <a:solidFill>
                  <a:schemeClr val="bg1">
                    <a:lumMod val="85000"/>
                  </a:schemeClr>
                </a:solidFill>
              </a:rPr>
              <a:t>Datatype of recv buffer elements.</a:t>
            </a:r>
          </a:p>
          <a:p>
            <a:endParaRPr lang="en-US" sz="2400" dirty="0">
              <a:solidFill>
                <a:schemeClr val="bg1">
                  <a:lumMod val="85000"/>
                </a:schemeClr>
              </a:solidFill>
            </a:endParaRPr>
          </a:p>
        </p:txBody>
      </p:sp>
    </p:spTree>
    <p:extLst>
      <p:ext uri="{BB962C8B-B14F-4D97-AF65-F5344CB8AC3E}">
        <p14:creationId xmlns:p14="http://schemas.microsoft.com/office/powerpoint/2010/main" val="29080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err="1">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graphicFrame>
        <p:nvGraphicFramePr>
          <p:cNvPr id="79" name="Table 78">
            <a:extLst>
              <a:ext uri="{FF2B5EF4-FFF2-40B4-BE49-F238E27FC236}">
                <a16:creationId xmlns:a16="http://schemas.microsoft.com/office/drawing/2014/main" id="{D73C4F2B-FEED-82DB-5620-A77A4642C633}"/>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chemeClr val="bg1">
                              <a:lumMod val="85000"/>
                            </a:schemeClr>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0" name="Table 79">
            <a:extLst>
              <a:ext uri="{FF2B5EF4-FFF2-40B4-BE49-F238E27FC236}">
                <a16:creationId xmlns:a16="http://schemas.microsoft.com/office/drawing/2014/main" id="{2A718E15-FEFD-8E45-D1EC-9D6FFBBEBC6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1" name="Table 80">
            <a:extLst>
              <a:ext uri="{FF2B5EF4-FFF2-40B4-BE49-F238E27FC236}">
                <a16:creationId xmlns:a16="http://schemas.microsoft.com/office/drawing/2014/main" id="{F6A2E1FB-136F-0DDC-87BB-C0AE68B8C27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2" name="Table 81">
            <a:extLst>
              <a:ext uri="{FF2B5EF4-FFF2-40B4-BE49-F238E27FC236}">
                <a16:creationId xmlns:a16="http://schemas.microsoft.com/office/drawing/2014/main" id="{A72F4221-2DB7-FF16-FFC2-C1169564F6CD}"/>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36" name="Table 35">
            <a:extLst>
              <a:ext uri="{FF2B5EF4-FFF2-40B4-BE49-F238E27FC236}">
                <a16:creationId xmlns:a16="http://schemas.microsoft.com/office/drawing/2014/main" id="{F925A8D6-3BE6-C9C1-BF5E-FB7842F921EC}"/>
              </a:ext>
            </a:extLst>
          </p:cNvPr>
          <p:cNvGraphicFramePr>
            <a:graphicFrameLocks noGrp="1"/>
          </p:cNvGraphicFramePr>
          <p:nvPr>
            <p:extLst>
              <p:ext uri="{D42A27DB-BD31-4B8C-83A1-F6EECF244321}">
                <p14:modId xmlns:p14="http://schemas.microsoft.com/office/powerpoint/2010/main" val="2398014145"/>
              </p:ext>
            </p:extLst>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extLst>
                  <a:ext uri="{0D108BD9-81ED-4DB2-BD59-A6C34878D82A}">
                    <a16:rowId xmlns:a16="http://schemas.microsoft.com/office/drawing/2014/main" val="2211429808"/>
                  </a:ext>
                </a:extLst>
              </a:tr>
            </a:tbl>
          </a:graphicData>
        </a:graphic>
      </p:graphicFrame>
      <p:sp>
        <p:nvSpPr>
          <p:cNvPr id="35" name="Content Placeholder 3">
            <a:extLst>
              <a:ext uri="{FF2B5EF4-FFF2-40B4-BE49-F238E27FC236}">
                <a16:creationId xmlns:a16="http://schemas.microsoft.com/office/drawing/2014/main" id="{3F8A5447-6881-8E9A-4008-18C2D33C4FA0}"/>
              </a:ext>
            </a:extLst>
          </p:cNvPr>
          <p:cNvSpPr txBox="1">
            <a:spLocks/>
          </p:cNvSpPr>
          <p:nvPr/>
        </p:nvSpPr>
        <p:spPr>
          <a:xfrm>
            <a:off x="147145" y="2602201"/>
            <a:ext cx="6937801" cy="2952541"/>
          </a:xfrm>
          <a:prstGeom prst="rect">
            <a:avLst/>
          </a:prstGeom>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nSpc>
                <a:spcPct val="100000"/>
              </a:lnSpc>
              <a:buNone/>
            </a:pPr>
            <a:r>
              <a:rPr lang="en-US" sz="2400" dirty="0">
                <a:solidFill>
                  <a:schemeClr val="bg1">
                    <a:lumMod val="85000"/>
                  </a:schemeClr>
                </a:solidFill>
                <a:latin typeface="+mj-lt"/>
              </a:rPr>
              <a:t>Pack Send Buffer (</a:t>
            </a:r>
            <a:r>
              <a:rPr lang="en-US" sz="2400" dirty="0">
                <a:solidFill>
                  <a:srgbClr val="33A400"/>
                </a:solidFill>
                <a:latin typeface="+mj-lt"/>
              </a:rPr>
              <a:t>green cells</a:t>
            </a:r>
            <a:r>
              <a:rPr lang="en-US" sz="2400" dirty="0">
                <a:solidFill>
                  <a:schemeClr val="bg1">
                    <a:lumMod val="85000"/>
                  </a:schemeClr>
                </a:solidFill>
                <a:latin typeface="+mj-lt"/>
              </a:rPr>
              <a:t>)</a:t>
            </a:r>
          </a:p>
          <a:p>
            <a:pPr marL="626357" lvl="2" indent="-342900">
              <a:lnSpc>
                <a:spcPct val="100000"/>
              </a:lnSpc>
              <a:buFont typeface="Wingdings" panose="05000000000000000000" pitchFamily="2" charset="2"/>
              <a:buChar char="Ø"/>
            </a:pPr>
            <a:r>
              <a:rPr lang="en-US" sz="2400" dirty="0">
                <a:solidFill>
                  <a:srgbClr val="FFFF00"/>
                </a:solidFill>
                <a:latin typeface="+mj-lt"/>
              </a:rPr>
              <a:t>West</a:t>
            </a:r>
            <a:r>
              <a:rPr lang="en-US" sz="2400" dirty="0">
                <a:solidFill>
                  <a:schemeClr val="bg1">
                    <a:lumMod val="85000"/>
                  </a:schemeClr>
                </a:solidFill>
                <a:latin typeface="+mj-lt"/>
              </a:rPr>
              <a:t>, </a:t>
            </a:r>
            <a:r>
              <a:rPr lang="en-US" sz="2400" dirty="0">
                <a:solidFill>
                  <a:srgbClr val="FF0000"/>
                </a:solidFill>
                <a:latin typeface="+mj-lt"/>
              </a:rPr>
              <a:t>East</a:t>
            </a:r>
            <a:r>
              <a:rPr lang="en-US" sz="2400" dirty="0">
                <a:solidFill>
                  <a:schemeClr val="bg1">
                    <a:lumMod val="85000"/>
                  </a:schemeClr>
                </a:solidFill>
                <a:latin typeface="+mj-lt"/>
              </a:rPr>
              <a:t>, </a:t>
            </a:r>
            <a:r>
              <a:rPr lang="en-US" sz="2400" dirty="0">
                <a:solidFill>
                  <a:srgbClr val="8805FC"/>
                </a:solidFill>
                <a:latin typeface="+mj-lt"/>
              </a:rPr>
              <a:t>North</a:t>
            </a:r>
            <a:r>
              <a:rPr lang="en-US" sz="2400" dirty="0">
                <a:solidFill>
                  <a:schemeClr val="bg1">
                    <a:lumMod val="85000"/>
                  </a:schemeClr>
                </a:solidFill>
                <a:latin typeface="+mj-lt"/>
              </a:rPr>
              <a:t>, </a:t>
            </a:r>
            <a:r>
              <a:rPr lang="en-US" sz="2400" dirty="0">
                <a:solidFill>
                  <a:srgbClr val="09FA80"/>
                </a:solidFill>
                <a:latin typeface="+mj-lt"/>
              </a:rPr>
              <a:t>South</a:t>
            </a:r>
          </a:p>
          <a:p>
            <a:pPr marL="576058" lvl="3" indent="0">
              <a:lnSpc>
                <a:spcPct val="100000"/>
              </a:lnSpc>
              <a:buNone/>
            </a:pPr>
            <a:r>
              <a:rPr lang="en-US" sz="2400" dirty="0">
                <a:solidFill>
                  <a:schemeClr val="bg1">
                    <a:lumMod val="85000"/>
                  </a:schemeClr>
                </a:solidFill>
                <a:latin typeface="+mj-lt"/>
              </a:rPr>
              <a:t>Recall Neighbor Ordering  </a:t>
            </a:r>
            <a:r>
              <a:rPr lang="en-US" sz="2000" dirty="0">
                <a:solidFill>
                  <a:schemeClr val="bg1">
                    <a:lumMod val="85000"/>
                  </a:schemeClr>
                </a:solidFill>
                <a:latin typeface="+mj-lt"/>
              </a:rPr>
              <a:t>(</a:t>
            </a:r>
            <a:r>
              <a:rPr lang="en-US" sz="2000" dirty="0">
                <a:solidFill>
                  <a:srgbClr val="FFFF00"/>
                </a:solidFill>
                <a:latin typeface="+mj-lt"/>
              </a:rPr>
              <a:t>X-</a:t>
            </a:r>
            <a:r>
              <a:rPr lang="en-US" sz="2000" dirty="0">
                <a:solidFill>
                  <a:schemeClr val="bg1">
                    <a:lumMod val="85000"/>
                  </a:schemeClr>
                </a:solidFill>
                <a:latin typeface="+mj-lt"/>
              </a:rPr>
              <a:t>, </a:t>
            </a:r>
            <a:r>
              <a:rPr lang="en-US" sz="2000" dirty="0">
                <a:solidFill>
                  <a:srgbClr val="FF0000"/>
                </a:solidFill>
                <a:latin typeface="+mj-lt"/>
              </a:rPr>
              <a:t>X+</a:t>
            </a:r>
            <a:r>
              <a:rPr lang="en-US" sz="2000" dirty="0">
                <a:solidFill>
                  <a:schemeClr val="bg1">
                    <a:lumMod val="85000"/>
                  </a:schemeClr>
                </a:solidFill>
                <a:latin typeface="+mj-lt"/>
              </a:rPr>
              <a:t>, </a:t>
            </a:r>
            <a:r>
              <a:rPr lang="en-US" sz="2000" dirty="0">
                <a:solidFill>
                  <a:srgbClr val="8805FC"/>
                </a:solidFill>
                <a:latin typeface="+mj-lt"/>
              </a:rPr>
              <a:t>Y-</a:t>
            </a:r>
            <a:r>
              <a:rPr lang="en-US" sz="2000" dirty="0">
                <a:solidFill>
                  <a:schemeClr val="bg1">
                    <a:lumMod val="85000"/>
                  </a:schemeClr>
                </a:solidFill>
                <a:latin typeface="+mj-lt"/>
              </a:rPr>
              <a:t>, </a:t>
            </a:r>
            <a:r>
              <a:rPr lang="en-US" sz="2000" dirty="0">
                <a:solidFill>
                  <a:srgbClr val="09FA80"/>
                </a:solidFill>
                <a:latin typeface="+mj-lt"/>
              </a:rPr>
              <a:t>Y+</a:t>
            </a:r>
            <a:r>
              <a:rPr lang="en-US" sz="2000" dirty="0">
                <a:solidFill>
                  <a:schemeClr val="bg1">
                    <a:lumMod val="85000"/>
                  </a:schemeClr>
                </a:solidFill>
                <a:latin typeface="+mj-lt"/>
              </a:rPr>
              <a:t>)</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144</a:t>
            </a:fld>
            <a:endParaRPr lang="en-US" dirty="0"/>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MPI_Ineighbor_allgatherv</a:t>
            </a:r>
            <a:endParaRPr lang="en-US" sz="3200" dirty="0">
              <a:solidFill>
                <a:schemeClr val="bg1">
                  <a:lumMod val="95000"/>
                </a:schemeClr>
              </a:solidFill>
            </a:endParaRPr>
          </a:p>
        </p:txBody>
      </p:sp>
      <p:graphicFrame>
        <p:nvGraphicFramePr>
          <p:cNvPr id="22" name="Table 21">
            <a:extLst>
              <a:ext uri="{FF2B5EF4-FFF2-40B4-BE49-F238E27FC236}">
                <a16:creationId xmlns:a16="http://schemas.microsoft.com/office/drawing/2014/main" id="{E459B343-4F01-1939-C248-1A8267BB3875}"/>
              </a:ext>
            </a:extLst>
          </p:cNvPr>
          <p:cNvGraphicFramePr>
            <a:graphicFrameLocks noGrp="1"/>
          </p:cNvGraphicFramePr>
          <p:nvPr/>
        </p:nvGraphicFramePr>
        <p:xfrm>
          <a:off x="6654816" y="2755045"/>
          <a:ext cx="3876310" cy="3220096"/>
        </p:xfrm>
        <a:graphic>
          <a:graphicData uri="http://schemas.openxmlformats.org/drawingml/2006/table">
            <a:tbl>
              <a:tblPr firstRow="1" bandRow="1">
                <a:tableStyleId>{10A1B5D5-9B99-4C35-A422-299274C87663}</a:tableStyleId>
              </a:tblPr>
              <a:tblGrid>
                <a:gridCol w="387631">
                  <a:extLst>
                    <a:ext uri="{9D8B030D-6E8A-4147-A177-3AD203B41FA5}">
                      <a16:colId xmlns:a16="http://schemas.microsoft.com/office/drawing/2014/main" val="2151650388"/>
                    </a:ext>
                  </a:extLst>
                </a:gridCol>
                <a:gridCol w="387631">
                  <a:extLst>
                    <a:ext uri="{9D8B030D-6E8A-4147-A177-3AD203B41FA5}">
                      <a16:colId xmlns:a16="http://schemas.microsoft.com/office/drawing/2014/main" val="1548476783"/>
                    </a:ext>
                  </a:extLst>
                </a:gridCol>
                <a:gridCol w="387631">
                  <a:extLst>
                    <a:ext uri="{9D8B030D-6E8A-4147-A177-3AD203B41FA5}">
                      <a16:colId xmlns:a16="http://schemas.microsoft.com/office/drawing/2014/main" val="3820410633"/>
                    </a:ext>
                  </a:extLst>
                </a:gridCol>
                <a:gridCol w="387631">
                  <a:extLst>
                    <a:ext uri="{9D8B030D-6E8A-4147-A177-3AD203B41FA5}">
                      <a16:colId xmlns:a16="http://schemas.microsoft.com/office/drawing/2014/main" val="4178377480"/>
                    </a:ext>
                  </a:extLst>
                </a:gridCol>
                <a:gridCol w="387631">
                  <a:extLst>
                    <a:ext uri="{9D8B030D-6E8A-4147-A177-3AD203B41FA5}">
                      <a16:colId xmlns:a16="http://schemas.microsoft.com/office/drawing/2014/main" val="3817930997"/>
                    </a:ext>
                  </a:extLst>
                </a:gridCol>
                <a:gridCol w="387631">
                  <a:extLst>
                    <a:ext uri="{9D8B030D-6E8A-4147-A177-3AD203B41FA5}">
                      <a16:colId xmlns:a16="http://schemas.microsoft.com/office/drawing/2014/main" val="2471295556"/>
                    </a:ext>
                  </a:extLst>
                </a:gridCol>
                <a:gridCol w="387631">
                  <a:extLst>
                    <a:ext uri="{9D8B030D-6E8A-4147-A177-3AD203B41FA5}">
                      <a16:colId xmlns:a16="http://schemas.microsoft.com/office/drawing/2014/main" val="72724090"/>
                    </a:ext>
                  </a:extLst>
                </a:gridCol>
                <a:gridCol w="387631">
                  <a:extLst>
                    <a:ext uri="{9D8B030D-6E8A-4147-A177-3AD203B41FA5}">
                      <a16:colId xmlns:a16="http://schemas.microsoft.com/office/drawing/2014/main" val="1635578098"/>
                    </a:ext>
                  </a:extLst>
                </a:gridCol>
                <a:gridCol w="387631">
                  <a:extLst>
                    <a:ext uri="{9D8B030D-6E8A-4147-A177-3AD203B41FA5}">
                      <a16:colId xmlns:a16="http://schemas.microsoft.com/office/drawing/2014/main" val="3395179406"/>
                    </a:ext>
                  </a:extLst>
                </a:gridCol>
                <a:gridCol w="387631">
                  <a:extLst>
                    <a:ext uri="{9D8B030D-6E8A-4147-A177-3AD203B41FA5}">
                      <a16:colId xmlns:a16="http://schemas.microsoft.com/office/drawing/2014/main" val="3635817569"/>
                    </a:ext>
                  </a:extLst>
                </a:gridCol>
              </a:tblGrid>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02512">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pSp>
        <p:nvGrpSpPr>
          <p:cNvPr id="23" name="Group 22">
            <a:extLst>
              <a:ext uri="{FF2B5EF4-FFF2-40B4-BE49-F238E27FC236}">
                <a16:creationId xmlns:a16="http://schemas.microsoft.com/office/drawing/2014/main" id="{47A0BD15-2067-8604-38FA-8CF8911247CD}"/>
              </a:ext>
            </a:extLst>
          </p:cNvPr>
          <p:cNvGrpSpPr/>
          <p:nvPr/>
        </p:nvGrpSpPr>
        <p:grpSpPr>
          <a:xfrm>
            <a:off x="7056276" y="2364542"/>
            <a:ext cx="3077301" cy="373187"/>
            <a:chOff x="6046629" y="2489417"/>
            <a:chExt cx="3554571" cy="431066"/>
          </a:xfrm>
        </p:grpSpPr>
        <p:sp>
          <p:nvSpPr>
            <p:cNvPr id="24" name="Right Brace 23">
              <a:extLst>
                <a:ext uri="{FF2B5EF4-FFF2-40B4-BE49-F238E27FC236}">
                  <a16:creationId xmlns:a16="http://schemas.microsoft.com/office/drawing/2014/main" id="{18CAC7B9-0915-656B-3CA1-1684BB7AE8CA}"/>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1B38FAE-B59E-AA33-5D3B-3E080EBB4301}"/>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28" name="Group 27">
            <a:extLst>
              <a:ext uri="{FF2B5EF4-FFF2-40B4-BE49-F238E27FC236}">
                <a16:creationId xmlns:a16="http://schemas.microsoft.com/office/drawing/2014/main" id="{28E9EF77-70D6-B32F-533B-C5E829728631}"/>
              </a:ext>
            </a:extLst>
          </p:cNvPr>
          <p:cNvGrpSpPr/>
          <p:nvPr/>
        </p:nvGrpSpPr>
        <p:grpSpPr>
          <a:xfrm>
            <a:off x="10540137" y="3175506"/>
            <a:ext cx="373187" cy="2379173"/>
            <a:chOff x="10149940" y="3468567"/>
            <a:chExt cx="431066" cy="2748167"/>
          </a:xfrm>
        </p:grpSpPr>
        <p:sp>
          <p:nvSpPr>
            <p:cNvPr id="29" name="Right Brace 28">
              <a:extLst>
                <a:ext uri="{FF2B5EF4-FFF2-40B4-BE49-F238E27FC236}">
                  <a16:creationId xmlns:a16="http://schemas.microsoft.com/office/drawing/2014/main" id="{E9A86688-94BF-6AEB-8608-7DBACF634985}"/>
                </a:ext>
              </a:extLst>
            </p:cNvPr>
            <p:cNvSpPr/>
            <p:nvPr/>
          </p:nvSpPr>
          <p:spPr>
            <a:xfrm>
              <a:off x="10184882" y="3468567"/>
              <a:ext cx="304766"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E668BB72-98CB-0DCB-7011-C38816654FAF}"/>
                </a:ext>
              </a:extLst>
            </p:cNvPr>
            <p:cNvSpPr txBox="1"/>
            <p:nvPr/>
          </p:nvSpPr>
          <p:spPr>
            <a:xfrm rot="5400000">
              <a:off x="9964980"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
        <p:nvSpPr>
          <p:cNvPr id="44" name="TextBox 43">
            <a:extLst>
              <a:ext uri="{FF2B5EF4-FFF2-40B4-BE49-F238E27FC236}">
                <a16:creationId xmlns:a16="http://schemas.microsoft.com/office/drawing/2014/main" id="{431D9861-0850-83D3-7145-CB2D30B507FC}"/>
              </a:ext>
            </a:extLst>
          </p:cNvPr>
          <p:cNvSpPr txBox="1"/>
          <p:nvPr/>
        </p:nvSpPr>
        <p:spPr>
          <a:xfrm>
            <a:off x="3703" y="6136048"/>
            <a:ext cx="881973" cy="461665"/>
          </a:xfrm>
          <a:prstGeom prst="rect">
            <a:avLst/>
          </a:prstGeom>
          <a:noFill/>
        </p:spPr>
        <p:txBody>
          <a:bodyPr wrap="none" rtlCol="0">
            <a:spAutoFit/>
          </a:bodyPr>
          <a:lstStyle/>
          <a:p>
            <a:r>
              <a:rPr lang="en-US" sz="2400" dirty="0">
                <a:solidFill>
                  <a:srgbClr val="33A400"/>
                </a:solidFill>
                <a:latin typeface="+mj-lt"/>
              </a:rPr>
              <a:t>sbuf</a:t>
            </a:r>
          </a:p>
        </p:txBody>
      </p:sp>
      <p:sp>
        <p:nvSpPr>
          <p:cNvPr id="46" name="TextBox 45">
            <a:extLst>
              <a:ext uri="{FF2B5EF4-FFF2-40B4-BE49-F238E27FC236}">
                <a16:creationId xmlns:a16="http://schemas.microsoft.com/office/drawing/2014/main" id="{9D4B00B2-1EFF-9256-DA6B-3F576653C29C}"/>
              </a:ext>
            </a:extLst>
          </p:cNvPr>
          <p:cNvSpPr txBox="1"/>
          <p:nvPr/>
        </p:nvSpPr>
        <p:spPr>
          <a:xfrm rot="16200000">
            <a:off x="6798786" y="4223269"/>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47" name="TextBox 46">
            <a:extLst>
              <a:ext uri="{FF2B5EF4-FFF2-40B4-BE49-F238E27FC236}">
                <a16:creationId xmlns:a16="http://schemas.microsoft.com/office/drawing/2014/main" id="{5EE10F8D-E53F-A0E8-ED71-DCD612FF7000}"/>
              </a:ext>
            </a:extLst>
          </p:cNvPr>
          <p:cNvSpPr txBox="1"/>
          <p:nvPr/>
        </p:nvSpPr>
        <p:spPr>
          <a:xfrm rot="16200000">
            <a:off x="9528606" y="4226166"/>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48" name="TextBox 47">
            <a:extLst>
              <a:ext uri="{FF2B5EF4-FFF2-40B4-BE49-F238E27FC236}">
                <a16:creationId xmlns:a16="http://schemas.microsoft.com/office/drawing/2014/main" id="{971C6F23-75C9-8E06-2B94-AF6D6D4AB3B3}"/>
              </a:ext>
            </a:extLst>
          </p:cNvPr>
          <p:cNvSpPr txBox="1"/>
          <p:nvPr/>
        </p:nvSpPr>
        <p:spPr>
          <a:xfrm>
            <a:off x="8080421" y="3221512"/>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49" name="TextBox 48">
            <a:extLst>
              <a:ext uri="{FF2B5EF4-FFF2-40B4-BE49-F238E27FC236}">
                <a16:creationId xmlns:a16="http://schemas.microsoft.com/office/drawing/2014/main" id="{4F72D261-4E22-3A79-95A5-D8AD2E154D1A}"/>
              </a:ext>
            </a:extLst>
          </p:cNvPr>
          <p:cNvSpPr txBox="1"/>
          <p:nvPr/>
        </p:nvSpPr>
        <p:spPr>
          <a:xfrm>
            <a:off x="8080421" y="521828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sp>
        <p:nvSpPr>
          <p:cNvPr id="51" name="TextBox 50">
            <a:extLst>
              <a:ext uri="{FF2B5EF4-FFF2-40B4-BE49-F238E27FC236}">
                <a16:creationId xmlns:a16="http://schemas.microsoft.com/office/drawing/2014/main" id="{5DC8D43F-EC7F-B0BC-EE00-EF4542E45FAE}"/>
              </a:ext>
            </a:extLst>
          </p:cNvPr>
          <p:cNvSpPr txBox="1"/>
          <p:nvPr/>
        </p:nvSpPr>
        <p:spPr>
          <a:xfrm>
            <a:off x="1551283" y="6531464"/>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52" name="TextBox 51">
            <a:extLst>
              <a:ext uri="{FF2B5EF4-FFF2-40B4-BE49-F238E27FC236}">
                <a16:creationId xmlns:a16="http://schemas.microsoft.com/office/drawing/2014/main" id="{0FA32BFE-7633-6150-253E-8933ACE44EBD}"/>
              </a:ext>
            </a:extLst>
          </p:cNvPr>
          <p:cNvSpPr txBox="1"/>
          <p:nvPr/>
        </p:nvSpPr>
        <p:spPr>
          <a:xfrm>
            <a:off x="3808921" y="6541308"/>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54" name="TextBox 53">
            <a:extLst>
              <a:ext uri="{FF2B5EF4-FFF2-40B4-BE49-F238E27FC236}">
                <a16:creationId xmlns:a16="http://schemas.microsoft.com/office/drawing/2014/main" id="{0FE6B505-049C-C543-EF19-AA92A940B098}"/>
              </a:ext>
            </a:extLst>
          </p:cNvPr>
          <p:cNvSpPr txBox="1"/>
          <p:nvPr/>
        </p:nvSpPr>
        <p:spPr>
          <a:xfrm>
            <a:off x="6329880" y="6518705"/>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55" name="TextBox 54">
            <a:extLst>
              <a:ext uri="{FF2B5EF4-FFF2-40B4-BE49-F238E27FC236}">
                <a16:creationId xmlns:a16="http://schemas.microsoft.com/office/drawing/2014/main" id="{2D351EAF-8763-518D-588F-072AFF681EDC}"/>
              </a:ext>
            </a:extLst>
          </p:cNvPr>
          <p:cNvSpPr txBox="1"/>
          <p:nvPr/>
        </p:nvSpPr>
        <p:spPr>
          <a:xfrm>
            <a:off x="9314038" y="650705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cxnSp>
        <p:nvCxnSpPr>
          <p:cNvPr id="57" name="Straight Connector 56">
            <a:extLst>
              <a:ext uri="{FF2B5EF4-FFF2-40B4-BE49-F238E27FC236}">
                <a16:creationId xmlns:a16="http://schemas.microsoft.com/office/drawing/2014/main" id="{F0D5ABAE-2599-A5D1-9531-4F53175FE3CD}"/>
              </a:ext>
            </a:extLst>
          </p:cNvPr>
          <p:cNvCxnSpPr>
            <a:cxnSpLocks/>
          </p:cNvCxnSpPr>
          <p:nvPr/>
        </p:nvCxnSpPr>
        <p:spPr>
          <a:xfrm>
            <a:off x="3112073" y="6206984"/>
            <a:ext cx="0" cy="5486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B3C299-2C7E-C402-DB0F-9A9BAD955821}"/>
              </a:ext>
            </a:extLst>
          </p:cNvPr>
          <p:cNvCxnSpPr>
            <a:cxnSpLocks/>
          </p:cNvCxnSpPr>
          <p:nvPr/>
        </p:nvCxnSpPr>
        <p:spPr>
          <a:xfrm>
            <a:off x="885675" y="6206984"/>
            <a:ext cx="0" cy="5486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E18E2F7-81F0-77EB-19CD-1DE6F9AA7338}"/>
              </a:ext>
            </a:extLst>
          </p:cNvPr>
          <p:cNvCxnSpPr>
            <a:cxnSpLocks/>
          </p:cNvCxnSpPr>
          <p:nvPr/>
        </p:nvCxnSpPr>
        <p:spPr>
          <a:xfrm>
            <a:off x="5351841" y="6206984"/>
            <a:ext cx="0" cy="548640"/>
          </a:xfrm>
          <a:prstGeom prst="line">
            <a:avLst/>
          </a:prstGeom>
          <a:ln w="38100">
            <a:solidFill>
              <a:srgbClr val="8805F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C2C249-8AEF-0A5F-33B7-4E42C8BCFF64}"/>
              </a:ext>
            </a:extLst>
          </p:cNvPr>
          <p:cNvCxnSpPr>
            <a:cxnSpLocks/>
          </p:cNvCxnSpPr>
          <p:nvPr/>
        </p:nvCxnSpPr>
        <p:spPr>
          <a:xfrm>
            <a:off x="8323642" y="6206984"/>
            <a:ext cx="0" cy="548640"/>
          </a:xfrm>
          <a:prstGeom prst="line">
            <a:avLst/>
          </a:prstGeom>
          <a:ln w="38100">
            <a:solidFill>
              <a:srgbClr val="09FA8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45E4686-8058-9DE0-08BC-6B501D025D3C}"/>
              </a:ext>
            </a:extLst>
          </p:cNvPr>
          <p:cNvSpPr txBox="1"/>
          <p:nvPr/>
        </p:nvSpPr>
        <p:spPr>
          <a:xfrm>
            <a:off x="727665" y="4146012"/>
            <a:ext cx="5848059" cy="523220"/>
          </a:xfrm>
          <a:prstGeom prst="rect">
            <a:avLst/>
          </a:prstGeom>
          <a:noFill/>
        </p:spPr>
        <p:txBody>
          <a:bodyPr wrap="square" rtlCol="0">
            <a:spAutoFit/>
          </a:bodyPr>
          <a:lstStyle/>
          <a:p>
            <a:r>
              <a:rPr lang="en-US" sz="2800" dirty="0">
                <a:solidFill>
                  <a:schemeClr val="bg1">
                    <a:lumMod val="85000"/>
                  </a:schemeClr>
                </a:solidFill>
                <a:latin typeface="+mj-lt"/>
              </a:rPr>
              <a:t>Counts[4]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cxnSp>
        <p:nvCxnSpPr>
          <p:cNvPr id="63" name="Straight Arrow Connector 62">
            <a:extLst>
              <a:ext uri="{FF2B5EF4-FFF2-40B4-BE49-F238E27FC236}">
                <a16:creationId xmlns:a16="http://schemas.microsoft.com/office/drawing/2014/main" id="{770C1CDD-E714-3EE1-47DC-F629646E3737}"/>
              </a:ext>
            </a:extLst>
          </p:cNvPr>
          <p:cNvCxnSpPr>
            <a:cxnSpLocks/>
          </p:cNvCxnSpPr>
          <p:nvPr/>
        </p:nvCxnSpPr>
        <p:spPr>
          <a:xfrm flipH="1">
            <a:off x="885676" y="5276320"/>
            <a:ext cx="3210335" cy="551666"/>
          </a:xfrm>
          <a:prstGeom prst="straightConnector1">
            <a:avLst/>
          </a:prstGeom>
          <a:ln w="22225">
            <a:solidFill>
              <a:srgbClr val="FFFF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3093836-6D98-44F5-B044-BC052FA8663F}"/>
              </a:ext>
            </a:extLst>
          </p:cNvPr>
          <p:cNvCxnSpPr>
            <a:cxnSpLocks/>
          </p:cNvCxnSpPr>
          <p:nvPr/>
        </p:nvCxnSpPr>
        <p:spPr>
          <a:xfrm flipH="1">
            <a:off x="3195145" y="5276320"/>
            <a:ext cx="1214017" cy="493317"/>
          </a:xfrm>
          <a:prstGeom prst="straightConnector1">
            <a:avLst/>
          </a:prstGeom>
          <a:ln w="22225">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CA3FA4-B991-1A30-938E-8D369BAFC5C0}"/>
              </a:ext>
            </a:extLst>
          </p:cNvPr>
          <p:cNvCxnSpPr>
            <a:cxnSpLocks/>
          </p:cNvCxnSpPr>
          <p:nvPr/>
        </p:nvCxnSpPr>
        <p:spPr>
          <a:xfrm>
            <a:off x="4885151" y="5276320"/>
            <a:ext cx="459975" cy="619983"/>
          </a:xfrm>
          <a:prstGeom prst="straightConnector1">
            <a:avLst/>
          </a:prstGeom>
          <a:ln w="22225">
            <a:solidFill>
              <a:srgbClr val="8805FC"/>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390C0B-9DDC-5E68-70B9-3E0D0549E73A}"/>
              </a:ext>
            </a:extLst>
          </p:cNvPr>
          <p:cNvCxnSpPr>
            <a:cxnSpLocks/>
          </p:cNvCxnSpPr>
          <p:nvPr/>
        </p:nvCxnSpPr>
        <p:spPr>
          <a:xfrm>
            <a:off x="5267195" y="5276320"/>
            <a:ext cx="2981012" cy="677259"/>
          </a:xfrm>
          <a:prstGeom prst="straightConnector1">
            <a:avLst/>
          </a:prstGeom>
          <a:ln w="22225">
            <a:solidFill>
              <a:srgbClr val="09FA80"/>
            </a:solidFill>
            <a:tailEnd type="triangle" w="lg"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CD5C9E9-7491-EFB8-16C6-47A309965B69}"/>
              </a:ext>
            </a:extLst>
          </p:cNvPr>
          <p:cNvSpPr txBox="1"/>
          <p:nvPr/>
        </p:nvSpPr>
        <p:spPr>
          <a:xfrm>
            <a:off x="727665" y="4771269"/>
            <a:ext cx="5848059" cy="523220"/>
          </a:xfrm>
          <a:prstGeom prst="rect">
            <a:avLst/>
          </a:prstGeom>
          <a:noFill/>
        </p:spPr>
        <p:txBody>
          <a:bodyPr wrap="square" rtlCol="0">
            <a:spAutoFit/>
          </a:bodyPr>
          <a:lstStyle/>
          <a:p>
            <a:r>
              <a:rPr lang="en-US" sz="2800" dirty="0">
                <a:solidFill>
                  <a:schemeClr val="bg1">
                    <a:lumMod val="85000"/>
                  </a:schemeClr>
                </a:solidFill>
                <a:latin typeface="+mj-lt"/>
              </a:rPr>
              <a:t>Displacements[4]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grpSp>
        <p:nvGrpSpPr>
          <p:cNvPr id="115" name="Group 114">
            <a:extLst>
              <a:ext uri="{FF2B5EF4-FFF2-40B4-BE49-F238E27FC236}">
                <a16:creationId xmlns:a16="http://schemas.microsoft.com/office/drawing/2014/main" id="{CD5D4BF5-567D-5194-93E6-5EAF804D1E8F}"/>
              </a:ext>
            </a:extLst>
          </p:cNvPr>
          <p:cNvGrpSpPr/>
          <p:nvPr/>
        </p:nvGrpSpPr>
        <p:grpSpPr>
          <a:xfrm>
            <a:off x="901440" y="6140597"/>
            <a:ext cx="7412869" cy="45719"/>
            <a:chOff x="901440" y="6119577"/>
            <a:chExt cx="7412869" cy="45719"/>
          </a:xfrm>
        </p:grpSpPr>
        <p:grpSp>
          <p:nvGrpSpPr>
            <p:cNvPr id="67" name="Group 66">
              <a:extLst>
                <a:ext uri="{FF2B5EF4-FFF2-40B4-BE49-F238E27FC236}">
                  <a16:creationId xmlns:a16="http://schemas.microsoft.com/office/drawing/2014/main" id="{F9B4F23F-F25F-0B33-85E5-9356F43F1148}"/>
                </a:ext>
              </a:extLst>
            </p:cNvPr>
            <p:cNvGrpSpPr/>
            <p:nvPr/>
          </p:nvGrpSpPr>
          <p:grpSpPr>
            <a:xfrm>
              <a:off x="901440" y="6119577"/>
              <a:ext cx="4425696" cy="45719"/>
              <a:chOff x="3199746" y="3890259"/>
              <a:chExt cx="6069463" cy="0"/>
            </a:xfrm>
          </p:grpSpPr>
          <p:grpSp>
            <p:nvGrpSpPr>
              <p:cNvPr id="69" name="Group 68">
                <a:extLst>
                  <a:ext uri="{FF2B5EF4-FFF2-40B4-BE49-F238E27FC236}">
                    <a16:creationId xmlns:a16="http://schemas.microsoft.com/office/drawing/2014/main" id="{D1CAE390-8DE3-B0BC-02BA-00CAB179D01D}"/>
                  </a:ext>
                </a:extLst>
              </p:cNvPr>
              <p:cNvGrpSpPr/>
              <p:nvPr/>
            </p:nvGrpSpPr>
            <p:grpSpPr>
              <a:xfrm>
                <a:off x="3199746" y="3890259"/>
                <a:ext cx="2498981" cy="0"/>
                <a:chOff x="3359621" y="2248016"/>
                <a:chExt cx="2498981" cy="0"/>
              </a:xfrm>
            </p:grpSpPr>
            <p:cxnSp>
              <p:nvCxnSpPr>
                <p:cNvPr id="86" name="Straight Connector 85">
                  <a:extLst>
                    <a:ext uri="{FF2B5EF4-FFF2-40B4-BE49-F238E27FC236}">
                      <a16:creationId xmlns:a16="http://schemas.microsoft.com/office/drawing/2014/main" id="{BE1CB977-BFC3-2042-C8C5-892235A0810A}"/>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C77623F-4D8D-9297-0AE1-0B23E176167D}"/>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AF2762-43D2-CBB9-50C1-EDF7319B7A48}"/>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DE004B-5C26-6516-1197-E3F17DD4ED38}"/>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42F854-1DD2-0090-31D1-85AA3D3AD615}"/>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0DBE2EA-8DED-140C-8056-D566C792FEBB}"/>
                  </a:ext>
                </a:extLst>
              </p:cNvPr>
              <p:cNvGrpSpPr/>
              <p:nvPr/>
            </p:nvGrpSpPr>
            <p:grpSpPr>
              <a:xfrm>
                <a:off x="8300033" y="3890259"/>
                <a:ext cx="969176" cy="0"/>
                <a:chOff x="8294778" y="3728780"/>
                <a:chExt cx="969176" cy="0"/>
              </a:xfrm>
            </p:grpSpPr>
            <p:cxnSp>
              <p:nvCxnSpPr>
                <p:cNvPr id="84" name="Straight Connector 83">
                  <a:extLst>
                    <a:ext uri="{FF2B5EF4-FFF2-40B4-BE49-F238E27FC236}">
                      <a16:creationId xmlns:a16="http://schemas.microsoft.com/office/drawing/2014/main" id="{DFA25123-97A6-2F18-6117-831960C500DD}"/>
                    </a:ext>
                  </a:extLst>
                </p:cNvPr>
                <p:cNvCxnSpPr>
                  <a:cxnSpLocks/>
                </p:cNvCxnSpPr>
                <p:nvPr/>
              </p:nvCxnSpPr>
              <p:spPr>
                <a:xfrm>
                  <a:off x="8294778"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5904951-E66A-06E7-EFFB-EF853EB1415C}"/>
                    </a:ext>
                  </a:extLst>
                </p:cNvPr>
                <p:cNvCxnSpPr>
                  <a:cxnSpLocks/>
                </p:cNvCxnSpPr>
                <p:nvPr/>
              </p:nvCxnSpPr>
              <p:spPr>
                <a:xfrm>
                  <a:off x="8804714"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B9DDEF2F-11BF-AB69-94BF-7A8105672EE2}"/>
                  </a:ext>
                </a:extLst>
              </p:cNvPr>
              <p:cNvGrpSpPr/>
              <p:nvPr/>
            </p:nvGrpSpPr>
            <p:grpSpPr>
              <a:xfrm>
                <a:off x="5749889" y="3890259"/>
                <a:ext cx="2498981" cy="0"/>
                <a:chOff x="3359621" y="2248016"/>
                <a:chExt cx="2498981" cy="0"/>
              </a:xfrm>
            </p:grpSpPr>
            <p:cxnSp>
              <p:nvCxnSpPr>
                <p:cNvPr id="73" name="Straight Connector 72">
                  <a:extLst>
                    <a:ext uri="{FF2B5EF4-FFF2-40B4-BE49-F238E27FC236}">
                      <a16:creationId xmlns:a16="http://schemas.microsoft.com/office/drawing/2014/main" id="{09AE4981-9256-6D14-9322-6376849A0D11}"/>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F7EAD3-4412-0AE0-48E0-9E1FD360E6D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601C35-717B-255F-1D84-45186EE5F6EE}"/>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606E58-9A1A-41F9-D926-6EF1E1A95B42}"/>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A6974B2-C6EA-9FFF-2A79-86F401B0F20D}"/>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8EDD932B-F926-2E4D-BACE-862D120BF5CB}"/>
                </a:ext>
              </a:extLst>
            </p:cNvPr>
            <p:cNvGrpSpPr/>
            <p:nvPr/>
          </p:nvGrpSpPr>
          <p:grpSpPr>
            <a:xfrm>
              <a:off x="5366826" y="6121654"/>
              <a:ext cx="2194560" cy="41564"/>
              <a:chOff x="3199746" y="3890259"/>
              <a:chExt cx="3009383" cy="0"/>
            </a:xfrm>
          </p:grpSpPr>
          <p:grpSp>
            <p:nvGrpSpPr>
              <p:cNvPr id="100" name="Group 99">
                <a:extLst>
                  <a:ext uri="{FF2B5EF4-FFF2-40B4-BE49-F238E27FC236}">
                    <a16:creationId xmlns:a16="http://schemas.microsoft.com/office/drawing/2014/main" id="{087E598B-F39C-3317-DC45-6CE0B25301FD}"/>
                  </a:ext>
                </a:extLst>
              </p:cNvPr>
              <p:cNvGrpSpPr/>
              <p:nvPr/>
            </p:nvGrpSpPr>
            <p:grpSpPr>
              <a:xfrm>
                <a:off x="3199746" y="3890259"/>
                <a:ext cx="2498981" cy="0"/>
                <a:chOff x="3359621" y="2248016"/>
                <a:chExt cx="2498981" cy="0"/>
              </a:xfrm>
            </p:grpSpPr>
            <p:cxnSp>
              <p:nvCxnSpPr>
                <p:cNvPr id="102" name="Straight Connector 101">
                  <a:extLst>
                    <a:ext uri="{FF2B5EF4-FFF2-40B4-BE49-F238E27FC236}">
                      <a16:creationId xmlns:a16="http://schemas.microsoft.com/office/drawing/2014/main" id="{1F047BF5-F1CA-9F55-2695-3601CD8AC2B2}"/>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83B0D80-D0D8-55A5-7C4E-EAD3CADF86C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EE0F9C-FBB0-54FB-F11D-F363B23B0276}"/>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27E61C-3D9D-6960-503B-79D2A0DD2F7D}"/>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E2AF68E-B1CA-1E44-24B6-948D911B92C6}"/>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cxnSp>
            <p:nvCxnSpPr>
              <p:cNvPr id="101" name="Straight Connector 100">
                <a:extLst>
                  <a:ext uri="{FF2B5EF4-FFF2-40B4-BE49-F238E27FC236}">
                    <a16:creationId xmlns:a16="http://schemas.microsoft.com/office/drawing/2014/main" id="{E26E5322-2C9E-7DC0-14C5-10837158394A}"/>
                  </a:ext>
                </a:extLst>
              </p:cNvPr>
              <p:cNvCxnSpPr>
                <a:cxnSpLocks/>
              </p:cNvCxnSpPr>
              <p:nvPr/>
            </p:nvCxnSpPr>
            <p:spPr>
              <a:xfrm>
                <a:off x="5749889" y="3890259"/>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F3554C0-B150-9D94-AD90-76941E1EDA9F}"/>
                </a:ext>
              </a:extLst>
            </p:cNvPr>
            <p:cNvGrpSpPr/>
            <p:nvPr/>
          </p:nvGrpSpPr>
          <p:grpSpPr>
            <a:xfrm>
              <a:off x="7601077" y="6119577"/>
              <a:ext cx="713232" cy="45719"/>
              <a:chOff x="3359621" y="2248016"/>
              <a:chExt cx="969175" cy="0"/>
            </a:xfrm>
          </p:grpSpPr>
          <p:cxnSp>
            <p:nvCxnSpPr>
              <p:cNvPr id="110" name="Straight Connector 109">
                <a:extLst>
                  <a:ext uri="{FF2B5EF4-FFF2-40B4-BE49-F238E27FC236}">
                    <a16:creationId xmlns:a16="http://schemas.microsoft.com/office/drawing/2014/main" id="{2353CB6B-5DB0-E9F7-58AD-58D83248C263}"/>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BC9CDD2-2A42-F9A2-A6BF-99633D9F59F5}"/>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87054BEF-09B0-8CCF-D565-BF023581867A}"/>
              </a:ext>
            </a:extLst>
          </p:cNvPr>
          <p:cNvGrpSpPr/>
          <p:nvPr/>
        </p:nvGrpSpPr>
        <p:grpSpPr>
          <a:xfrm>
            <a:off x="901440" y="6036371"/>
            <a:ext cx="4425696" cy="45719"/>
            <a:chOff x="3199746" y="3890259"/>
            <a:chExt cx="6069463" cy="0"/>
          </a:xfrm>
        </p:grpSpPr>
        <p:grpSp>
          <p:nvGrpSpPr>
            <p:cNvPr id="129" name="Group 128">
              <a:extLst>
                <a:ext uri="{FF2B5EF4-FFF2-40B4-BE49-F238E27FC236}">
                  <a16:creationId xmlns:a16="http://schemas.microsoft.com/office/drawing/2014/main" id="{18505FC2-7529-3279-FA2C-366F29C8F62E}"/>
                </a:ext>
              </a:extLst>
            </p:cNvPr>
            <p:cNvGrpSpPr/>
            <p:nvPr/>
          </p:nvGrpSpPr>
          <p:grpSpPr>
            <a:xfrm>
              <a:off x="3199746" y="3890259"/>
              <a:ext cx="2498981" cy="0"/>
              <a:chOff x="3359621" y="2248016"/>
              <a:chExt cx="2498981" cy="0"/>
            </a:xfrm>
          </p:grpSpPr>
          <p:cxnSp>
            <p:nvCxnSpPr>
              <p:cNvPr id="139" name="Straight Connector 138">
                <a:extLst>
                  <a:ext uri="{FF2B5EF4-FFF2-40B4-BE49-F238E27FC236}">
                    <a16:creationId xmlns:a16="http://schemas.microsoft.com/office/drawing/2014/main" id="{B11CE6E6-2C7C-DEA2-78F5-88FE786E29D9}"/>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028B46D-499A-E8CA-6563-23CA17DD0397}"/>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ACC6EDD-322A-8513-7F58-5C275FCE54A1}"/>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2F916C6-1020-874A-4E64-6C0DED4416CB}"/>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4EFA99-DC20-DE37-7E28-D69BBBF8A0FB}"/>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4F738212-9AF5-8097-FD64-3F6C8460AE1B}"/>
                </a:ext>
              </a:extLst>
            </p:cNvPr>
            <p:cNvGrpSpPr/>
            <p:nvPr/>
          </p:nvGrpSpPr>
          <p:grpSpPr>
            <a:xfrm>
              <a:off x="8300033" y="3890259"/>
              <a:ext cx="969176" cy="0"/>
              <a:chOff x="8294778" y="3728780"/>
              <a:chExt cx="969176" cy="0"/>
            </a:xfrm>
          </p:grpSpPr>
          <p:cxnSp>
            <p:nvCxnSpPr>
              <p:cNvPr id="137" name="Straight Connector 136">
                <a:extLst>
                  <a:ext uri="{FF2B5EF4-FFF2-40B4-BE49-F238E27FC236}">
                    <a16:creationId xmlns:a16="http://schemas.microsoft.com/office/drawing/2014/main" id="{DB8D85F6-7FA8-DE80-235F-42FC63D489DF}"/>
                  </a:ext>
                </a:extLst>
              </p:cNvPr>
              <p:cNvCxnSpPr>
                <a:cxnSpLocks/>
              </p:cNvCxnSpPr>
              <p:nvPr/>
            </p:nvCxnSpPr>
            <p:spPr>
              <a:xfrm>
                <a:off x="8294778"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8E2781-A052-B680-5CA5-D7414149CA43}"/>
                  </a:ext>
                </a:extLst>
              </p:cNvPr>
              <p:cNvCxnSpPr>
                <a:cxnSpLocks/>
              </p:cNvCxnSpPr>
              <p:nvPr/>
            </p:nvCxnSpPr>
            <p:spPr>
              <a:xfrm>
                <a:off x="8804714"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BAD558E6-D658-91FD-A8E5-B2B425B4C67C}"/>
                </a:ext>
              </a:extLst>
            </p:cNvPr>
            <p:cNvGrpSpPr/>
            <p:nvPr/>
          </p:nvGrpSpPr>
          <p:grpSpPr>
            <a:xfrm>
              <a:off x="5749889" y="3890259"/>
              <a:ext cx="2498981" cy="0"/>
              <a:chOff x="3359621" y="2248016"/>
              <a:chExt cx="2498981" cy="0"/>
            </a:xfrm>
          </p:grpSpPr>
          <p:cxnSp>
            <p:nvCxnSpPr>
              <p:cNvPr id="132" name="Straight Connector 131">
                <a:extLst>
                  <a:ext uri="{FF2B5EF4-FFF2-40B4-BE49-F238E27FC236}">
                    <a16:creationId xmlns:a16="http://schemas.microsoft.com/office/drawing/2014/main" id="{BA368E1F-5B23-9D06-4142-2BAD6ADC287B}"/>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BE5943-E4F1-157C-8781-65C75A2B8DD8}"/>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484DAFA-3F34-BCA7-344E-8E9A3B75FD9C}"/>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34786A1-F369-F2BA-9F68-CE9B9B3C5479}"/>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28F8991-A965-1B1C-943B-8C4F04FBE38C}"/>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C4311CD-4F7E-2063-9ADB-9EF1D3DD2DC5}"/>
              </a:ext>
            </a:extLst>
          </p:cNvPr>
          <p:cNvGrpSpPr/>
          <p:nvPr/>
        </p:nvGrpSpPr>
        <p:grpSpPr>
          <a:xfrm>
            <a:off x="901440" y="5925314"/>
            <a:ext cx="2194365" cy="0"/>
            <a:chOff x="3199746" y="3890259"/>
            <a:chExt cx="3009384" cy="0"/>
          </a:xfrm>
        </p:grpSpPr>
        <p:grpSp>
          <p:nvGrpSpPr>
            <p:cNvPr id="145" name="Group 144">
              <a:extLst>
                <a:ext uri="{FF2B5EF4-FFF2-40B4-BE49-F238E27FC236}">
                  <a16:creationId xmlns:a16="http://schemas.microsoft.com/office/drawing/2014/main" id="{3C429FDB-3555-7157-3370-7622228B7D8A}"/>
                </a:ext>
              </a:extLst>
            </p:cNvPr>
            <p:cNvGrpSpPr/>
            <p:nvPr/>
          </p:nvGrpSpPr>
          <p:grpSpPr>
            <a:xfrm>
              <a:off x="3199746" y="3890259"/>
              <a:ext cx="2498981" cy="0"/>
              <a:chOff x="3359621" y="2248016"/>
              <a:chExt cx="2498981" cy="0"/>
            </a:xfrm>
          </p:grpSpPr>
          <p:cxnSp>
            <p:nvCxnSpPr>
              <p:cNvPr id="155" name="Straight Connector 154">
                <a:extLst>
                  <a:ext uri="{FF2B5EF4-FFF2-40B4-BE49-F238E27FC236}">
                    <a16:creationId xmlns:a16="http://schemas.microsoft.com/office/drawing/2014/main" id="{45B9E453-55F4-8668-AC0A-16D754708D50}"/>
                  </a:ext>
                </a:extLst>
              </p:cNvPr>
              <p:cNvCxnSpPr>
                <a:cxnSpLocks/>
              </p:cNvCxnSpPr>
              <p:nvPr/>
            </p:nvCxnSpPr>
            <p:spPr>
              <a:xfrm>
                <a:off x="335962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77768AD-8960-4318-B05C-B736DD3432FC}"/>
                  </a:ext>
                </a:extLst>
              </p:cNvPr>
              <p:cNvCxnSpPr>
                <a:cxnSpLocks/>
              </p:cNvCxnSpPr>
              <p:nvPr/>
            </p:nvCxnSpPr>
            <p:spPr>
              <a:xfrm>
                <a:off x="386955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14A48DC-CAC1-03C7-0B5E-4BED097D5C80}"/>
                  </a:ext>
                </a:extLst>
              </p:cNvPr>
              <p:cNvCxnSpPr>
                <a:cxnSpLocks/>
              </p:cNvCxnSpPr>
              <p:nvPr/>
            </p:nvCxnSpPr>
            <p:spPr>
              <a:xfrm>
                <a:off x="437949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54BB088-34CF-E320-F488-A157C07DAF5A}"/>
                  </a:ext>
                </a:extLst>
              </p:cNvPr>
              <p:cNvCxnSpPr>
                <a:cxnSpLocks/>
              </p:cNvCxnSpPr>
              <p:nvPr/>
            </p:nvCxnSpPr>
            <p:spPr>
              <a:xfrm>
                <a:off x="488942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78996A0-53B0-6163-5F9C-C3BB3C27BBB6}"/>
                  </a:ext>
                </a:extLst>
              </p:cNvPr>
              <p:cNvCxnSpPr>
                <a:cxnSpLocks/>
              </p:cNvCxnSpPr>
              <p:nvPr/>
            </p:nvCxnSpPr>
            <p:spPr>
              <a:xfrm>
                <a:off x="5399362"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80D1DC3B-1594-C34B-C32B-C0450A433447}"/>
                </a:ext>
              </a:extLst>
            </p:cNvPr>
            <p:cNvCxnSpPr>
              <a:cxnSpLocks/>
            </p:cNvCxnSpPr>
            <p:nvPr/>
          </p:nvCxnSpPr>
          <p:spPr>
            <a:xfrm>
              <a:off x="5749890" y="3890259"/>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480CC1C5-8282-DED4-7D80-B631CA587C3D}"/>
              </a:ext>
            </a:extLst>
          </p:cNvPr>
          <p:cNvSpPr txBox="1"/>
          <p:nvPr/>
        </p:nvSpPr>
        <p:spPr>
          <a:xfrm>
            <a:off x="7117856" y="47194"/>
            <a:ext cx="4046229" cy="461665"/>
          </a:xfrm>
          <a:prstGeom prst="rect">
            <a:avLst/>
          </a:prstGeom>
          <a:noFill/>
        </p:spPr>
        <p:txBody>
          <a:bodyPr wrap="square">
            <a:spAutoFit/>
          </a:bodyPr>
          <a:lstStyle/>
          <a:p>
            <a:pPr algn="r"/>
            <a:r>
              <a:rPr lang="en-US" sz="2400" dirty="0">
                <a:solidFill>
                  <a:srgbClr val="00B0F0"/>
                </a:solidFill>
                <a:latin typeface="+mj-lt"/>
              </a:rPr>
              <a:t>MPI_Ineighbor_alltoallv</a:t>
            </a:r>
          </a:p>
        </p:txBody>
      </p:sp>
    </p:spTree>
    <p:extLst>
      <p:ext uri="{BB962C8B-B14F-4D97-AF65-F5344CB8AC3E}">
        <p14:creationId xmlns:p14="http://schemas.microsoft.com/office/powerpoint/2010/main" val="57086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10"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22" presetClass="entr" presetSubtype="8" fill="hold" nodeType="with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wipe(left)">
                                      <p:cBhvr>
                                        <p:cTn id="94" dur="500"/>
                                        <p:tgtEl>
                                          <p:spTgt spid="14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10" presetClass="entr" presetSubtype="0"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22" presetClass="entr" presetSubtype="8" fill="hold" nodeType="with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wipe(left)">
                                      <p:cBhvr>
                                        <p:cTn id="105" dur="500"/>
                                        <p:tgtEl>
                                          <p:spTgt spid="11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fade">
                                      <p:cBhvr>
                                        <p:cTn id="110" dur="500"/>
                                        <p:tgtEl>
                                          <p:spTgt spid="70"/>
                                        </p:tgtEl>
                                      </p:cBhvr>
                                    </p:animEffect>
                                  </p:childTnLst>
                                </p:cTn>
                              </p:par>
                              <p:par>
                                <p:cTn id="111" presetID="10"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500"/>
                                        <p:tgtEl>
                                          <p:spTgt spid="60"/>
                                        </p:tgtEl>
                                      </p:cBhvr>
                                    </p:animEffect>
                                  </p:childTnLst>
                                </p:cTn>
                              </p:par>
                              <p:par>
                                <p:cTn id="114" presetID="22" presetClass="entr" presetSubtype="8"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wipe(left)">
                                      <p:cBhvr>
                                        <p:cTn id="1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6" grpId="0"/>
      <p:bldP spid="47" grpId="0"/>
      <p:bldP spid="48" grpId="0"/>
      <p:bldP spid="49" grpId="0"/>
      <p:bldP spid="51" grpId="0"/>
      <p:bldP spid="52" grpId="0"/>
      <p:bldP spid="54" grpId="0"/>
      <p:bldP spid="55" grpId="0"/>
      <p:bldP spid="61" grpId="0"/>
      <p:bldP spid="7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Hybrid Parallel Programming</a:t>
            </a:r>
            <a:br>
              <a:rPr lang="en-US" sz="4400" dirty="0"/>
            </a:br>
            <a:r>
              <a:rPr lang="en-US" sz="4400" dirty="0"/>
              <a:t>MPI+X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145</a:t>
            </a:fld>
            <a:endParaRPr lang="en-US" dirty="0"/>
          </a:p>
        </p:txBody>
      </p:sp>
    </p:spTree>
    <p:extLst>
      <p:ext uri="{BB962C8B-B14F-4D97-AF65-F5344CB8AC3E}">
        <p14:creationId xmlns:p14="http://schemas.microsoft.com/office/powerpoint/2010/main" val="1270376687"/>
      </p:ext>
    </p:extLst>
  </p:cSld>
  <p:clrMapOvr>
    <a:masterClrMapping/>
  </p:clrMapOvr>
  <p:transition spd="slow">
    <p:push dir="u"/>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8E23B-310A-941C-8409-755F59A4C1CD}"/>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9FC06F4D-DF21-DF7E-65C5-1B55FDE91558}"/>
              </a:ext>
            </a:extLst>
          </p:cNvPr>
          <p:cNvPicPr>
            <a:picLocks noChangeAspect="1"/>
          </p:cNvPicPr>
          <p:nvPr/>
        </p:nvPicPr>
        <p:blipFill>
          <a:blip r:embed="rId2"/>
          <a:stretch>
            <a:fillRect/>
          </a:stretch>
        </p:blipFill>
        <p:spPr>
          <a:xfrm>
            <a:off x="5154925" y="1820753"/>
            <a:ext cx="6663506" cy="4267570"/>
          </a:xfrm>
          <a:prstGeom prst="rect">
            <a:avLst/>
          </a:prstGeom>
          <a:ln w="38100">
            <a:solidFill>
              <a:srgbClr val="339933"/>
            </a:solidFill>
          </a:ln>
        </p:spPr>
      </p:pic>
      <p:sp>
        <p:nvSpPr>
          <p:cNvPr id="2" name="Title 1">
            <a:extLst>
              <a:ext uri="{FF2B5EF4-FFF2-40B4-BE49-F238E27FC236}">
                <a16:creationId xmlns:a16="http://schemas.microsoft.com/office/drawing/2014/main" id="{A52691BA-B819-673C-70F6-801281490DF9}"/>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5367A963-004F-5057-28E6-FB6A6517F622}"/>
              </a:ext>
            </a:extLst>
          </p:cNvPr>
          <p:cNvSpPr>
            <a:spLocks noGrp="1"/>
          </p:cNvSpPr>
          <p:nvPr>
            <p:ph type="sldNum" sz="quarter" idx="12"/>
          </p:nvPr>
        </p:nvSpPr>
        <p:spPr/>
        <p:txBody>
          <a:bodyPr/>
          <a:lstStyle/>
          <a:p>
            <a:fld id="{FE024F78-56A6-7740-B68D-8D4D026EDF3F}" type="slidenum">
              <a:rPr lang="en-US" smtClean="0"/>
              <a:pPr/>
              <a:t>146</a:t>
            </a:fld>
            <a:endParaRPr lang="en-US" dirty="0"/>
          </a:p>
        </p:txBody>
      </p:sp>
      <p:grpSp>
        <p:nvGrpSpPr>
          <p:cNvPr id="58" name="Group 57">
            <a:extLst>
              <a:ext uri="{FF2B5EF4-FFF2-40B4-BE49-F238E27FC236}">
                <a16:creationId xmlns:a16="http://schemas.microsoft.com/office/drawing/2014/main" id="{009BCB42-D134-B13B-0ADB-019BC5CA1EBF}"/>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D788BD0F-EACF-5166-035B-45C5005E4F9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546FEEB-DB22-4F62-D508-7E443CCCC280}"/>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2E28F05B-6F65-A3AE-6C4B-CD1F63DDF60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7A197662-3741-6E6B-6471-AFBFA84328C9}"/>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1787061D-9F53-D905-6FE2-70E4B02845F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2922B95C-DF38-5FFE-9B12-54DB867B369F}"/>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C8A54F93-2949-8455-4FE1-5BD218E5BEAE}"/>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517C75C-8AD0-9CB3-92B7-865D85D6521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3DE66468-C71C-421B-802F-EBDA7B4B5295}"/>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D6E8C9BC-304D-FCE5-52A1-D121C1A09A19}"/>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BE77E510-E1F9-0F44-AF86-29D0E038A29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55ACF240-8B89-2728-3820-8BFFD7055309}"/>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2C2ED713-2095-5517-61D1-1F36D8BFCBC4}"/>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2107E48-94F2-8CA8-085B-04F4BD330F3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D262AC6F-594A-F6E1-4205-7067D39476E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AAB7EEB5-9EBA-1AD1-BEC5-569974E31A2B}"/>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A529A0F7-5B7C-4C84-FED1-77FFDC06C32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E9485EE-EA89-7F0C-6271-5E18C132E7F7}"/>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156504FF-1C62-1851-068E-708911F1C224}"/>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6F185E1E-E06B-2383-CC6D-3F597895E7A0}"/>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AFCC128-3DBA-56A6-9405-0AC8124D3C32}"/>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472B17E-0FE5-8BFF-BFBB-B591C6EE119A}"/>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49CBAF5-699A-EE7D-8641-68DBF2D4F073}"/>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8A2F8B0-E7C5-14BE-A4EE-AC27DFBD7DCC}"/>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FE69596-E9BC-60BC-D66E-1C1F7CE9D036}"/>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56" name="Rectangle 2055">
            <a:extLst>
              <a:ext uri="{FF2B5EF4-FFF2-40B4-BE49-F238E27FC236}">
                <a16:creationId xmlns:a16="http://schemas.microsoft.com/office/drawing/2014/main" id="{2DB0A751-CC8F-A7C1-099E-130C5D0D7BA6}"/>
              </a:ext>
            </a:extLst>
          </p:cNvPr>
          <p:cNvSpPr/>
          <p:nvPr/>
        </p:nvSpPr>
        <p:spPr>
          <a:xfrm>
            <a:off x="3502972" y="4057484"/>
            <a:ext cx="1031280" cy="485859"/>
          </a:xfrm>
          <a:prstGeom prst="rect">
            <a:avLst/>
          </a:prstGeom>
          <a:noFill/>
          <a:ln>
            <a:solidFill>
              <a:srgbClr val="33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9FEE3682-F219-F6A6-399F-D8242DF9E8DC}"/>
              </a:ext>
            </a:extLst>
          </p:cNvPr>
          <p:cNvCxnSpPr>
            <a:cxnSpLocks/>
          </p:cNvCxnSpPr>
          <p:nvPr/>
        </p:nvCxnSpPr>
        <p:spPr>
          <a:xfrm flipV="1">
            <a:off x="4528904" y="1736220"/>
            <a:ext cx="626021" cy="2298363"/>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AD7F62B-4E94-FBA6-ED47-10773F52EACC}"/>
              </a:ext>
            </a:extLst>
          </p:cNvPr>
          <p:cNvCxnSpPr>
            <a:cxnSpLocks/>
          </p:cNvCxnSpPr>
          <p:nvPr/>
        </p:nvCxnSpPr>
        <p:spPr>
          <a:xfrm>
            <a:off x="4528905" y="4541812"/>
            <a:ext cx="581826" cy="1463020"/>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3FFEA3-FF0A-C6F0-34C6-80BA2BE06F87}"/>
              </a:ext>
            </a:extLst>
          </p:cNvPr>
          <p:cNvSpPr txBox="1"/>
          <p:nvPr/>
        </p:nvSpPr>
        <p:spPr>
          <a:xfrm>
            <a:off x="6560213" y="121566"/>
            <a:ext cx="4814623" cy="2697837"/>
          </a:xfrm>
          <a:prstGeom prst="irregularSeal2">
            <a:avLst/>
          </a:prstGeom>
          <a:solidFill>
            <a:srgbClr val="FFFF00"/>
          </a:solidFill>
        </p:spPr>
        <p:txBody>
          <a:bodyPr wrap="square" rtlCol="0">
            <a:spAutoFit/>
          </a:bodyPr>
          <a:lstStyle/>
          <a:p>
            <a:pPr algn="ctr"/>
            <a:r>
              <a:rPr lang="en-US" sz="2400" b="1" dirty="0">
                <a:solidFill>
                  <a:schemeClr val="tx1">
                    <a:lumMod val="95000"/>
                    <a:lumOff val="5000"/>
                  </a:schemeClr>
                </a:solidFill>
              </a:rPr>
              <a:t>First 66 on Top500 have GPUs!</a:t>
            </a:r>
          </a:p>
        </p:txBody>
      </p:sp>
    </p:spTree>
    <p:extLst>
      <p:ext uri="{BB962C8B-B14F-4D97-AF65-F5344CB8AC3E}">
        <p14:creationId xmlns:p14="http://schemas.microsoft.com/office/powerpoint/2010/main" val="14422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7DC29-295A-8539-CA5A-D8128B8502F4}"/>
            </a:ext>
          </a:extLst>
        </p:cNvPr>
        <p:cNvGrpSpPr/>
        <p:nvPr/>
      </p:nvGrpSpPr>
      <p:grpSpPr>
        <a:xfrm>
          <a:off x="0" y="0"/>
          <a:ext cx="0" cy="0"/>
          <a:chOff x="0" y="0"/>
          <a:chExt cx="0" cy="0"/>
        </a:xfrm>
      </p:grpSpPr>
      <p:pic>
        <p:nvPicPr>
          <p:cNvPr id="47" name="Picture 2" descr="LLNL's El Capitan Could Be World's Fastest Supercomputer in 2024">
            <a:extLst>
              <a:ext uri="{FF2B5EF4-FFF2-40B4-BE49-F238E27FC236}">
                <a16:creationId xmlns:a16="http://schemas.microsoft.com/office/drawing/2014/main" id="{B6BF846F-DA10-91C8-BA83-B7102A3CC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058" y="1492386"/>
            <a:ext cx="6709133" cy="509894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D8B7C244-8D7A-8230-BE51-BD5C71D5DC83}"/>
              </a:ext>
            </a:extLst>
          </p:cNvPr>
          <p:cNvCxnSpPr>
            <a:cxnSpLocks/>
          </p:cNvCxnSpPr>
          <p:nvPr/>
        </p:nvCxnSpPr>
        <p:spPr>
          <a:xfrm>
            <a:off x="5017340" y="2212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B70E11F-0AF0-753F-E94A-8224CAE1408C}"/>
              </a:ext>
            </a:extLst>
          </p:cNvPr>
          <p:cNvCxnSpPr>
            <a:cxnSpLocks/>
          </p:cNvCxnSpPr>
          <p:nvPr/>
        </p:nvCxnSpPr>
        <p:spPr>
          <a:xfrm>
            <a:off x="5169740" y="2364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BB34A58-92B4-C8D7-E85B-6FD5C6D29156}"/>
              </a:ext>
            </a:extLst>
          </p:cNvPr>
          <p:cNvCxnSpPr>
            <a:cxnSpLocks/>
          </p:cNvCxnSpPr>
          <p:nvPr/>
        </p:nvCxnSpPr>
        <p:spPr>
          <a:xfrm>
            <a:off x="5322140" y="2517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67F7D88-0D1B-9BEB-BFF9-A15EFC212E9C}"/>
              </a:ext>
            </a:extLst>
          </p:cNvPr>
          <p:cNvCxnSpPr>
            <a:cxnSpLocks/>
          </p:cNvCxnSpPr>
          <p:nvPr/>
        </p:nvCxnSpPr>
        <p:spPr>
          <a:xfrm>
            <a:off x="5474540" y="2669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B4C7F98-1C5A-62CC-4613-94A93F436D90}"/>
              </a:ext>
            </a:extLst>
          </p:cNvPr>
          <p:cNvCxnSpPr>
            <a:cxnSpLocks/>
          </p:cNvCxnSpPr>
          <p:nvPr/>
        </p:nvCxnSpPr>
        <p:spPr>
          <a:xfrm>
            <a:off x="5626940" y="2821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6EB160A-E428-7A00-F0B6-38B345712002}"/>
              </a:ext>
            </a:extLst>
          </p:cNvPr>
          <p:cNvCxnSpPr>
            <a:cxnSpLocks/>
          </p:cNvCxnSpPr>
          <p:nvPr/>
        </p:nvCxnSpPr>
        <p:spPr>
          <a:xfrm>
            <a:off x="5779340" y="2974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DD8E8BA-A7BE-A0EB-639C-4FDD21CBE30F}"/>
              </a:ext>
            </a:extLst>
          </p:cNvPr>
          <p:cNvCxnSpPr>
            <a:cxnSpLocks/>
          </p:cNvCxnSpPr>
          <p:nvPr/>
        </p:nvCxnSpPr>
        <p:spPr>
          <a:xfrm>
            <a:off x="5931740" y="3126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291CC0C-4273-4C4D-E15B-B2C944A63FBD}"/>
              </a:ext>
            </a:extLst>
          </p:cNvPr>
          <p:cNvCxnSpPr>
            <a:cxnSpLocks/>
          </p:cNvCxnSpPr>
          <p:nvPr/>
        </p:nvCxnSpPr>
        <p:spPr>
          <a:xfrm>
            <a:off x="6084140" y="3279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E7C61BA-C68A-3E0C-AA33-2F6CC1B59AA2}"/>
              </a:ext>
            </a:extLst>
          </p:cNvPr>
          <p:cNvCxnSpPr>
            <a:cxnSpLocks/>
          </p:cNvCxnSpPr>
          <p:nvPr/>
        </p:nvCxnSpPr>
        <p:spPr>
          <a:xfrm>
            <a:off x="6236540" y="3431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7CDB012-6112-E867-2E9D-87E183CD22B4}"/>
              </a:ext>
            </a:extLst>
          </p:cNvPr>
          <p:cNvCxnSpPr>
            <a:cxnSpLocks/>
          </p:cNvCxnSpPr>
          <p:nvPr/>
        </p:nvCxnSpPr>
        <p:spPr>
          <a:xfrm>
            <a:off x="4864940" y="2059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340B4-4162-E82B-7FF9-D4B60D78D234}"/>
              </a:ext>
            </a:extLst>
          </p:cNvPr>
          <p:cNvCxnSpPr>
            <a:cxnSpLocks/>
          </p:cNvCxnSpPr>
          <p:nvPr/>
        </p:nvCxnSpPr>
        <p:spPr>
          <a:xfrm>
            <a:off x="4712540" y="1907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3E558B-10E5-DD27-C774-924CBBAD09E0}"/>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5EF93E5-8287-3325-5191-32A5B39B30D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147</a:t>
            </a:fld>
            <a:endParaRPr lang="en-US" dirty="0"/>
          </a:p>
        </p:txBody>
      </p:sp>
      <p:pic>
        <p:nvPicPr>
          <p:cNvPr id="57" name="Picture 56">
            <a:extLst>
              <a:ext uri="{FF2B5EF4-FFF2-40B4-BE49-F238E27FC236}">
                <a16:creationId xmlns:a16="http://schemas.microsoft.com/office/drawing/2014/main" id="{F35EEF60-1D9F-D420-D150-58DFD8BDEBB5}"/>
              </a:ext>
            </a:extLst>
          </p:cNvPr>
          <p:cNvPicPr>
            <a:picLocks noChangeAspect="1"/>
          </p:cNvPicPr>
          <p:nvPr/>
        </p:nvPicPr>
        <p:blipFill>
          <a:blip r:embed="rId3"/>
          <a:stretch>
            <a:fillRect/>
          </a:stretch>
        </p:blipFill>
        <p:spPr>
          <a:xfrm>
            <a:off x="261977" y="1923703"/>
            <a:ext cx="4456619" cy="2854193"/>
          </a:xfrm>
          <a:prstGeom prst="rect">
            <a:avLst/>
          </a:prstGeom>
          <a:ln w="38100">
            <a:solidFill>
              <a:srgbClr val="339933"/>
            </a:solidFill>
          </a:ln>
        </p:spPr>
      </p:pic>
      <p:pic>
        <p:nvPicPr>
          <p:cNvPr id="58" name="Picture 57">
            <a:extLst>
              <a:ext uri="{FF2B5EF4-FFF2-40B4-BE49-F238E27FC236}">
                <a16:creationId xmlns:a16="http://schemas.microsoft.com/office/drawing/2014/main" id="{065F51A4-0C6A-5885-6321-BADFB5FE014A}"/>
              </a:ext>
            </a:extLst>
          </p:cNvPr>
          <p:cNvPicPr>
            <a:picLocks noChangeAspect="1"/>
          </p:cNvPicPr>
          <p:nvPr/>
        </p:nvPicPr>
        <p:blipFill>
          <a:blip r:embed="rId3"/>
          <a:stretch>
            <a:fillRect/>
          </a:stretch>
        </p:blipFill>
        <p:spPr>
          <a:xfrm>
            <a:off x="414377" y="2076103"/>
            <a:ext cx="4456619" cy="2854193"/>
          </a:xfrm>
          <a:prstGeom prst="rect">
            <a:avLst/>
          </a:prstGeom>
          <a:ln w="38100">
            <a:solidFill>
              <a:srgbClr val="00CC66"/>
            </a:solidFill>
          </a:ln>
        </p:spPr>
      </p:pic>
      <p:pic>
        <p:nvPicPr>
          <p:cNvPr id="59" name="Picture 58">
            <a:extLst>
              <a:ext uri="{FF2B5EF4-FFF2-40B4-BE49-F238E27FC236}">
                <a16:creationId xmlns:a16="http://schemas.microsoft.com/office/drawing/2014/main" id="{8EA7BA6E-C948-198C-FC97-EB8F8DFDE2C9}"/>
              </a:ext>
            </a:extLst>
          </p:cNvPr>
          <p:cNvPicPr>
            <a:picLocks noChangeAspect="1"/>
          </p:cNvPicPr>
          <p:nvPr/>
        </p:nvPicPr>
        <p:blipFill>
          <a:blip r:embed="rId3"/>
          <a:stretch>
            <a:fillRect/>
          </a:stretch>
        </p:blipFill>
        <p:spPr>
          <a:xfrm>
            <a:off x="566777" y="2228503"/>
            <a:ext cx="4456619" cy="2854193"/>
          </a:xfrm>
          <a:prstGeom prst="rect">
            <a:avLst/>
          </a:prstGeom>
          <a:ln w="38100">
            <a:solidFill>
              <a:srgbClr val="00FF99"/>
            </a:solidFill>
          </a:ln>
        </p:spPr>
      </p:pic>
      <p:pic>
        <p:nvPicPr>
          <p:cNvPr id="60" name="Picture 59">
            <a:extLst>
              <a:ext uri="{FF2B5EF4-FFF2-40B4-BE49-F238E27FC236}">
                <a16:creationId xmlns:a16="http://schemas.microsoft.com/office/drawing/2014/main" id="{694B0698-AC25-5ED0-BE53-EF36398B1F55}"/>
              </a:ext>
            </a:extLst>
          </p:cNvPr>
          <p:cNvPicPr>
            <a:picLocks noChangeAspect="1"/>
          </p:cNvPicPr>
          <p:nvPr/>
        </p:nvPicPr>
        <p:blipFill>
          <a:blip r:embed="rId3"/>
          <a:stretch>
            <a:fillRect/>
          </a:stretch>
        </p:blipFill>
        <p:spPr>
          <a:xfrm>
            <a:off x="719177" y="2380903"/>
            <a:ext cx="4456619" cy="2854193"/>
          </a:xfrm>
          <a:prstGeom prst="rect">
            <a:avLst/>
          </a:prstGeom>
          <a:ln w="38100">
            <a:solidFill>
              <a:srgbClr val="66FFCC"/>
            </a:solidFill>
          </a:ln>
        </p:spPr>
      </p:pic>
      <p:pic>
        <p:nvPicPr>
          <p:cNvPr id="61" name="Picture 60">
            <a:extLst>
              <a:ext uri="{FF2B5EF4-FFF2-40B4-BE49-F238E27FC236}">
                <a16:creationId xmlns:a16="http://schemas.microsoft.com/office/drawing/2014/main" id="{905FC772-974D-5546-6DF7-C88D52993D9D}"/>
              </a:ext>
            </a:extLst>
          </p:cNvPr>
          <p:cNvPicPr>
            <a:picLocks noChangeAspect="1"/>
          </p:cNvPicPr>
          <p:nvPr/>
        </p:nvPicPr>
        <p:blipFill>
          <a:blip r:embed="rId3"/>
          <a:stretch>
            <a:fillRect/>
          </a:stretch>
        </p:blipFill>
        <p:spPr>
          <a:xfrm>
            <a:off x="871577" y="2533303"/>
            <a:ext cx="4456619" cy="2854193"/>
          </a:xfrm>
          <a:prstGeom prst="rect">
            <a:avLst/>
          </a:prstGeom>
          <a:ln w="38100">
            <a:solidFill>
              <a:srgbClr val="66FFFF"/>
            </a:solidFill>
          </a:ln>
        </p:spPr>
      </p:pic>
      <p:pic>
        <p:nvPicPr>
          <p:cNvPr id="62" name="Picture 61">
            <a:extLst>
              <a:ext uri="{FF2B5EF4-FFF2-40B4-BE49-F238E27FC236}">
                <a16:creationId xmlns:a16="http://schemas.microsoft.com/office/drawing/2014/main" id="{BC311744-5E43-7040-FD74-AC9FED0E8ED2}"/>
              </a:ext>
            </a:extLst>
          </p:cNvPr>
          <p:cNvPicPr>
            <a:picLocks noChangeAspect="1"/>
          </p:cNvPicPr>
          <p:nvPr/>
        </p:nvPicPr>
        <p:blipFill>
          <a:blip r:embed="rId3"/>
          <a:stretch>
            <a:fillRect/>
          </a:stretch>
        </p:blipFill>
        <p:spPr>
          <a:xfrm>
            <a:off x="1023977" y="2685703"/>
            <a:ext cx="4456619" cy="2854193"/>
          </a:xfrm>
          <a:prstGeom prst="rect">
            <a:avLst/>
          </a:prstGeom>
          <a:ln w="38100">
            <a:solidFill>
              <a:srgbClr val="66CCFF"/>
            </a:solidFill>
          </a:ln>
        </p:spPr>
      </p:pic>
      <p:pic>
        <p:nvPicPr>
          <p:cNvPr id="63" name="Picture 62">
            <a:extLst>
              <a:ext uri="{FF2B5EF4-FFF2-40B4-BE49-F238E27FC236}">
                <a16:creationId xmlns:a16="http://schemas.microsoft.com/office/drawing/2014/main" id="{38399EA8-F05D-BC24-8E55-7334BB6BBC66}"/>
              </a:ext>
            </a:extLst>
          </p:cNvPr>
          <p:cNvPicPr>
            <a:picLocks noChangeAspect="1"/>
          </p:cNvPicPr>
          <p:nvPr/>
        </p:nvPicPr>
        <p:blipFill>
          <a:blip r:embed="rId3"/>
          <a:stretch>
            <a:fillRect/>
          </a:stretch>
        </p:blipFill>
        <p:spPr>
          <a:xfrm>
            <a:off x="1176377" y="2838103"/>
            <a:ext cx="4456619" cy="2854193"/>
          </a:xfrm>
          <a:prstGeom prst="rect">
            <a:avLst/>
          </a:prstGeom>
          <a:ln w="38100">
            <a:solidFill>
              <a:srgbClr val="99CCFF"/>
            </a:solidFill>
          </a:ln>
        </p:spPr>
      </p:pic>
      <p:pic>
        <p:nvPicPr>
          <p:cNvPr id="64" name="Picture 63">
            <a:extLst>
              <a:ext uri="{FF2B5EF4-FFF2-40B4-BE49-F238E27FC236}">
                <a16:creationId xmlns:a16="http://schemas.microsoft.com/office/drawing/2014/main" id="{ED813B2E-F6B0-4B9E-AA40-DEB9F03BCE7A}"/>
              </a:ext>
            </a:extLst>
          </p:cNvPr>
          <p:cNvPicPr>
            <a:picLocks noChangeAspect="1"/>
          </p:cNvPicPr>
          <p:nvPr/>
        </p:nvPicPr>
        <p:blipFill>
          <a:blip r:embed="rId3"/>
          <a:stretch>
            <a:fillRect/>
          </a:stretch>
        </p:blipFill>
        <p:spPr>
          <a:xfrm>
            <a:off x="1328777" y="2990503"/>
            <a:ext cx="4456619" cy="2854193"/>
          </a:xfrm>
          <a:prstGeom prst="rect">
            <a:avLst/>
          </a:prstGeom>
          <a:ln w="38100">
            <a:solidFill>
              <a:srgbClr val="9999FF"/>
            </a:solidFill>
          </a:ln>
        </p:spPr>
      </p:pic>
      <p:pic>
        <p:nvPicPr>
          <p:cNvPr id="65" name="Picture 64">
            <a:extLst>
              <a:ext uri="{FF2B5EF4-FFF2-40B4-BE49-F238E27FC236}">
                <a16:creationId xmlns:a16="http://schemas.microsoft.com/office/drawing/2014/main" id="{E2891A26-4F0D-649B-59A0-023E7852DAED}"/>
              </a:ext>
            </a:extLst>
          </p:cNvPr>
          <p:cNvPicPr>
            <a:picLocks noChangeAspect="1"/>
          </p:cNvPicPr>
          <p:nvPr/>
        </p:nvPicPr>
        <p:blipFill>
          <a:blip r:embed="rId3"/>
          <a:stretch>
            <a:fillRect/>
          </a:stretch>
        </p:blipFill>
        <p:spPr>
          <a:xfrm>
            <a:off x="1481177" y="3142903"/>
            <a:ext cx="4456619" cy="2854193"/>
          </a:xfrm>
          <a:prstGeom prst="rect">
            <a:avLst/>
          </a:prstGeom>
          <a:ln w="38100">
            <a:solidFill>
              <a:srgbClr val="9966FF"/>
            </a:solidFill>
          </a:ln>
        </p:spPr>
      </p:pic>
      <p:pic>
        <p:nvPicPr>
          <p:cNvPr id="66" name="Picture 65">
            <a:extLst>
              <a:ext uri="{FF2B5EF4-FFF2-40B4-BE49-F238E27FC236}">
                <a16:creationId xmlns:a16="http://schemas.microsoft.com/office/drawing/2014/main" id="{F51FA7C3-6319-AD7D-9DF9-BB80C13C7E42}"/>
              </a:ext>
            </a:extLst>
          </p:cNvPr>
          <p:cNvPicPr>
            <a:picLocks noChangeAspect="1"/>
          </p:cNvPicPr>
          <p:nvPr/>
        </p:nvPicPr>
        <p:blipFill>
          <a:blip r:embed="rId3"/>
          <a:stretch>
            <a:fillRect/>
          </a:stretch>
        </p:blipFill>
        <p:spPr>
          <a:xfrm>
            <a:off x="1633577" y="3295303"/>
            <a:ext cx="4456619" cy="2854193"/>
          </a:xfrm>
          <a:prstGeom prst="rect">
            <a:avLst/>
          </a:prstGeom>
          <a:ln w="38100">
            <a:solidFill>
              <a:srgbClr val="9933FF"/>
            </a:solidFill>
          </a:ln>
        </p:spPr>
      </p:pic>
      <p:pic>
        <p:nvPicPr>
          <p:cNvPr id="67" name="Picture 66">
            <a:extLst>
              <a:ext uri="{FF2B5EF4-FFF2-40B4-BE49-F238E27FC236}">
                <a16:creationId xmlns:a16="http://schemas.microsoft.com/office/drawing/2014/main" id="{E5CE2809-FE85-D957-A004-5395251666DC}"/>
              </a:ext>
            </a:extLst>
          </p:cNvPr>
          <p:cNvPicPr>
            <a:picLocks noChangeAspect="1"/>
          </p:cNvPicPr>
          <p:nvPr/>
        </p:nvPicPr>
        <p:blipFill>
          <a:blip r:embed="rId3"/>
          <a:stretch>
            <a:fillRect/>
          </a:stretch>
        </p:blipFill>
        <p:spPr>
          <a:xfrm>
            <a:off x="1785977" y="3447703"/>
            <a:ext cx="4456619" cy="2854193"/>
          </a:xfrm>
          <a:prstGeom prst="rect">
            <a:avLst/>
          </a:prstGeom>
          <a:ln w="38100">
            <a:solidFill>
              <a:srgbClr val="9900FF"/>
            </a:solidFill>
          </a:ln>
        </p:spPr>
      </p:pic>
    </p:spTree>
    <p:extLst>
      <p:ext uri="{BB962C8B-B14F-4D97-AF65-F5344CB8AC3E}">
        <p14:creationId xmlns:p14="http://schemas.microsoft.com/office/powerpoint/2010/main" val="211476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50"/>
                                        <p:tgtEl>
                                          <p:spTgt spid="6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250"/>
                                        <p:tgtEl>
                                          <p:spTgt spid="58"/>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50"/>
                                        <p:tgtEl>
                                          <p:spTgt spid="7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25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250"/>
                                        <p:tgtEl>
                                          <p:spTgt spid="80"/>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25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250"/>
                                        <p:tgtEl>
                                          <p:spTgt spid="8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25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250"/>
                                        <p:tgtEl>
                                          <p:spTgt spid="82"/>
                                        </p:tgtEl>
                                      </p:cBhvr>
                                    </p:animEffect>
                                  </p:childTnLst>
                                </p:cTn>
                              </p:par>
                            </p:childTnLst>
                          </p:cTn>
                        </p:par>
                        <p:par>
                          <p:cTn id="36" fill="hold">
                            <p:stCondLst>
                              <p:cond delay="1250"/>
                            </p:stCondLst>
                            <p:childTnLst>
                              <p:par>
                                <p:cTn id="37" presetID="10" presetClass="entr" presetSubtype="0"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250"/>
                                        <p:tgtEl>
                                          <p:spTgt spid="83"/>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25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250"/>
                                        <p:tgtEl>
                                          <p:spTgt spid="84"/>
                                        </p:tgtEl>
                                      </p:cBhvr>
                                    </p:animEffect>
                                  </p:childTnLst>
                                </p:cTn>
                              </p:par>
                            </p:childTnLst>
                          </p:cTn>
                        </p:par>
                        <p:par>
                          <p:cTn id="50" fill="hold">
                            <p:stCondLst>
                              <p:cond delay="1750"/>
                            </p:stCondLst>
                            <p:childTnLst>
                              <p:par>
                                <p:cTn id="51" presetID="10" presetClass="entr" presetSubtype="0"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25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250"/>
                                        <p:tgtEl>
                                          <p:spTgt spid="8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25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250"/>
                                        <p:tgtEl>
                                          <p:spTgt spid="86"/>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250"/>
                                        <p:tgtEl>
                                          <p:spTgt spid="66"/>
                                        </p:tgtEl>
                                      </p:cBhvr>
                                    </p:animEffect>
                                  </p:childTnLst>
                                </p:cTn>
                              </p:par>
                              <p:par>
                                <p:cTn id="68" presetID="10"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50"/>
                                        <p:tgtEl>
                                          <p:spTgt spid="87"/>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250"/>
                                        <p:tgtEl>
                                          <p:spTgt spid="67"/>
                                        </p:tgtEl>
                                      </p:cBhvr>
                                    </p:animEffect>
                                  </p:childTnLst>
                                </p:cTn>
                              </p:par>
                              <p:par>
                                <p:cTn id="75" presetID="10" presetClass="entr" presetSubtype="0"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23A7-302C-719A-4599-67060F8EE41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AB4F9C93-DC87-8B82-26FF-D9A9E0CC9B40}"/>
                  </a:ext>
                </a:extLst>
              </p:cNvPr>
              <p:cNvGraphicFramePr>
                <a:graphicFrameLocks/>
              </p:cNvGraphicFramePr>
              <p:nvPr>
                <p:extLst>
                  <p:ext uri="{D42A27DB-BD31-4B8C-83A1-F6EECF244321}">
                    <p14:modId xmlns:p14="http://schemas.microsoft.com/office/powerpoint/2010/main" val="1082374574"/>
                  </p:ext>
                </p:extLst>
              </p:nvPr>
            </p:nvGraphicFramePr>
            <p:xfrm>
              <a:off x="4385863" y="1346362"/>
              <a:ext cx="9374545" cy="4719063"/>
            </p:xfrm>
            <a:graphic>
              <a:graphicData uri="http://schemas.microsoft.com/office/drawing/2017/model3d">
                <am3d:model3d r:embed="rId2">
                  <am3d:spPr>
                    <a:xfrm>
                      <a:off x="0" y="0"/>
                      <a:ext cx="9374545" cy="4719063"/>
                    </a:xfrm>
                    <a:prstGeom prst="rect">
                      <a:avLst/>
                    </a:prstGeom>
                    <a:noFill/>
                  </am3d:spPr>
                  <am3d:camera>
                    <am3d:pos x="0" y="-169" z="30799780"/>
                    <am3d:up dx="0" dy="36000000" dz="0"/>
                    <am3d:lookAt x="0" y="-169" z="-36000000"/>
                    <am3d:perspective fov="1248564"/>
                  </am3d:camera>
                  <am3d:trans>
                    <am3d:meterPerModelUnit n="100000" d="1000000"/>
                    <am3d:preTrans dx="-509251" dy="-33520737" dz="27274774"/>
                    <am3d:scale>
                      <am3d:sx n="1000000" d="1000000"/>
                      <am3d:sy n="1000000" d="1000000"/>
                      <am3d:sz n="1000000" d="1000000"/>
                    </am3d:scale>
                    <am3d:rot ax="-4166735" ay="14" az="-35"/>
                    <am3d:postTrans dx="0" dy="-169" dz="-3600000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AB4F9C93-DC87-8B82-26FF-D9A9E0CC9B40}"/>
                  </a:ext>
                </a:extLst>
              </p:cNvPr>
              <p:cNvPicPr>
                <a:picLocks noGrp="1" noRot="1" noChangeAspect="1" noMove="1" noResize="1" noEditPoints="1" noAdjustHandles="1" noChangeArrowheads="1" noChangeShapeType="1" noCrop="1"/>
              </p:cNvPicPr>
              <p:nvPr/>
            </p:nvPicPr>
            <p:blipFill>
              <a:blip r:embed="rId3"/>
              <a:stretch>
                <a:fillRect/>
              </a:stretch>
            </p:blipFill>
            <p:spPr>
              <a:xfrm>
                <a:off x="4385863" y="1346362"/>
                <a:ext cx="9374545" cy="4719063"/>
              </a:xfrm>
              <a:prstGeom prst="rect">
                <a:avLst/>
              </a:prstGeom>
              <a:noFill/>
            </p:spPr>
          </p:pic>
        </mc:Fallback>
      </mc:AlternateContent>
      <p:sp>
        <p:nvSpPr>
          <p:cNvPr id="2" name="Title 1">
            <a:extLst>
              <a:ext uri="{FF2B5EF4-FFF2-40B4-BE49-F238E27FC236}">
                <a16:creationId xmlns:a16="http://schemas.microsoft.com/office/drawing/2014/main" id="{F6930939-C8D4-2828-4315-E11A0C1FC3D4}"/>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7916075-CAEE-CEBA-5637-5765E44FDC6C}"/>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148</a:t>
            </a:fld>
            <a:endParaRPr lang="en-US" dirty="0"/>
          </a:p>
        </p:txBody>
      </p:sp>
      <p:pic>
        <p:nvPicPr>
          <p:cNvPr id="51" name="Picture 50">
            <a:extLst>
              <a:ext uri="{FF2B5EF4-FFF2-40B4-BE49-F238E27FC236}">
                <a16:creationId xmlns:a16="http://schemas.microsoft.com/office/drawing/2014/main" id="{8CE681C6-8ADD-FEBC-9E41-2D9AC1932B0F}"/>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63BA741F-A72F-3C97-6CDB-597B99494585}"/>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63BA741F-A72F-3C97-6CDB-597B99494585}"/>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spTree>
    <p:extLst>
      <p:ext uri="{BB962C8B-B14F-4D97-AF65-F5344CB8AC3E}">
        <p14:creationId xmlns:p14="http://schemas.microsoft.com/office/powerpoint/2010/main" val="50241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a:extLst>
            <a:ext uri="{FF2B5EF4-FFF2-40B4-BE49-F238E27FC236}">
              <a16:creationId xmlns:a16="http://schemas.microsoft.com/office/drawing/2014/main" id="{73F3EF3D-35DB-39E6-FC40-3E523D00700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2F5767B1-B4D6-6D8C-5C89-A3086D4C85FF}"/>
                  </a:ext>
                </a:extLst>
              </p:cNvPr>
              <p:cNvGraphicFramePr>
                <a:graphicFrameLocks noChangeAspect="1"/>
              </p:cNvGraphicFramePr>
              <p:nvPr>
                <p:extLst>
                  <p:ext uri="{D42A27DB-BD31-4B8C-83A1-F6EECF244321}">
                    <p14:modId xmlns:p14="http://schemas.microsoft.com/office/powerpoint/2010/main" val="1122237621"/>
                  </p:ext>
                </p:extLst>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2F5767B1-B4D6-6D8C-5C89-A3086D4C85FF}"/>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9D304735-18AB-59F0-3DDA-F20B0D3B406B}"/>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DB290DB2-9F13-7515-604C-D6D90DC20105}"/>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149</a:t>
            </a:fld>
            <a:endParaRPr lang="en-US" dirty="0"/>
          </a:p>
        </p:txBody>
      </p:sp>
      <p:pic>
        <p:nvPicPr>
          <p:cNvPr id="51" name="Picture 50">
            <a:extLst>
              <a:ext uri="{FF2B5EF4-FFF2-40B4-BE49-F238E27FC236}">
                <a16:creationId xmlns:a16="http://schemas.microsoft.com/office/drawing/2014/main" id="{59278D23-B9E6-8926-4A25-F3A70EEEF13A}"/>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8B568C2-374E-2A84-6AE1-DF3594F9FC2D}"/>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8B568C2-374E-2A84-6AE1-DF3594F9FC2D}"/>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B7715A-8C52-36DF-BE5F-26E05AA9737B}"/>
              </a:ext>
            </a:extLst>
          </p:cNvPr>
          <p:cNvGraphicFramePr>
            <a:graphicFrameLocks noGrp="1"/>
          </p:cNvGraphicFramePr>
          <p:nvPr>
            <p:extLst>
              <p:ext uri="{D42A27DB-BD31-4B8C-83A1-F6EECF244321}">
                <p14:modId xmlns:p14="http://schemas.microsoft.com/office/powerpoint/2010/main" val="925582150"/>
              </p:ext>
            </p:extLst>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0104684F-4554-24C2-0B5A-9F2E601F9610}"/>
              </a:ext>
            </a:extLst>
          </p:cNvPr>
          <p:cNvGraphicFramePr>
            <a:graphicFrameLocks noGrp="1"/>
          </p:cNvGraphicFramePr>
          <p:nvPr>
            <p:extLst>
              <p:ext uri="{D42A27DB-BD31-4B8C-83A1-F6EECF244321}">
                <p14:modId xmlns:p14="http://schemas.microsoft.com/office/powerpoint/2010/main" val="496292894"/>
              </p:ext>
            </p:extLst>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C7D0F268-246D-0C65-38A9-F0C411300F5A}"/>
              </a:ext>
            </a:extLst>
          </p:cNvPr>
          <p:cNvGraphicFramePr>
            <a:graphicFrameLocks noGrp="1"/>
          </p:cNvGraphicFramePr>
          <p:nvPr>
            <p:extLst>
              <p:ext uri="{D42A27DB-BD31-4B8C-83A1-F6EECF244321}">
                <p14:modId xmlns:p14="http://schemas.microsoft.com/office/powerpoint/2010/main" val="3514098928"/>
              </p:ext>
            </p:extLst>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D58259D4-9DEA-E814-B6DE-11FD7E39BA41}"/>
              </a:ext>
            </a:extLst>
          </p:cNvPr>
          <p:cNvGraphicFramePr>
            <a:graphicFrameLocks noGrp="1"/>
          </p:cNvGraphicFramePr>
          <p:nvPr>
            <p:extLst>
              <p:ext uri="{D42A27DB-BD31-4B8C-83A1-F6EECF244321}">
                <p14:modId xmlns:p14="http://schemas.microsoft.com/office/powerpoint/2010/main" val="1589860133"/>
              </p:ext>
            </p:extLst>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7E58CC79-CF4B-7817-B61A-CD1D4FED5B21}"/>
              </a:ext>
            </a:extLst>
          </p:cNvPr>
          <p:cNvGraphicFramePr>
            <a:graphicFrameLocks noGrp="1"/>
          </p:cNvGraphicFramePr>
          <p:nvPr>
            <p:extLst>
              <p:ext uri="{D42A27DB-BD31-4B8C-83A1-F6EECF244321}">
                <p14:modId xmlns:p14="http://schemas.microsoft.com/office/powerpoint/2010/main" val="1484967242"/>
              </p:ext>
            </p:extLst>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64F4973A-6A3A-1057-5AC9-99CDCD878D47}"/>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922D27-8D80-5043-F139-68328D4AD3AA}"/>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EC9DDE-C4E7-2561-8E2A-B51DE62CA352}"/>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9A285C-F34D-7580-D5E5-C7AB497163B1}"/>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8DDABDA0-BDA4-359F-A005-0EE73B0F923F}"/>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F1DB825-253A-2C35-AFEC-D841E1CFFFE9}"/>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75C4A03-4F81-BF1A-BD79-23207B9BEDA0}"/>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Distributed-Memory Parallel Computing</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Motivation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2491674542"/>
      </p:ext>
    </p:extLst>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2C733-A2F5-0E77-99DE-71BB232FE47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DC352BAA-91FF-1802-27E7-26D6C7E62C5C}"/>
                  </a:ext>
                </a:extLst>
              </p:cNvPr>
              <p:cNvGraphicFramePr>
                <a:graphicFrameLocks noChangeAspect="1"/>
              </p:cNvGraphicFramePr>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DC352BAA-91FF-1802-27E7-26D6C7E62C5C}"/>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05B0E548-79BC-9F1E-ED2F-797C0B8A322A}"/>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A02AF107-42FD-E50E-89AB-ADA781C4698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150</a:t>
            </a:fld>
            <a:endParaRPr lang="en-US" dirty="0"/>
          </a:p>
        </p:txBody>
      </p:sp>
      <p:pic>
        <p:nvPicPr>
          <p:cNvPr id="51" name="Picture 50">
            <a:extLst>
              <a:ext uri="{FF2B5EF4-FFF2-40B4-BE49-F238E27FC236}">
                <a16:creationId xmlns:a16="http://schemas.microsoft.com/office/drawing/2014/main" id="{E891BACB-8537-8702-BB54-8554CA706670}"/>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5E01047-926B-B1E0-1E19-639E13C80BF4}"/>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5E01047-926B-B1E0-1E19-639E13C80BF4}"/>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1EC7995-C8DC-A860-1B80-40B613175837}"/>
              </a:ext>
            </a:extLst>
          </p:cNvPr>
          <p:cNvGraphicFramePr>
            <a:graphicFrameLocks noGrp="1"/>
          </p:cNvGraphicFramePr>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A838606E-2FFC-7F48-9F05-FAF240B06CFC}"/>
              </a:ext>
            </a:extLst>
          </p:cNvPr>
          <p:cNvGraphicFramePr>
            <a:graphicFrameLocks noGrp="1"/>
          </p:cNvGraphicFramePr>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0FBAF16D-47A5-FBFA-9BAD-BDAE5FD6B1C0}"/>
              </a:ext>
            </a:extLst>
          </p:cNvPr>
          <p:cNvGraphicFramePr>
            <a:graphicFrameLocks noGrp="1"/>
          </p:cNvGraphicFramePr>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A8DD8CC5-0168-3EC9-D6A7-5A21C1B37322}"/>
              </a:ext>
            </a:extLst>
          </p:cNvPr>
          <p:cNvGraphicFramePr>
            <a:graphicFrameLocks noGrp="1"/>
          </p:cNvGraphicFramePr>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2445B0CD-051A-CF38-30B2-CC448D0F0FB3}"/>
              </a:ext>
            </a:extLst>
          </p:cNvPr>
          <p:cNvGraphicFramePr>
            <a:graphicFrameLocks noGrp="1"/>
          </p:cNvGraphicFramePr>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DFDA89AE-BF86-2283-8ACD-352CFDC7CC09}"/>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326964-CAB1-BC81-D62B-AA8A3BA04D16}"/>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3D29D0-1709-6652-B977-F29FF7704E5E}"/>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63F048-F320-8E0E-0225-0A3986A7C63A}"/>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366FB83-E78F-5F24-4A60-8504AE85E4B0}"/>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E81C618-0E9A-BC72-6578-29EC27B4B0D3}"/>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CABF724-5E39-383E-1D8E-36D8A35DB4D4}"/>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4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B82D-A9A5-9483-CDA0-1F196E562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F3372-D3BB-A09A-2C03-76656C920886}"/>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E071306E-04EE-B683-17A1-37559AADD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E70C900-604C-7F3B-22D7-C5C67B42A64A}"/>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252AEBB4-91FE-399A-18AC-AC80CB7740BB}"/>
              </a:ext>
            </a:extLst>
          </p:cNvPr>
          <p:cNvSpPr txBox="1"/>
          <p:nvPr/>
        </p:nvSpPr>
        <p:spPr>
          <a:xfrm>
            <a:off x="684286" y="4584111"/>
            <a:ext cx="5411714" cy="1754326"/>
          </a:xfrm>
          <a:prstGeom prst="rect">
            <a:avLst/>
          </a:prstGeom>
          <a:noFill/>
        </p:spPr>
        <p:txBody>
          <a:bodyPr wrap="square" rtlCol="0">
            <a:spAutoFit/>
          </a:bodyPr>
          <a:lstStyle/>
          <a:p>
            <a:r>
              <a:rPr lang="en-US" sz="2800" u="sng" dirty="0">
                <a:solidFill>
                  <a:srgbClr val="FF0000"/>
                </a:solidFill>
              </a:rPr>
              <a:t>Naïve Method</a:t>
            </a:r>
            <a:r>
              <a:rPr lang="en-US" sz="2800" dirty="0">
                <a:solidFill>
                  <a:srgbClr val="FF0000"/>
                </a:solidFill>
              </a:rPr>
              <a:t> </a:t>
            </a:r>
            <a:r>
              <a:rPr lang="en-US" sz="2400" dirty="0">
                <a:solidFill>
                  <a:schemeClr val="bg1">
                    <a:lumMod val="85000"/>
                  </a:schemeClr>
                </a:solidFill>
              </a:rPr>
              <a:t>(staged approach)</a:t>
            </a:r>
          </a:p>
          <a:p>
            <a:endParaRPr lang="en-US" sz="2000" u="sng" dirty="0">
              <a:solidFill>
                <a:schemeClr val="bg1">
                  <a:lumMod val="85000"/>
                </a:schemeClr>
              </a:solidFill>
            </a:endParaRPr>
          </a:p>
          <a:p>
            <a:r>
              <a:rPr lang="en-US" sz="2000" dirty="0">
                <a:solidFill>
                  <a:schemeClr val="bg1">
                    <a:lumMod val="85000"/>
                  </a:schemeClr>
                </a:solidFill>
              </a:rPr>
              <a:t>1. Copy data from GPU to CPU</a:t>
            </a:r>
          </a:p>
          <a:p>
            <a:r>
              <a:rPr lang="en-US" sz="2000" dirty="0">
                <a:solidFill>
                  <a:schemeClr val="bg1">
                    <a:lumMod val="85000"/>
                  </a:schemeClr>
                </a:solidFill>
              </a:rPr>
              <a:t>2. Use MPI to transfer data CPU to CPU</a:t>
            </a:r>
          </a:p>
          <a:p>
            <a:r>
              <a:rPr lang="en-US" sz="2000" dirty="0">
                <a:solidFill>
                  <a:schemeClr val="bg1">
                    <a:lumMod val="85000"/>
                  </a:schemeClr>
                </a:solidFill>
              </a:rPr>
              <a:t>3. Copy data from CPU to GPU</a:t>
            </a:r>
            <a:endParaRPr lang="en-US" sz="2000" dirty="0"/>
          </a:p>
        </p:txBody>
      </p:sp>
      <p:sp>
        <p:nvSpPr>
          <p:cNvPr id="18" name="Arrow: Right 17">
            <a:extLst>
              <a:ext uri="{FF2B5EF4-FFF2-40B4-BE49-F238E27FC236}">
                <a16:creationId xmlns:a16="http://schemas.microsoft.com/office/drawing/2014/main" id="{E6711703-D7C7-82D5-C7A6-E557CE4A7C80}"/>
              </a:ext>
            </a:extLst>
          </p:cNvPr>
          <p:cNvSpPr/>
          <p:nvPr/>
        </p:nvSpPr>
        <p:spPr>
          <a:xfrm rot="14979340">
            <a:off x="2168132" y="2423875"/>
            <a:ext cx="448825" cy="1999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074C3F-5E81-56C3-3915-202AA3D90896}"/>
              </a:ext>
            </a:extLst>
          </p:cNvPr>
          <p:cNvSpPr/>
          <p:nvPr/>
        </p:nvSpPr>
        <p:spPr>
          <a:xfrm rot="20730125">
            <a:off x="2411170" y="1965250"/>
            <a:ext cx="808448" cy="25162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17C7A3C-F667-A45C-4FE9-932B2ED85B80}"/>
              </a:ext>
            </a:extLst>
          </p:cNvPr>
          <p:cNvSpPr/>
          <p:nvPr/>
        </p:nvSpPr>
        <p:spPr>
          <a:xfrm rot="4020230">
            <a:off x="3279804" y="2124196"/>
            <a:ext cx="448825" cy="21358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74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fade">
                                      <p:cBhvr>
                                        <p:cTn id="15" dur="500"/>
                                        <p:tgtEl>
                                          <p:spTgt spid="1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D4BF-535D-5286-D8F0-4539A314C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000AD-B146-9646-AFDD-D2A7A87E676C}"/>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524B85BB-1F38-9231-3A7C-6E2BFE003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38AAFE8-4CF1-FD99-4060-8BFC1A1CD8AB}"/>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538EB6C-D0D2-3AEF-951B-872A8AC2AB3C}"/>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9155E1B2-B490-285A-A1C8-6B7D3A1FDA49}"/>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sp>
        <p:nvSpPr>
          <p:cNvPr id="3" name="Oval 2">
            <a:extLst>
              <a:ext uri="{FF2B5EF4-FFF2-40B4-BE49-F238E27FC236}">
                <a16:creationId xmlns:a16="http://schemas.microsoft.com/office/drawing/2014/main" id="{9A6A8BEC-A949-C3E0-EC1E-5E554E220BAD}"/>
              </a:ext>
            </a:extLst>
          </p:cNvPr>
          <p:cNvSpPr/>
          <p:nvPr/>
        </p:nvSpPr>
        <p:spPr>
          <a:xfrm>
            <a:off x="6933695" y="5819460"/>
            <a:ext cx="1199015" cy="557994"/>
          </a:xfrm>
          <a:prstGeom prst="ellipse">
            <a:avLst/>
          </a:prstGeom>
          <a:noFill/>
          <a:ln>
            <a:solidFill>
              <a:srgbClr val="00CC66"/>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28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E974-7C69-099C-6BF6-30668FD3B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D57BF-37FD-782D-82FF-95E8F1368A81}"/>
              </a:ext>
            </a:extLst>
          </p:cNvPr>
          <p:cNvSpPr>
            <a:spLocks noGrp="1"/>
          </p:cNvSpPr>
          <p:nvPr>
            <p:ph type="title"/>
          </p:nvPr>
        </p:nvSpPr>
        <p:spPr/>
        <p:txBody>
          <a:bodyPr/>
          <a:lstStyle/>
          <a:p>
            <a:r>
              <a:rPr lang="en-US" dirty="0"/>
              <a:t>Communication Between GPUs</a:t>
            </a:r>
          </a:p>
        </p:txBody>
      </p:sp>
      <p:pic>
        <p:nvPicPr>
          <p:cNvPr id="14" name="Picture 13">
            <a:extLst>
              <a:ext uri="{FF2B5EF4-FFF2-40B4-BE49-F238E27FC236}">
                <a16:creationId xmlns:a16="http://schemas.microsoft.com/office/drawing/2014/main" id="{BEF85654-5EE7-3CB2-A0B4-41D9E949FA12}"/>
              </a:ext>
            </a:extLst>
          </p:cNvPr>
          <p:cNvPicPr>
            <a:picLocks noChangeAspect="1"/>
          </p:cNvPicPr>
          <p:nvPr/>
        </p:nvPicPr>
        <p:blipFill>
          <a:blip r:embed="rId2"/>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70CE94A-B988-95D9-92C3-6FB35F6EC03D}"/>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DC827AC4-5D0C-2962-FB76-8499BE01C941}"/>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pic>
        <p:nvPicPr>
          <p:cNvPr id="3074" name="Picture 2" descr="NCAR HPC Documentation - Index">
            <a:extLst>
              <a:ext uri="{FF2B5EF4-FFF2-40B4-BE49-F238E27FC236}">
                <a16:creationId xmlns:a16="http://schemas.microsoft.com/office/drawing/2014/main" id="{EC4D2A2D-14BC-6F44-B129-CD23F3455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96" y="1283793"/>
            <a:ext cx="4273351" cy="4278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BFF17D-6D2F-DDF0-2D42-E3BE07397252}"/>
              </a:ext>
            </a:extLst>
          </p:cNvPr>
          <p:cNvSpPr txBox="1"/>
          <p:nvPr/>
        </p:nvSpPr>
        <p:spPr>
          <a:xfrm>
            <a:off x="7378783" y="5588901"/>
            <a:ext cx="3115766" cy="1077218"/>
          </a:xfrm>
          <a:prstGeom prst="rect">
            <a:avLst/>
          </a:prstGeom>
          <a:noFill/>
        </p:spPr>
        <p:txBody>
          <a:bodyPr wrap="square" rtlCol="0">
            <a:spAutoFit/>
          </a:bodyPr>
          <a:lstStyle/>
          <a:p>
            <a:pPr algn="ctr"/>
            <a:r>
              <a:rPr lang="en-US" sz="3200" dirty="0">
                <a:solidFill>
                  <a:srgbClr val="00CC66"/>
                </a:solidFill>
                <a:latin typeface="+mj-lt"/>
              </a:rPr>
              <a:t>Talk to</a:t>
            </a:r>
          </a:p>
          <a:p>
            <a:pPr algn="ctr"/>
            <a:r>
              <a:rPr lang="en-US" sz="3200" dirty="0">
                <a:solidFill>
                  <a:schemeClr val="bg1">
                    <a:lumMod val="95000"/>
                  </a:schemeClr>
                </a:solidFill>
                <a:latin typeface="+mj-lt"/>
              </a:rPr>
              <a:t>Daniel Howard!</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182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FE64-9C8B-5A4E-9E4C-0A902B9D38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7F97FA-4E9E-E02F-A502-018A19462A59}"/>
              </a:ext>
            </a:extLst>
          </p:cNvPr>
          <p:cNvSpPr>
            <a:spLocks noGrp="1"/>
          </p:cNvSpPr>
          <p:nvPr>
            <p:ph type="title"/>
          </p:nvPr>
        </p:nvSpPr>
        <p:spPr/>
        <p:txBody>
          <a:bodyPr/>
          <a:lstStyle/>
          <a:p>
            <a:pPr lvl="0"/>
            <a:r>
              <a:rPr lang="en-US" noProof="0" dirty="0"/>
              <a:t>Hands On Activity #4</a:t>
            </a:r>
            <a:r>
              <a:rPr lang="en-US" noProof="0" dirty="0">
                <a:solidFill>
                  <a:srgbClr val="FF0000"/>
                </a:solidFill>
              </a:rPr>
              <a:t> </a:t>
            </a:r>
          </a:p>
        </p:txBody>
      </p:sp>
      <p:sp>
        <p:nvSpPr>
          <p:cNvPr id="9" name="Title 2">
            <a:extLst>
              <a:ext uri="{FF2B5EF4-FFF2-40B4-BE49-F238E27FC236}">
                <a16:creationId xmlns:a16="http://schemas.microsoft.com/office/drawing/2014/main" id="{6AE412AB-E218-B0CD-085B-237F2B35D910}"/>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Neural Networks on GPUs</a:t>
            </a:r>
          </a:p>
        </p:txBody>
      </p:sp>
      <p:pic>
        <p:nvPicPr>
          <p:cNvPr id="11266" name="Picture 2">
            <a:extLst>
              <a:ext uri="{FF2B5EF4-FFF2-40B4-BE49-F238E27FC236}">
                <a16:creationId xmlns:a16="http://schemas.microsoft.com/office/drawing/2014/main" id="{58F6DDD6-90E2-8E05-D752-525CDCACBF29}"/>
              </a:ext>
            </a:extLst>
          </p:cNvPr>
          <p:cNvPicPr>
            <a:picLocks noChangeAspect="1" noChangeArrowheads="1"/>
          </p:cNvPicPr>
          <p:nvPr/>
        </p:nvPicPr>
        <p:blipFill>
          <a:blip r:embed="rId3"/>
          <a:srcRect/>
          <a:stretch/>
        </p:blipFill>
        <p:spPr bwMode="auto">
          <a:xfrm>
            <a:off x="5165789" y="235338"/>
            <a:ext cx="6358033" cy="424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553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5688E-4ED5-0DFE-93F1-53DFD37EBEA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3D40C6-95F8-86F0-93B5-89A4B5E42652}"/>
              </a:ext>
            </a:extLst>
          </p:cNvPr>
          <p:cNvSpPr>
            <a:spLocks noGrp="1"/>
          </p:cNvSpPr>
          <p:nvPr>
            <p:ph type="sldNum" sz="quarter" idx="12"/>
          </p:nvPr>
        </p:nvSpPr>
        <p:spPr/>
        <p:txBody>
          <a:bodyPr/>
          <a:lstStyle/>
          <a:p>
            <a:fld id="{FE024F78-56A6-7740-B68D-8D4D026EDF3F}" type="slidenum">
              <a:rPr lang="en-US" smtClean="0"/>
              <a:pPr/>
              <a:t>155</a:t>
            </a:fld>
            <a:endParaRPr lang="en-US" dirty="0"/>
          </a:p>
        </p:txBody>
      </p:sp>
      <p:sp>
        <p:nvSpPr>
          <p:cNvPr id="7" name="Title 6">
            <a:extLst>
              <a:ext uri="{FF2B5EF4-FFF2-40B4-BE49-F238E27FC236}">
                <a16:creationId xmlns:a16="http://schemas.microsoft.com/office/drawing/2014/main" id="{A0FE4FB9-F6A1-4112-5DC4-3502FD7360FA}"/>
              </a:ext>
            </a:extLst>
          </p:cNvPr>
          <p:cNvSpPr>
            <a:spLocks noGrp="1"/>
          </p:cNvSpPr>
          <p:nvPr>
            <p:ph type="title"/>
          </p:nvPr>
        </p:nvSpPr>
        <p:spPr>
          <a:xfrm>
            <a:off x="733565" y="6055"/>
            <a:ext cx="10515601" cy="965193"/>
          </a:xfrm>
        </p:spPr>
        <p:txBody>
          <a:bodyPr/>
          <a:lstStyle/>
          <a:p>
            <a:r>
              <a:rPr lang="en-US" dirty="0"/>
              <a:t>Neural Networks  -  Trillion Parameters?!</a:t>
            </a:r>
          </a:p>
        </p:txBody>
      </p:sp>
      <p:pic>
        <p:nvPicPr>
          <p:cNvPr id="16388" name="Picture 4">
            <a:extLst>
              <a:ext uri="{FF2B5EF4-FFF2-40B4-BE49-F238E27FC236}">
                <a16:creationId xmlns:a16="http://schemas.microsoft.com/office/drawing/2014/main" id="{A9895843-E055-150D-F939-C172613BD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459" y="1079896"/>
            <a:ext cx="7943082" cy="5620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F0F2ED-EC2F-C5DF-5655-928337A8FED4}"/>
              </a:ext>
            </a:extLst>
          </p:cNvPr>
          <p:cNvSpPr txBox="1"/>
          <p:nvPr/>
        </p:nvSpPr>
        <p:spPr>
          <a:xfrm>
            <a:off x="7611925" y="4053774"/>
            <a:ext cx="1958317" cy="1384995"/>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https://medium.com/genusoftechnology/the-10-neural-breakthroughs-coming-by-2030-e460d03ab271</a:t>
            </a:r>
            <a:endParaRPr lang="en-US" sz="1400" dirty="0">
              <a:solidFill>
                <a:srgbClr val="0000FF"/>
              </a:solidFill>
            </a:endParaRPr>
          </a:p>
        </p:txBody>
      </p:sp>
    </p:spTree>
    <p:extLst>
      <p:ext uri="{BB962C8B-B14F-4D97-AF65-F5344CB8AC3E}">
        <p14:creationId xmlns:p14="http://schemas.microsoft.com/office/powerpoint/2010/main" val="35024231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E6001E-DA2E-E31D-3172-8760EF88FA34}"/>
              </a:ext>
            </a:extLst>
          </p:cNvPr>
          <p:cNvPicPr>
            <a:picLocks noChangeAspect="1"/>
          </p:cNvPicPr>
          <p:nvPr/>
        </p:nvPicPr>
        <p:blipFill>
          <a:blip r:embed="rId2"/>
          <a:stretch>
            <a:fillRect/>
          </a:stretch>
        </p:blipFill>
        <p:spPr>
          <a:xfrm>
            <a:off x="1" y="1818311"/>
            <a:ext cx="12192000" cy="3958757"/>
          </a:xfrm>
          <a:prstGeom prst="rect">
            <a:avLst/>
          </a:prstGeom>
        </p:spPr>
      </p:pic>
      <p:sp>
        <p:nvSpPr>
          <p:cNvPr id="5" name="Slide Number Placeholder 4">
            <a:extLst>
              <a:ext uri="{FF2B5EF4-FFF2-40B4-BE49-F238E27FC236}">
                <a16:creationId xmlns:a16="http://schemas.microsoft.com/office/drawing/2014/main" id="{A0811DCC-58BD-10B5-7014-010850BB26DD}"/>
              </a:ext>
            </a:extLst>
          </p:cNvPr>
          <p:cNvSpPr>
            <a:spLocks noGrp="1"/>
          </p:cNvSpPr>
          <p:nvPr>
            <p:ph type="sldNum" sz="quarter" idx="12"/>
          </p:nvPr>
        </p:nvSpPr>
        <p:spPr/>
        <p:txBody>
          <a:bodyPr/>
          <a:lstStyle/>
          <a:p>
            <a:fld id="{FE024F78-56A6-7740-B68D-8D4D026EDF3F}" type="slidenum">
              <a:rPr lang="en-US" smtClean="0"/>
              <a:pPr/>
              <a:t>156</a:t>
            </a:fld>
            <a:endParaRPr lang="en-US" dirty="0"/>
          </a:p>
        </p:txBody>
      </p:sp>
      <p:sp>
        <p:nvSpPr>
          <p:cNvPr id="9" name="TextBox 8">
            <a:extLst>
              <a:ext uri="{FF2B5EF4-FFF2-40B4-BE49-F238E27FC236}">
                <a16:creationId xmlns:a16="http://schemas.microsoft.com/office/drawing/2014/main" id="{FE47D783-3D22-757A-4B49-0E4BB14CEF6D}"/>
              </a:ext>
            </a:extLst>
          </p:cNvPr>
          <p:cNvSpPr txBox="1"/>
          <p:nvPr/>
        </p:nvSpPr>
        <p:spPr>
          <a:xfrm>
            <a:off x="9714236" y="4614383"/>
            <a:ext cx="2477763" cy="1169551"/>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https://ourworldindata.org/</a:t>
            </a:r>
            <a:r>
              <a:rPr lang="en-US" sz="1400" dirty="0" err="1">
                <a:solidFill>
                  <a:srgbClr val="0000FF"/>
                </a:solidFill>
                <a:hlinkClick r:id="rId3">
                  <a:extLst>
                    <a:ext uri="{A12FA001-AC4F-418D-AE19-62706E023703}">
                      <ahyp:hlinkClr xmlns:ahyp="http://schemas.microsoft.com/office/drawing/2018/hyperlinkcolor" val="tx"/>
                    </a:ext>
                  </a:extLst>
                </a:hlinkClick>
              </a:rPr>
              <a:t>grapher</a:t>
            </a:r>
            <a:r>
              <a:rPr lang="en-US" sz="1400" dirty="0">
                <a:solidFill>
                  <a:srgbClr val="0000FF"/>
                </a:solidFill>
                <a:hlinkClick r:id="rId3">
                  <a:extLst>
                    <a:ext uri="{A12FA001-AC4F-418D-AE19-62706E023703}">
                      <ahyp:hlinkClr xmlns:ahyp="http://schemas.microsoft.com/office/drawing/2018/hyperlinkcolor" val="tx"/>
                    </a:ext>
                  </a:extLst>
                </a:hlinkClick>
              </a:rPr>
              <a:t>/</a:t>
            </a:r>
            <a:r>
              <a:rPr lang="en-US" sz="1400" dirty="0" err="1">
                <a:solidFill>
                  <a:srgbClr val="0000FF"/>
                </a:solidFill>
                <a:hlinkClick r:id="rId3">
                  <a:extLst>
                    <a:ext uri="{A12FA001-AC4F-418D-AE19-62706E023703}">
                      <ahyp:hlinkClr xmlns:ahyp="http://schemas.microsoft.com/office/drawing/2018/hyperlinkcolor" val="tx"/>
                    </a:ext>
                  </a:extLst>
                </a:hlinkClick>
              </a:rPr>
              <a:t>artificial-intelligence-parameter-count?time</a:t>
            </a:r>
            <a:r>
              <a:rPr lang="en-US" sz="1400" dirty="0">
                <a:solidFill>
                  <a:srgbClr val="0000FF"/>
                </a:solidFill>
                <a:hlinkClick r:id="rId3">
                  <a:extLst>
                    <a:ext uri="{A12FA001-AC4F-418D-AE19-62706E023703}">
                      <ahyp:hlinkClr xmlns:ahyp="http://schemas.microsoft.com/office/drawing/2018/hyperlinkcolor" val="tx"/>
                    </a:ext>
                  </a:extLst>
                </a:hlinkClick>
              </a:rPr>
              <a:t>=2011-11-06..latest</a:t>
            </a:r>
            <a:endParaRPr lang="en-US" sz="1400" dirty="0">
              <a:solidFill>
                <a:srgbClr val="0000FF"/>
              </a:solidFill>
            </a:endParaRPr>
          </a:p>
        </p:txBody>
      </p:sp>
      <p:sp>
        <p:nvSpPr>
          <p:cNvPr id="14" name="Title 6">
            <a:extLst>
              <a:ext uri="{FF2B5EF4-FFF2-40B4-BE49-F238E27FC236}">
                <a16:creationId xmlns:a16="http://schemas.microsoft.com/office/drawing/2014/main" id="{96F1D717-6240-D9B8-EEBC-2C209BA8E3D5}"/>
              </a:ext>
            </a:extLst>
          </p:cNvPr>
          <p:cNvSpPr>
            <a:spLocks noGrp="1"/>
          </p:cNvSpPr>
          <p:nvPr>
            <p:ph type="title"/>
          </p:nvPr>
        </p:nvSpPr>
        <p:spPr>
          <a:xfrm>
            <a:off x="733565" y="6055"/>
            <a:ext cx="10515601" cy="965193"/>
          </a:xfrm>
        </p:spPr>
        <p:txBody>
          <a:bodyPr/>
          <a:lstStyle/>
          <a:p>
            <a:r>
              <a:rPr lang="en-US" dirty="0"/>
              <a:t>Neural Networks  -  Trillion Parameters?!</a:t>
            </a:r>
          </a:p>
        </p:txBody>
      </p:sp>
    </p:spTree>
    <p:extLst>
      <p:ext uri="{BB962C8B-B14F-4D97-AF65-F5344CB8AC3E}">
        <p14:creationId xmlns:p14="http://schemas.microsoft.com/office/powerpoint/2010/main" val="8066136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54AD5D7A-03D0-942A-E7E6-4D1B84F5F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4329774" y="2174025"/>
            <a:ext cx="4045161" cy="2269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757351-7223-41AD-5EEC-780DB40033AE}"/>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E9907442-655D-88EE-F671-5D7B0B412E8C}"/>
              </a:ext>
            </a:extLst>
          </p:cNvPr>
          <p:cNvSpPr>
            <a:spLocks noGrp="1"/>
          </p:cNvSpPr>
          <p:nvPr>
            <p:ph type="sldNum" sz="quarter" idx="12"/>
          </p:nvPr>
        </p:nvSpPr>
        <p:spPr/>
        <p:txBody>
          <a:bodyPr/>
          <a:lstStyle/>
          <a:p>
            <a:fld id="{FE024F78-56A6-7740-B68D-8D4D026EDF3F}" type="slidenum">
              <a:rPr lang="en-US" smtClean="0"/>
              <a:pPr/>
              <a:t>157</a:t>
            </a:fld>
            <a:endParaRPr lang="en-US" dirty="0"/>
          </a:p>
        </p:txBody>
      </p:sp>
      <p:pic>
        <p:nvPicPr>
          <p:cNvPr id="7" name="Picture 6" descr="A diagram of a network&#10;&#10;AI-generated content may be incorrect.">
            <a:extLst>
              <a:ext uri="{FF2B5EF4-FFF2-40B4-BE49-F238E27FC236}">
                <a16:creationId xmlns:a16="http://schemas.microsoft.com/office/drawing/2014/main" id="{BDD1F1E6-D7C0-E22D-202B-6B6AFEF18903}"/>
              </a:ext>
            </a:extLst>
          </p:cNvPr>
          <p:cNvPicPr>
            <a:picLocks noChangeAspect="1"/>
          </p:cNvPicPr>
          <p:nvPr/>
        </p:nvPicPr>
        <p:blipFill>
          <a:blip r:embed="rId3"/>
          <a:stretch>
            <a:fillRect/>
          </a:stretch>
        </p:blipFill>
        <p:spPr>
          <a:xfrm>
            <a:off x="905774" y="1196687"/>
            <a:ext cx="9913617" cy="5261417"/>
          </a:xfrm>
          <a:prstGeom prst="rect">
            <a:avLst/>
          </a:prstGeom>
        </p:spPr>
      </p:pic>
    </p:spTree>
    <p:extLst>
      <p:ext uri="{BB962C8B-B14F-4D97-AF65-F5344CB8AC3E}">
        <p14:creationId xmlns:p14="http://schemas.microsoft.com/office/powerpoint/2010/main" val="12009124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B88D-22BF-F2C8-3277-CDD52B3F9B7E}"/>
            </a:ext>
          </a:extLst>
        </p:cNvPr>
        <p:cNvGrpSpPr/>
        <p:nvPr/>
      </p:nvGrpSpPr>
      <p:grpSpPr>
        <a:xfrm>
          <a:off x="0" y="0"/>
          <a:ext cx="0" cy="0"/>
          <a:chOff x="0" y="0"/>
          <a:chExt cx="0" cy="0"/>
        </a:xfrm>
      </p:grpSpPr>
      <p:pic>
        <p:nvPicPr>
          <p:cNvPr id="12292" name="Picture 4">
            <a:extLst>
              <a:ext uri="{FF2B5EF4-FFF2-40B4-BE49-F238E27FC236}">
                <a16:creationId xmlns:a16="http://schemas.microsoft.com/office/drawing/2014/main" id="{A1E783FC-5972-619C-AD78-49AB4B9A4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1950816" y="1453405"/>
            <a:ext cx="8646536" cy="48505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391C7A-5665-7817-C912-80D57A332BF9}"/>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9BC56F95-E508-6C69-ED63-489EF3A5DE02}"/>
              </a:ext>
            </a:extLst>
          </p:cNvPr>
          <p:cNvSpPr>
            <a:spLocks noGrp="1"/>
          </p:cNvSpPr>
          <p:nvPr>
            <p:ph type="sldNum" sz="quarter" idx="12"/>
          </p:nvPr>
        </p:nvSpPr>
        <p:spPr/>
        <p:txBody>
          <a:bodyPr/>
          <a:lstStyle/>
          <a:p>
            <a:fld id="{FE024F78-56A6-7740-B68D-8D4D026EDF3F}" type="slidenum">
              <a:rPr lang="en-US" smtClean="0"/>
              <a:pPr/>
              <a:t>158</a:t>
            </a:fld>
            <a:endParaRPr lang="en-US" dirty="0"/>
          </a:p>
        </p:txBody>
      </p:sp>
      <p:grpSp>
        <p:nvGrpSpPr>
          <p:cNvPr id="17" name="Group 16">
            <a:extLst>
              <a:ext uri="{FF2B5EF4-FFF2-40B4-BE49-F238E27FC236}">
                <a16:creationId xmlns:a16="http://schemas.microsoft.com/office/drawing/2014/main" id="{AFFC5304-368E-EE21-8686-2C16A065517D}"/>
              </a:ext>
            </a:extLst>
          </p:cNvPr>
          <p:cNvGrpSpPr/>
          <p:nvPr/>
        </p:nvGrpSpPr>
        <p:grpSpPr>
          <a:xfrm>
            <a:off x="7999424" y="3940703"/>
            <a:ext cx="1218418" cy="961335"/>
            <a:chOff x="8010361" y="4079984"/>
            <a:chExt cx="1218418" cy="961335"/>
          </a:xfrm>
        </p:grpSpPr>
        <p:cxnSp>
          <p:nvCxnSpPr>
            <p:cNvPr id="9" name="Straight Arrow Connector 8">
              <a:extLst>
                <a:ext uri="{FF2B5EF4-FFF2-40B4-BE49-F238E27FC236}">
                  <a16:creationId xmlns:a16="http://schemas.microsoft.com/office/drawing/2014/main" id="{C99092D2-7C63-2FB0-53B3-745DF483D4A2}"/>
                </a:ext>
              </a:extLst>
            </p:cNvPr>
            <p:cNvCxnSpPr>
              <a:cxnSpLocks/>
            </p:cNvCxnSpPr>
            <p:nvPr/>
          </p:nvCxnSpPr>
          <p:spPr>
            <a:xfrm flipH="1" flipV="1">
              <a:off x="8010361" y="4081494"/>
              <a:ext cx="411782" cy="95982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649D88-F6F5-BCFE-D9D6-A228EE0A5D0B}"/>
                </a:ext>
              </a:extLst>
            </p:cNvPr>
            <p:cNvCxnSpPr>
              <a:cxnSpLocks/>
            </p:cNvCxnSpPr>
            <p:nvPr/>
          </p:nvCxnSpPr>
          <p:spPr>
            <a:xfrm flipV="1">
              <a:off x="9002926" y="4079984"/>
              <a:ext cx="225853" cy="96133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8225E4E-283D-DA68-D8C2-A4347B7A9B24}"/>
              </a:ext>
            </a:extLst>
          </p:cNvPr>
          <p:cNvSpPr txBox="1"/>
          <p:nvPr/>
        </p:nvSpPr>
        <p:spPr>
          <a:xfrm>
            <a:off x="7842040" y="4899018"/>
            <a:ext cx="1775414" cy="519351"/>
          </a:xfrm>
          <a:prstGeom prst="roundRect">
            <a:avLst>
              <a:gd name="adj" fmla="val 50000"/>
            </a:avLst>
          </a:prstGeom>
          <a:solidFill>
            <a:schemeClr val="bg1"/>
          </a:solidFill>
          <a:ln w="28575">
            <a:solidFill>
              <a:srgbClr val="00CC66"/>
            </a:solidFill>
          </a:ln>
        </p:spPr>
        <p:txBody>
          <a:bodyPr wrap="square" rtlCol="0">
            <a:spAutoFit/>
          </a:bodyPr>
          <a:lstStyle/>
          <a:p>
            <a:pPr algn="ctr"/>
            <a:r>
              <a:rPr lang="en-US" b="1" dirty="0">
                <a:solidFill>
                  <a:srgbClr val="00CC66"/>
                </a:solidFill>
              </a:rPr>
              <a:t>Parameters</a:t>
            </a:r>
          </a:p>
        </p:txBody>
      </p:sp>
      <p:sp>
        <p:nvSpPr>
          <p:cNvPr id="18" name="Rectangle: Rounded Corners 17">
            <a:extLst>
              <a:ext uri="{FF2B5EF4-FFF2-40B4-BE49-F238E27FC236}">
                <a16:creationId xmlns:a16="http://schemas.microsoft.com/office/drawing/2014/main" id="{FA963011-4BEF-EDFD-2DD4-DC0B4BD32B23}"/>
              </a:ext>
            </a:extLst>
          </p:cNvPr>
          <p:cNvSpPr/>
          <p:nvPr/>
        </p:nvSpPr>
        <p:spPr>
          <a:xfrm>
            <a:off x="7611926" y="3478630"/>
            <a:ext cx="475693" cy="475693"/>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AA8D756-C4C2-1174-D395-B477AD14EDB6}"/>
              </a:ext>
            </a:extLst>
          </p:cNvPr>
          <p:cNvSpPr txBox="1"/>
          <p:nvPr/>
        </p:nvSpPr>
        <p:spPr>
          <a:xfrm rot="18737636">
            <a:off x="7611924" y="2991545"/>
            <a:ext cx="696397" cy="369332"/>
          </a:xfrm>
          <a:prstGeom prst="rect">
            <a:avLst/>
          </a:prstGeom>
          <a:noFill/>
        </p:spPr>
        <p:txBody>
          <a:bodyPr wrap="square" rtlCol="0">
            <a:spAutoFit/>
          </a:bodyPr>
          <a:lstStyle/>
          <a:p>
            <a:r>
              <a:rPr lang="en-US" b="1" dirty="0">
                <a:solidFill>
                  <a:srgbClr val="7030A0"/>
                </a:solidFill>
              </a:rPr>
              <a:t>Bias</a:t>
            </a:r>
          </a:p>
        </p:txBody>
      </p:sp>
      <p:sp>
        <p:nvSpPr>
          <p:cNvPr id="23" name="Rectangle: Rounded Corners 22">
            <a:extLst>
              <a:ext uri="{FF2B5EF4-FFF2-40B4-BE49-F238E27FC236}">
                <a16:creationId xmlns:a16="http://schemas.microsoft.com/office/drawing/2014/main" id="{06BD70CE-1EC8-E414-30CA-580C06CACDFC}"/>
              </a:ext>
            </a:extLst>
          </p:cNvPr>
          <p:cNvSpPr/>
          <p:nvPr/>
        </p:nvSpPr>
        <p:spPr>
          <a:xfrm>
            <a:off x="9067296" y="3476955"/>
            <a:ext cx="475692" cy="47569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CDF4DC1-FE7E-7337-4C10-0B99EDEC3ADB}"/>
              </a:ext>
            </a:extLst>
          </p:cNvPr>
          <p:cNvSpPr txBox="1"/>
          <p:nvPr/>
        </p:nvSpPr>
        <p:spPr>
          <a:xfrm rot="18920936">
            <a:off x="8960361" y="2829177"/>
            <a:ext cx="1168842" cy="369332"/>
          </a:xfrm>
          <a:prstGeom prst="rect">
            <a:avLst/>
          </a:prstGeom>
          <a:noFill/>
        </p:spPr>
        <p:txBody>
          <a:bodyPr wrap="square" rtlCol="0">
            <a:spAutoFit/>
          </a:bodyPr>
          <a:lstStyle/>
          <a:p>
            <a:r>
              <a:rPr lang="en-US" b="1" dirty="0">
                <a:solidFill>
                  <a:srgbClr val="C00000"/>
                </a:solidFill>
              </a:rPr>
              <a:t>Weights</a:t>
            </a:r>
          </a:p>
        </p:txBody>
      </p:sp>
      <p:sp>
        <p:nvSpPr>
          <p:cNvPr id="26" name="Rectangle: Rounded Corners 25">
            <a:extLst>
              <a:ext uri="{FF2B5EF4-FFF2-40B4-BE49-F238E27FC236}">
                <a16:creationId xmlns:a16="http://schemas.microsoft.com/office/drawing/2014/main" id="{E43F4F9F-487F-740B-5D35-FBDA02AD62F3}"/>
              </a:ext>
            </a:extLst>
          </p:cNvPr>
          <p:cNvSpPr/>
          <p:nvPr/>
        </p:nvSpPr>
        <p:spPr>
          <a:xfrm>
            <a:off x="9542988" y="3478630"/>
            <a:ext cx="475692" cy="475693"/>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E02ED16-196E-74FF-1334-3EAD06E1B0A2}"/>
              </a:ext>
            </a:extLst>
          </p:cNvPr>
          <p:cNvSpPr txBox="1"/>
          <p:nvPr/>
        </p:nvSpPr>
        <p:spPr>
          <a:xfrm rot="18920936">
            <a:off x="9471208" y="2813131"/>
            <a:ext cx="1168842" cy="369332"/>
          </a:xfrm>
          <a:prstGeom prst="rect">
            <a:avLst/>
          </a:prstGeom>
          <a:noFill/>
        </p:spPr>
        <p:txBody>
          <a:bodyPr wrap="square" rtlCol="0">
            <a:spAutoFit/>
          </a:bodyPr>
          <a:lstStyle/>
          <a:p>
            <a:r>
              <a:rPr lang="en-US" b="1" dirty="0">
                <a:solidFill>
                  <a:srgbClr val="00B0F0"/>
                </a:solidFill>
              </a:rPr>
              <a:t>Inputs</a:t>
            </a:r>
          </a:p>
        </p:txBody>
      </p:sp>
    </p:spTree>
    <p:extLst>
      <p:ext uri="{BB962C8B-B14F-4D97-AF65-F5344CB8AC3E}">
        <p14:creationId xmlns:p14="http://schemas.microsoft.com/office/powerpoint/2010/main" val="181943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6B789-8378-3827-2352-60F22C2AD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55DCD-4AE0-27F1-C321-B86F67D27233}"/>
              </a:ext>
            </a:extLst>
          </p:cNvPr>
          <p:cNvSpPr>
            <a:spLocks noGrp="1"/>
          </p:cNvSpPr>
          <p:nvPr>
            <p:ph type="title"/>
          </p:nvPr>
        </p:nvSpPr>
        <p:spPr/>
        <p:txBody>
          <a:bodyPr/>
          <a:lstStyle/>
          <a:p>
            <a:r>
              <a:rPr lang="en-US" dirty="0"/>
              <a:t>Activation Functions</a:t>
            </a:r>
          </a:p>
        </p:txBody>
      </p:sp>
      <p:sp>
        <p:nvSpPr>
          <p:cNvPr id="5" name="Slide Number Placeholder 4">
            <a:extLst>
              <a:ext uri="{FF2B5EF4-FFF2-40B4-BE49-F238E27FC236}">
                <a16:creationId xmlns:a16="http://schemas.microsoft.com/office/drawing/2014/main" id="{D30A2CD7-461A-81BF-E4DE-A3D86A228267}"/>
              </a:ext>
            </a:extLst>
          </p:cNvPr>
          <p:cNvSpPr>
            <a:spLocks noGrp="1"/>
          </p:cNvSpPr>
          <p:nvPr>
            <p:ph type="sldNum" sz="quarter" idx="12"/>
          </p:nvPr>
        </p:nvSpPr>
        <p:spPr/>
        <p:txBody>
          <a:bodyPr/>
          <a:lstStyle/>
          <a:p>
            <a:fld id="{FE024F78-56A6-7740-B68D-8D4D026EDF3F}" type="slidenum">
              <a:rPr lang="en-US" smtClean="0"/>
              <a:pPr/>
              <a:t>159</a:t>
            </a:fld>
            <a:endParaRPr lang="en-US" dirty="0"/>
          </a:p>
        </p:txBody>
      </p:sp>
      <p:pic>
        <p:nvPicPr>
          <p:cNvPr id="14340" name="Picture 4" descr="Introduction to Different Activation Functions for Deep Learning | by  Shruti Jadon | Medium">
            <a:extLst>
              <a:ext uri="{FF2B5EF4-FFF2-40B4-BE49-F238E27FC236}">
                <a16:creationId xmlns:a16="http://schemas.microsoft.com/office/drawing/2014/main" id="{7D1933B2-5F97-A7B5-777D-58EF307F3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54"/>
          <a:stretch>
            <a:fillRect/>
          </a:stretch>
        </p:blipFill>
        <p:spPr bwMode="auto">
          <a:xfrm>
            <a:off x="381000" y="1324265"/>
            <a:ext cx="11430000" cy="49019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73F75E64-0669-2897-3853-E222F214E580}"/>
              </a:ext>
            </a:extLst>
          </p:cNvPr>
          <p:cNvSpPr/>
          <p:nvPr/>
        </p:nvSpPr>
        <p:spPr>
          <a:xfrm>
            <a:off x="460228" y="4402442"/>
            <a:ext cx="4965616" cy="1671354"/>
          </a:xfrm>
          <a:prstGeom prst="roundRect">
            <a:avLst/>
          </a:prstGeom>
          <a:noFill/>
          <a:ln w="57150">
            <a:solidFill>
              <a:srgbClr val="00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01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F188E-BD6A-4D60-A756-591BDE0A2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A3510-70BB-814E-8C27-6640E0D9E003}"/>
              </a:ext>
            </a:extLst>
          </p:cNvPr>
          <p:cNvSpPr>
            <a:spLocks noGrp="1"/>
          </p:cNvSpPr>
          <p:nvPr>
            <p:ph type="title"/>
          </p:nvPr>
        </p:nvSpPr>
        <p:spPr/>
        <p:txBody>
          <a:bodyPr/>
          <a:lstStyle/>
          <a:p>
            <a:r>
              <a:rPr lang="en-US" dirty="0"/>
              <a:t>Clock Frequency</a:t>
            </a:r>
          </a:p>
        </p:txBody>
      </p:sp>
      <p:sp>
        <p:nvSpPr>
          <p:cNvPr id="5" name="Slide Number Placeholder 4">
            <a:extLst>
              <a:ext uri="{FF2B5EF4-FFF2-40B4-BE49-F238E27FC236}">
                <a16:creationId xmlns:a16="http://schemas.microsoft.com/office/drawing/2014/main" id="{1B36D312-D863-3AC3-D726-F3D60F8512B2}"/>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11" name="Title 2">
            <a:extLst>
              <a:ext uri="{FF2B5EF4-FFF2-40B4-BE49-F238E27FC236}">
                <a16:creationId xmlns:a16="http://schemas.microsoft.com/office/drawing/2014/main" id="{2BFEC14E-029D-299E-1A76-5F77A35A969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0200B51-9C7A-6193-0224-4766C3EA07EC}"/>
              </a:ext>
            </a:extLst>
          </p:cNvPr>
          <p:cNvSpPr txBox="1">
            <a:spLocks/>
          </p:cNvSpPr>
          <p:nvPr/>
        </p:nvSpPr>
        <p:spPr>
          <a:xfrm>
            <a:off x="741680" y="1743649"/>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1998</a:t>
            </a:r>
            <a:r>
              <a:rPr lang="en-US" sz="2800" dirty="0">
                <a:solidFill>
                  <a:schemeClr val="bg1">
                    <a:lumMod val="85000"/>
                  </a:schemeClr>
                </a:solidFill>
                <a:latin typeface="+mj-lt"/>
              </a:rPr>
              <a:t> 		First 0.1GHz CPU, Pentium II Xeon 400.</a:t>
            </a:r>
          </a:p>
          <a:p>
            <a:pPr marL="457200" lvl="1" indent="-457200">
              <a:buFont typeface="Wingdings" panose="05000000000000000000" pitchFamily="2" charset="2"/>
              <a:buChar char="Ø"/>
            </a:pPr>
            <a:r>
              <a:rPr lang="en-US" sz="2800" dirty="0">
                <a:solidFill>
                  <a:srgbClr val="90C226"/>
                </a:solidFill>
                <a:latin typeface="+mj-lt"/>
              </a:rPr>
              <a:t>1999</a:t>
            </a:r>
            <a:r>
              <a:rPr lang="en-US" sz="2800" dirty="0">
                <a:solidFill>
                  <a:schemeClr val="bg1">
                    <a:lumMod val="85000"/>
                  </a:schemeClr>
                </a:solidFill>
                <a:latin typeface="+mj-lt"/>
              </a:rPr>
              <a:t> 		First    1GHz CPU, AMD Athlon.</a:t>
            </a:r>
          </a:p>
          <a:p>
            <a:pPr marL="457200" lvl="1" indent="-457200">
              <a:buFont typeface="Wingdings" panose="05000000000000000000" pitchFamily="2" charset="2"/>
              <a:buChar char="Ø"/>
            </a:pPr>
            <a:r>
              <a:rPr lang="en-US" sz="2800" dirty="0">
                <a:solidFill>
                  <a:srgbClr val="90C226"/>
                </a:solidFill>
                <a:latin typeface="+mj-lt"/>
              </a:rPr>
              <a:t>2001</a:t>
            </a:r>
            <a:r>
              <a:rPr lang="en-US" sz="2800" dirty="0">
                <a:solidFill>
                  <a:schemeClr val="bg1">
                    <a:lumMod val="85000"/>
                  </a:schemeClr>
                </a:solidFill>
                <a:latin typeface="+mj-lt"/>
              </a:rPr>
              <a:t> 		</a:t>
            </a:r>
            <a:r>
              <a:rPr lang="en-US" sz="2800" dirty="0">
                <a:solidFill>
                  <a:schemeClr val="bg1">
                    <a:lumMod val="85000"/>
                  </a:schemeClr>
                </a:solidFill>
              </a:rPr>
              <a:t>First    2GHz CPU, Intel Pentium 4.</a:t>
            </a:r>
          </a:p>
          <a:p>
            <a:pPr marL="457200" lvl="1" indent="-457200">
              <a:buFont typeface="Wingdings" panose="05000000000000000000" pitchFamily="2" charset="2"/>
              <a:buChar char="Ø"/>
            </a:pPr>
            <a:r>
              <a:rPr lang="en-US" sz="2800" dirty="0">
                <a:solidFill>
                  <a:srgbClr val="90C226"/>
                </a:solidFill>
              </a:rPr>
              <a:t>2002</a:t>
            </a:r>
            <a:r>
              <a:rPr lang="en-US" sz="2800" dirty="0">
                <a:solidFill>
                  <a:schemeClr val="bg1">
                    <a:lumMod val="85000"/>
                  </a:schemeClr>
                </a:solidFill>
              </a:rPr>
              <a:t> 		First    3GHz CPU, Intel Pentium 4.</a:t>
            </a:r>
          </a:p>
          <a:p>
            <a:pPr marL="457200" lvl="1" indent="-457200">
              <a:buFont typeface="Wingdings" panose="05000000000000000000" pitchFamily="2" charset="2"/>
              <a:buChar char="Ø"/>
            </a:pPr>
            <a:r>
              <a:rPr lang="en-US" sz="2800" dirty="0">
                <a:solidFill>
                  <a:srgbClr val="90C226"/>
                </a:solidFill>
              </a:rPr>
              <a:t>2012</a:t>
            </a:r>
            <a:r>
              <a:rPr lang="en-US" sz="2800" dirty="0">
                <a:solidFill>
                  <a:schemeClr val="bg1">
                    <a:lumMod val="85000"/>
                  </a:schemeClr>
                </a:solidFill>
              </a:rPr>
              <a:t> 		First    4GHz CPU, AMD FX-4170.</a:t>
            </a:r>
          </a:p>
          <a:p>
            <a:pPr marL="457200" lvl="1" indent="-457200">
              <a:buFont typeface="Wingdings" panose="05000000000000000000" pitchFamily="2" charset="2"/>
              <a:buChar char="Ø"/>
            </a:pPr>
            <a:r>
              <a:rPr lang="en-US" sz="2800" dirty="0">
                <a:solidFill>
                  <a:srgbClr val="90C226"/>
                </a:solidFill>
              </a:rPr>
              <a:t>2013</a:t>
            </a:r>
            <a:r>
              <a:rPr lang="en-US" sz="2800" dirty="0">
                <a:solidFill>
                  <a:schemeClr val="bg1">
                    <a:lumMod val="85000"/>
                  </a:schemeClr>
                </a:solidFill>
              </a:rPr>
              <a:t> 		First    5GHz CPU, AMD FX-9590.</a:t>
            </a:r>
          </a:p>
          <a:p>
            <a:pPr marL="457200" lvl="1" indent="-457200">
              <a:buFont typeface="Wingdings" panose="05000000000000000000" pitchFamily="2" charset="2"/>
              <a:buChar char="Ø"/>
            </a:pPr>
            <a:r>
              <a:rPr lang="en-US" sz="2800" dirty="0">
                <a:solidFill>
                  <a:srgbClr val="90C226"/>
                </a:solidFill>
              </a:rPr>
              <a:t>2023</a:t>
            </a:r>
            <a:r>
              <a:rPr lang="en-US" sz="2800" dirty="0">
                <a:solidFill>
                  <a:schemeClr val="bg1">
                    <a:lumMod val="85000"/>
                  </a:schemeClr>
                </a:solidFill>
              </a:rPr>
              <a:t>		First    6GHz CPU, Intel Core i9-13900KS.</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34345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AD2E-7A4E-F847-8484-A76EBEDD12A7}"/>
              </a:ext>
            </a:extLst>
          </p:cNvPr>
          <p:cNvSpPr>
            <a:spLocks noGrp="1"/>
          </p:cNvSpPr>
          <p:nvPr>
            <p:ph type="title"/>
          </p:nvPr>
        </p:nvSpPr>
        <p:spPr/>
        <p:txBody>
          <a:bodyPr/>
          <a:lstStyle/>
          <a:p>
            <a:r>
              <a:rPr lang="en-US" dirty="0"/>
              <a:t>Deep Neural Network (DNN) Training</a:t>
            </a:r>
          </a:p>
        </p:txBody>
      </p:sp>
      <p:sp>
        <p:nvSpPr>
          <p:cNvPr id="5" name="Slide Number Placeholder 4">
            <a:extLst>
              <a:ext uri="{FF2B5EF4-FFF2-40B4-BE49-F238E27FC236}">
                <a16:creationId xmlns:a16="http://schemas.microsoft.com/office/drawing/2014/main" id="{8A9152A1-D27E-2269-1966-EB48C18C1FD9}"/>
              </a:ext>
            </a:extLst>
          </p:cNvPr>
          <p:cNvSpPr>
            <a:spLocks noGrp="1"/>
          </p:cNvSpPr>
          <p:nvPr>
            <p:ph type="sldNum" sz="quarter" idx="12"/>
          </p:nvPr>
        </p:nvSpPr>
        <p:spPr/>
        <p:txBody>
          <a:bodyPr/>
          <a:lstStyle/>
          <a:p>
            <a:fld id="{FE024F78-56A6-7740-B68D-8D4D026EDF3F}" type="slidenum">
              <a:rPr lang="en-US" smtClean="0"/>
              <a:pPr/>
              <a:t>160</a:t>
            </a:fld>
            <a:endParaRPr lang="en-US" dirty="0"/>
          </a:p>
        </p:txBody>
      </p:sp>
      <p:pic>
        <p:nvPicPr>
          <p:cNvPr id="7" name="Picture 6">
            <a:extLst>
              <a:ext uri="{FF2B5EF4-FFF2-40B4-BE49-F238E27FC236}">
                <a16:creationId xmlns:a16="http://schemas.microsoft.com/office/drawing/2014/main" id="{3855A17E-8CA8-4D5E-31D2-9944E711CDF9}"/>
              </a:ext>
            </a:extLst>
          </p:cNvPr>
          <p:cNvPicPr>
            <a:picLocks noChangeAspect="1"/>
          </p:cNvPicPr>
          <p:nvPr/>
        </p:nvPicPr>
        <p:blipFill>
          <a:blip r:embed="rId2"/>
          <a:stretch>
            <a:fillRect/>
          </a:stretch>
        </p:blipFill>
        <p:spPr>
          <a:xfrm>
            <a:off x="0" y="1508641"/>
            <a:ext cx="12192000" cy="4640062"/>
          </a:xfrm>
          <a:prstGeom prst="rect">
            <a:avLst/>
          </a:prstGeom>
        </p:spPr>
      </p:pic>
      <p:sp>
        <p:nvSpPr>
          <p:cNvPr id="8" name="TextBox 7">
            <a:extLst>
              <a:ext uri="{FF2B5EF4-FFF2-40B4-BE49-F238E27FC236}">
                <a16:creationId xmlns:a16="http://schemas.microsoft.com/office/drawing/2014/main" id="{300C6A8D-AC0D-27EF-C0C3-FE19D9224EBE}"/>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BB16E6E6-F188-F302-3916-468DDDE5A4CA}"/>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715905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599A0-BA48-7002-4A4E-A8B60BB02EDB}"/>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72CD6BFD-CC64-E2AB-7CFC-4E98E33A5C04}"/>
              </a:ext>
            </a:extLst>
          </p:cNvPr>
          <p:cNvPicPr>
            <a:picLocks noChangeAspect="1"/>
          </p:cNvPicPr>
          <p:nvPr/>
        </p:nvPicPr>
        <p:blipFill>
          <a:blip r:embed="rId2"/>
          <a:srcRect l="49301" t="14144" r="1992" b="26729"/>
          <a:stretch>
            <a:fillRect/>
          </a:stretch>
        </p:blipFill>
        <p:spPr>
          <a:xfrm>
            <a:off x="7775442" y="1790701"/>
            <a:ext cx="3343408" cy="2268066"/>
          </a:xfrm>
          <a:prstGeom prst="rect">
            <a:avLst/>
          </a:prstGeom>
        </p:spPr>
      </p:pic>
      <p:sp>
        <p:nvSpPr>
          <p:cNvPr id="11" name="Rectangle 10">
            <a:extLst>
              <a:ext uri="{FF2B5EF4-FFF2-40B4-BE49-F238E27FC236}">
                <a16:creationId xmlns:a16="http://schemas.microsoft.com/office/drawing/2014/main" id="{740ECA99-7A70-9270-5408-3356B9B02D48}"/>
              </a:ext>
            </a:extLst>
          </p:cNvPr>
          <p:cNvSpPr/>
          <p:nvPr/>
        </p:nvSpPr>
        <p:spPr>
          <a:xfrm>
            <a:off x="791942" y="1249857"/>
            <a:ext cx="10457224" cy="49904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79243B-0253-5B2B-43B4-5F150A81EA67}"/>
              </a:ext>
            </a:extLst>
          </p:cNvPr>
          <p:cNvPicPr>
            <a:picLocks noChangeAspect="1"/>
          </p:cNvPicPr>
          <p:nvPr/>
        </p:nvPicPr>
        <p:blipFill>
          <a:blip r:embed="rId2"/>
          <a:stretch>
            <a:fillRect/>
          </a:stretch>
        </p:blipFill>
        <p:spPr>
          <a:xfrm>
            <a:off x="4384979" y="1249857"/>
            <a:ext cx="6864187" cy="3835869"/>
          </a:xfrm>
          <a:prstGeom prst="rect">
            <a:avLst/>
          </a:prstGeom>
        </p:spPr>
      </p:pic>
      <p:sp>
        <p:nvSpPr>
          <p:cNvPr id="2" name="Title 1">
            <a:extLst>
              <a:ext uri="{FF2B5EF4-FFF2-40B4-BE49-F238E27FC236}">
                <a16:creationId xmlns:a16="http://schemas.microsoft.com/office/drawing/2014/main" id="{80001D73-2F12-5A3B-9DFB-41F88334D3D2}"/>
              </a:ext>
            </a:extLst>
          </p:cNvPr>
          <p:cNvSpPr>
            <a:spLocks noGrp="1"/>
          </p:cNvSpPr>
          <p:nvPr>
            <p:ph type="title"/>
          </p:nvPr>
        </p:nvSpPr>
        <p:spPr/>
        <p:txBody>
          <a:bodyPr/>
          <a:lstStyle/>
          <a:p>
            <a:r>
              <a:rPr lang="en-US" dirty="0"/>
              <a:t>Parallelizing DNN Training</a:t>
            </a:r>
          </a:p>
        </p:txBody>
      </p:sp>
      <p:sp>
        <p:nvSpPr>
          <p:cNvPr id="5" name="Slide Number Placeholder 4">
            <a:extLst>
              <a:ext uri="{FF2B5EF4-FFF2-40B4-BE49-F238E27FC236}">
                <a16:creationId xmlns:a16="http://schemas.microsoft.com/office/drawing/2014/main" id="{482B7AEC-B1C4-FE9D-929D-E77E5404E8DA}"/>
              </a:ext>
            </a:extLst>
          </p:cNvPr>
          <p:cNvSpPr>
            <a:spLocks noGrp="1"/>
          </p:cNvSpPr>
          <p:nvPr>
            <p:ph type="sldNum" sz="quarter" idx="12"/>
          </p:nvPr>
        </p:nvSpPr>
        <p:spPr/>
        <p:txBody>
          <a:bodyPr/>
          <a:lstStyle/>
          <a:p>
            <a:fld id="{FE024F78-56A6-7740-B68D-8D4D026EDF3F}" type="slidenum">
              <a:rPr lang="en-US" smtClean="0"/>
              <a:pPr/>
              <a:t>161</a:t>
            </a:fld>
            <a:endParaRPr lang="en-US" dirty="0"/>
          </a:p>
        </p:txBody>
      </p:sp>
      <p:sp>
        <p:nvSpPr>
          <p:cNvPr id="8" name="TextBox 7">
            <a:extLst>
              <a:ext uri="{FF2B5EF4-FFF2-40B4-BE49-F238E27FC236}">
                <a16:creationId xmlns:a16="http://schemas.microsoft.com/office/drawing/2014/main" id="{239084B3-BF6E-2D96-56AE-E9736156D29A}"/>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1EE5F1F6-D5E7-1C03-E779-0C48E65334B4}"/>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4" name="Picture 3">
            <a:extLst>
              <a:ext uri="{FF2B5EF4-FFF2-40B4-BE49-F238E27FC236}">
                <a16:creationId xmlns:a16="http://schemas.microsoft.com/office/drawing/2014/main" id="{B304D473-86C1-A0C2-7770-CA4D2D9F7C01}"/>
              </a:ext>
            </a:extLst>
          </p:cNvPr>
          <p:cNvPicPr>
            <a:picLocks noChangeAspect="1"/>
          </p:cNvPicPr>
          <p:nvPr/>
        </p:nvPicPr>
        <p:blipFill>
          <a:blip r:embed="rId5"/>
          <a:stretch>
            <a:fillRect/>
          </a:stretch>
        </p:blipFill>
        <p:spPr>
          <a:xfrm>
            <a:off x="791942" y="1249857"/>
            <a:ext cx="3702149" cy="3835869"/>
          </a:xfrm>
          <a:prstGeom prst="rect">
            <a:avLst/>
          </a:prstGeom>
        </p:spPr>
      </p:pic>
      <p:pic>
        <p:nvPicPr>
          <p:cNvPr id="13" name="Picture 12">
            <a:extLst>
              <a:ext uri="{FF2B5EF4-FFF2-40B4-BE49-F238E27FC236}">
                <a16:creationId xmlns:a16="http://schemas.microsoft.com/office/drawing/2014/main" id="{A110444D-F645-9240-FD9A-0077F7B3BCEA}"/>
              </a:ext>
            </a:extLst>
          </p:cNvPr>
          <p:cNvPicPr>
            <a:picLocks noChangeAspect="1"/>
          </p:cNvPicPr>
          <p:nvPr/>
        </p:nvPicPr>
        <p:blipFill>
          <a:blip r:embed="rId6"/>
          <a:stretch>
            <a:fillRect/>
          </a:stretch>
        </p:blipFill>
        <p:spPr>
          <a:xfrm>
            <a:off x="791942" y="5085726"/>
            <a:ext cx="3630968" cy="1154596"/>
          </a:xfrm>
          <a:prstGeom prst="rect">
            <a:avLst/>
          </a:prstGeom>
        </p:spPr>
      </p:pic>
      <p:pic>
        <p:nvPicPr>
          <p:cNvPr id="15" name="Picture 14">
            <a:extLst>
              <a:ext uri="{FF2B5EF4-FFF2-40B4-BE49-F238E27FC236}">
                <a16:creationId xmlns:a16="http://schemas.microsoft.com/office/drawing/2014/main" id="{813FFF51-0621-AAF4-1257-596B18B18216}"/>
              </a:ext>
            </a:extLst>
          </p:cNvPr>
          <p:cNvPicPr>
            <a:picLocks noChangeAspect="1"/>
          </p:cNvPicPr>
          <p:nvPr/>
        </p:nvPicPr>
        <p:blipFill>
          <a:blip r:embed="rId7"/>
          <a:stretch>
            <a:fillRect/>
          </a:stretch>
        </p:blipFill>
        <p:spPr>
          <a:xfrm>
            <a:off x="4384979" y="5038273"/>
            <a:ext cx="6864187" cy="1202049"/>
          </a:xfrm>
          <a:prstGeom prst="rect">
            <a:avLst/>
          </a:prstGeom>
        </p:spPr>
      </p:pic>
      <p:sp>
        <p:nvSpPr>
          <p:cNvPr id="16" name="Arc 15">
            <a:extLst>
              <a:ext uri="{FF2B5EF4-FFF2-40B4-BE49-F238E27FC236}">
                <a16:creationId xmlns:a16="http://schemas.microsoft.com/office/drawing/2014/main" id="{E5853EEA-E902-58C8-780F-B2FB79BC060D}"/>
              </a:ext>
            </a:extLst>
          </p:cNvPr>
          <p:cNvSpPr/>
          <p:nvPr/>
        </p:nvSpPr>
        <p:spPr>
          <a:xfrm rot="9589376">
            <a:off x="1031352" y="780561"/>
            <a:ext cx="3647139" cy="3018547"/>
          </a:xfrm>
          <a:prstGeom prst="arc">
            <a:avLst>
              <a:gd name="adj1" fmla="val 16200000"/>
              <a:gd name="adj2" fmla="val 19427902"/>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rc 16">
            <a:extLst>
              <a:ext uri="{FF2B5EF4-FFF2-40B4-BE49-F238E27FC236}">
                <a16:creationId xmlns:a16="http://schemas.microsoft.com/office/drawing/2014/main" id="{FAECD809-BCE0-4DBC-FF5B-0E8C1AE2D7C3}"/>
              </a:ext>
            </a:extLst>
          </p:cNvPr>
          <p:cNvSpPr/>
          <p:nvPr/>
        </p:nvSpPr>
        <p:spPr>
          <a:xfrm rot="2319431">
            <a:off x="5945040" y="2059496"/>
            <a:ext cx="1651179" cy="1327704"/>
          </a:xfrm>
          <a:prstGeom prst="arc">
            <a:avLst>
              <a:gd name="adj1" fmla="val 17034648"/>
              <a:gd name="adj2" fmla="val 59098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9551720F-6C7A-DF6C-F755-7CD7A124536E}"/>
              </a:ext>
            </a:extLst>
          </p:cNvPr>
          <p:cNvCxnSpPr/>
          <p:nvPr/>
        </p:nvCxnSpPr>
        <p:spPr>
          <a:xfrm>
            <a:off x="9055100" y="2495550"/>
            <a:ext cx="7302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01FF67-C3AE-767A-9BB9-65BBBF73ECBC}"/>
              </a:ext>
            </a:extLst>
          </p:cNvPr>
          <p:cNvCxnSpPr/>
          <p:nvPr/>
        </p:nvCxnSpPr>
        <p:spPr>
          <a:xfrm>
            <a:off x="9004300" y="2736048"/>
            <a:ext cx="730250" cy="0"/>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9F7A123-0170-238A-F2CD-F084DAA8DCD0}"/>
              </a:ext>
            </a:extLst>
          </p:cNvPr>
          <p:cNvPicPr>
            <a:picLocks noChangeAspect="1"/>
          </p:cNvPicPr>
          <p:nvPr/>
        </p:nvPicPr>
        <p:blipFill>
          <a:blip r:embed="rId8"/>
          <a:stretch>
            <a:fillRect/>
          </a:stretch>
        </p:blipFill>
        <p:spPr>
          <a:xfrm>
            <a:off x="791942" y="5128807"/>
            <a:ext cx="10457224" cy="1068433"/>
          </a:xfrm>
          <a:prstGeom prst="rect">
            <a:avLst/>
          </a:prstGeom>
        </p:spPr>
      </p:pic>
    </p:spTree>
    <p:extLst>
      <p:ext uri="{BB962C8B-B14F-4D97-AF65-F5344CB8AC3E}">
        <p14:creationId xmlns:p14="http://schemas.microsoft.com/office/powerpoint/2010/main" val="395438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0712-6395-F166-F967-DC3631BE093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0E141A-733F-35EA-3FC2-CBF2B69F736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AA2F4-FB34-B44E-2EA2-1E0E6BE559B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25537A4B-0AEA-8577-08FD-A6F3795BB29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162</a:t>
            </a:fld>
            <a:endParaRPr lang="en-US" dirty="0"/>
          </a:p>
        </p:txBody>
      </p:sp>
      <p:pic>
        <p:nvPicPr>
          <p:cNvPr id="7" name="Picture 6">
            <a:extLst>
              <a:ext uri="{FF2B5EF4-FFF2-40B4-BE49-F238E27FC236}">
                <a16:creationId xmlns:a16="http://schemas.microsoft.com/office/drawing/2014/main" id="{866BAAD7-530C-730B-FA1E-4F7FC8BBC67A}"/>
              </a:ext>
            </a:extLst>
          </p:cNvPr>
          <p:cNvPicPr>
            <a:picLocks noChangeAspect="1"/>
          </p:cNvPicPr>
          <p:nvPr/>
        </p:nvPicPr>
        <p:blipFill>
          <a:blip r:embed="rId2"/>
          <a:srcRect b="16576"/>
          <a:stretch>
            <a:fillRect/>
          </a:stretch>
        </p:blipFill>
        <p:spPr>
          <a:xfrm>
            <a:off x="769630" y="3613151"/>
            <a:ext cx="10652740" cy="2968652"/>
          </a:xfrm>
          <a:prstGeom prst="rect">
            <a:avLst/>
          </a:prstGeom>
        </p:spPr>
      </p:pic>
      <p:pic>
        <p:nvPicPr>
          <p:cNvPr id="8" name="Picture 7">
            <a:extLst>
              <a:ext uri="{FF2B5EF4-FFF2-40B4-BE49-F238E27FC236}">
                <a16:creationId xmlns:a16="http://schemas.microsoft.com/office/drawing/2014/main" id="{7050EABA-2EAC-BE74-0687-7F9E4660BD65}"/>
              </a:ext>
            </a:extLst>
          </p:cNvPr>
          <p:cNvPicPr>
            <a:picLocks noChangeAspect="1"/>
          </p:cNvPicPr>
          <p:nvPr/>
        </p:nvPicPr>
        <p:blipFill>
          <a:blip r:embed="rId3"/>
          <a:srcRect l="23645" t="19354" r="19531" b="28643"/>
          <a:stretch>
            <a:fillRect/>
          </a:stretch>
        </p:blipFill>
        <p:spPr>
          <a:xfrm>
            <a:off x="783299" y="1121449"/>
            <a:ext cx="6878115" cy="2413001"/>
          </a:xfrm>
          <a:prstGeom prst="rect">
            <a:avLst/>
          </a:prstGeom>
        </p:spPr>
      </p:pic>
      <p:pic>
        <p:nvPicPr>
          <p:cNvPr id="10" name="Picture 9">
            <a:extLst>
              <a:ext uri="{FF2B5EF4-FFF2-40B4-BE49-F238E27FC236}">
                <a16:creationId xmlns:a16="http://schemas.microsoft.com/office/drawing/2014/main" id="{721003F7-0998-2D93-0BD0-44C95F77AD30}"/>
              </a:ext>
            </a:extLst>
          </p:cNvPr>
          <p:cNvPicPr>
            <a:picLocks noChangeAspect="1"/>
          </p:cNvPicPr>
          <p:nvPr/>
        </p:nvPicPr>
        <p:blipFill>
          <a:blip r:embed="rId4"/>
          <a:srcRect l="49301" t="14144" r="1992" b="26729"/>
          <a:stretch>
            <a:fillRect/>
          </a:stretch>
        </p:blipFill>
        <p:spPr>
          <a:xfrm>
            <a:off x="7851641" y="1121449"/>
            <a:ext cx="3557059" cy="2413000"/>
          </a:xfrm>
          <a:prstGeom prst="rect">
            <a:avLst/>
          </a:prstGeom>
        </p:spPr>
      </p:pic>
      <p:sp>
        <p:nvSpPr>
          <p:cNvPr id="11" name="Rectangle: Rounded Corners 10">
            <a:extLst>
              <a:ext uri="{FF2B5EF4-FFF2-40B4-BE49-F238E27FC236}">
                <a16:creationId xmlns:a16="http://schemas.microsoft.com/office/drawing/2014/main" id="{B4DAFE0F-53AC-F8A5-CB46-FA3B6008E0FA}"/>
              </a:ext>
            </a:extLst>
          </p:cNvPr>
          <p:cNvSpPr/>
          <p:nvPr/>
        </p:nvSpPr>
        <p:spPr>
          <a:xfrm>
            <a:off x="1720850" y="1193800"/>
            <a:ext cx="1041400" cy="2273300"/>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7C6B1D2-8F32-EE60-50A1-3298443EC11A}"/>
              </a:ext>
            </a:extLst>
          </p:cNvPr>
          <p:cNvSpPr/>
          <p:nvPr/>
        </p:nvSpPr>
        <p:spPr>
          <a:xfrm rot="5400000">
            <a:off x="1358899" y="3340101"/>
            <a:ext cx="314328" cy="1387475"/>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015050C-1CEB-3EE0-5372-27022DA32868}"/>
              </a:ext>
            </a:extLst>
          </p:cNvPr>
          <p:cNvSpPr/>
          <p:nvPr/>
        </p:nvSpPr>
        <p:spPr>
          <a:xfrm rot="5400000">
            <a:off x="1358899" y="3835179"/>
            <a:ext cx="314328" cy="1387475"/>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4A6D0F1-24F9-888E-5052-C24BCE8EBA10}"/>
              </a:ext>
            </a:extLst>
          </p:cNvPr>
          <p:cNvSpPr/>
          <p:nvPr/>
        </p:nvSpPr>
        <p:spPr>
          <a:xfrm rot="5400000">
            <a:off x="1358899" y="4330257"/>
            <a:ext cx="314328" cy="1387475"/>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5671582-CFC6-D0E2-8F66-84F30D257ADB}"/>
              </a:ext>
            </a:extLst>
          </p:cNvPr>
          <p:cNvSpPr/>
          <p:nvPr/>
        </p:nvSpPr>
        <p:spPr>
          <a:xfrm rot="5400000">
            <a:off x="1358899" y="4825334"/>
            <a:ext cx="314328" cy="1387475"/>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FFB9DA3-BD63-D974-8666-EA88E3342943}"/>
              </a:ext>
            </a:extLst>
          </p:cNvPr>
          <p:cNvSpPr/>
          <p:nvPr/>
        </p:nvSpPr>
        <p:spPr>
          <a:xfrm>
            <a:off x="2817283" y="1193800"/>
            <a:ext cx="1085850" cy="2273300"/>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2FBE594-2DFD-3AB4-1A97-E433E4FE8E83}"/>
              </a:ext>
            </a:extLst>
          </p:cNvPr>
          <p:cNvSpPr/>
          <p:nvPr/>
        </p:nvSpPr>
        <p:spPr>
          <a:xfrm>
            <a:off x="3970866" y="1193800"/>
            <a:ext cx="1085850" cy="2273300"/>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A134EFD-B551-4265-B0C7-07DB4A3E9F1D}"/>
              </a:ext>
            </a:extLst>
          </p:cNvPr>
          <p:cNvSpPr/>
          <p:nvPr/>
        </p:nvSpPr>
        <p:spPr>
          <a:xfrm>
            <a:off x="5124450" y="1193800"/>
            <a:ext cx="1085850" cy="2273300"/>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9454D67-B522-8FF9-74D5-A0A9E1DB082F}"/>
              </a:ext>
            </a:extLst>
          </p:cNvPr>
          <p:cNvSpPr/>
          <p:nvPr/>
        </p:nvSpPr>
        <p:spPr>
          <a:xfrm>
            <a:off x="2324100" y="36131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33BD0D9-B830-5CD3-D05C-BD93449742E8}"/>
              </a:ext>
            </a:extLst>
          </p:cNvPr>
          <p:cNvPicPr>
            <a:picLocks noChangeAspect="1"/>
          </p:cNvPicPr>
          <p:nvPr/>
        </p:nvPicPr>
        <p:blipFill>
          <a:blip r:embed="rId2"/>
          <a:srcRect l="14712" b="34950"/>
          <a:stretch>
            <a:fillRect/>
          </a:stretch>
        </p:blipFill>
        <p:spPr>
          <a:xfrm>
            <a:off x="2336800" y="3613151"/>
            <a:ext cx="9085570" cy="2314820"/>
          </a:xfrm>
          <a:prstGeom prst="rect">
            <a:avLst/>
          </a:prstGeom>
        </p:spPr>
      </p:pic>
      <p:sp>
        <p:nvSpPr>
          <p:cNvPr id="22" name="Rectangle: Rounded Corners 21">
            <a:extLst>
              <a:ext uri="{FF2B5EF4-FFF2-40B4-BE49-F238E27FC236}">
                <a16:creationId xmlns:a16="http://schemas.microsoft.com/office/drawing/2014/main" id="{C928C7C6-CB35-B702-5CDD-F86CC8791AD1}"/>
              </a:ext>
            </a:extLst>
          </p:cNvPr>
          <p:cNvSpPr/>
          <p:nvPr/>
        </p:nvSpPr>
        <p:spPr>
          <a:xfrm>
            <a:off x="7213881" y="223288"/>
            <a:ext cx="4035285" cy="712547"/>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tx1">
                      <a:lumMod val="75000"/>
                      <a:lumOff val="25000"/>
                    </a:schemeClr>
                  </a:solidFill>
                </a:ln>
              </a:rPr>
              <a:t>Low throughput due to poor resource utilization</a:t>
            </a:r>
          </a:p>
        </p:txBody>
      </p:sp>
      <p:graphicFrame>
        <p:nvGraphicFramePr>
          <p:cNvPr id="24" name="Table 23">
            <a:extLst>
              <a:ext uri="{FF2B5EF4-FFF2-40B4-BE49-F238E27FC236}">
                <a16:creationId xmlns:a16="http://schemas.microsoft.com/office/drawing/2014/main" id="{C7E4BA88-C862-96FB-8317-74E7A1DE15C7}"/>
              </a:ext>
            </a:extLst>
          </p:cNvPr>
          <p:cNvGraphicFramePr>
            <a:graphicFrameLocks noGrp="1"/>
          </p:cNvGraphicFramePr>
          <p:nvPr/>
        </p:nvGraphicFramePr>
        <p:xfrm>
          <a:off x="2384562" y="37528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844634476"/>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014969680"/>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2436494473"/>
                  </a:ext>
                </a:extLst>
              </a:tr>
            </a:tbl>
          </a:graphicData>
        </a:graphic>
      </p:graphicFrame>
      <p:graphicFrame>
        <p:nvGraphicFramePr>
          <p:cNvPr id="25" name="Table 24">
            <a:extLst>
              <a:ext uri="{FF2B5EF4-FFF2-40B4-BE49-F238E27FC236}">
                <a16:creationId xmlns:a16="http://schemas.microsoft.com/office/drawing/2014/main" id="{7207B2A2-5BCD-CBFC-334D-148BDCC51011}"/>
              </a:ext>
            </a:extLst>
          </p:cNvPr>
          <p:cNvGraphicFramePr>
            <a:graphicFrameLocks noGrp="1"/>
          </p:cNvGraphicFramePr>
          <p:nvPr/>
        </p:nvGraphicFramePr>
        <p:xfrm>
          <a:off x="2384562" y="3750365"/>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5B0DBF20-81BE-8B90-DA80-C36F2EC426E8}"/>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5"/>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093BF680-4068-6325-6EFA-7BA8693FB42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6"/>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83025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0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2"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5937245-DA16-583A-A225-0E1DCB8BD7EF}"/>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0DE27-8A1A-10A8-20AA-7906F3DFB35E}"/>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90613FED-1490-3CDB-C4AC-195BCC7608A0}"/>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163</a:t>
            </a:fld>
            <a:endParaRPr lang="en-US" dirty="0"/>
          </a:p>
        </p:txBody>
      </p:sp>
      <p:pic>
        <p:nvPicPr>
          <p:cNvPr id="7" name="Picture 6">
            <a:extLst>
              <a:ext uri="{FF2B5EF4-FFF2-40B4-BE49-F238E27FC236}">
                <a16:creationId xmlns:a16="http://schemas.microsoft.com/office/drawing/2014/main" id="{AE4C0114-9EFB-FBC5-3FAC-5F5D94A3535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632EF4CE-8671-FE45-A083-6B45CFAC0842}"/>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4FFD49F-E5BF-B980-6EFE-B5EA84675055}"/>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1F984EFF-2ABD-CB11-8654-3912A19CEDF5}"/>
              </a:ext>
            </a:extLst>
          </p:cNvPr>
          <p:cNvGraphicFramePr>
            <a:graphicFrameLocks noGrp="1"/>
          </p:cNvGraphicFramePr>
          <p:nvPr>
            <p:extLst>
              <p:ext uri="{D42A27DB-BD31-4B8C-83A1-F6EECF244321}">
                <p14:modId xmlns:p14="http://schemas.microsoft.com/office/powerpoint/2010/main" val="1580457742"/>
              </p:ext>
            </p:extLst>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28B327B1-9A19-F063-5263-729804BEE4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7F0E2F86-486C-FA35-93E7-E7A6FBAA6B93}"/>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9C2C3F5-127C-D2E8-748A-17B901B89FC7}"/>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3FDABC50-1DEF-0A25-BF2E-4235B376B8C0}"/>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635BC9EC-A823-727B-4FE0-DCBA1DFEBDDD}"/>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9D188A5B-AA1D-99E5-0BD6-7F87EFED2E8E}"/>
              </a:ext>
            </a:extLst>
          </p:cNvPr>
          <p:cNvGraphicFramePr>
            <a:graphicFrameLocks noGrp="1"/>
          </p:cNvGraphicFramePr>
          <p:nvPr>
            <p:extLst>
              <p:ext uri="{D42A27DB-BD31-4B8C-83A1-F6EECF244321}">
                <p14:modId xmlns:p14="http://schemas.microsoft.com/office/powerpoint/2010/main" val="1239201783"/>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D415D05D-6CAD-DE03-3C42-8BF8C54050C5}"/>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3706DD2F-5BAF-8DAA-7FBB-B56D7F6ACE2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7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DDDF9-A387-959C-AD27-532C26064414}"/>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89EC7B94-8AE2-B0E1-6F05-53418A4A4F0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4EE54-5135-A599-F1C0-15C4DC8EE988}"/>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29D17C9-AA0F-FE23-80BC-6BDA479651D8}"/>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164</a:t>
            </a:fld>
            <a:endParaRPr lang="en-US" dirty="0"/>
          </a:p>
        </p:txBody>
      </p:sp>
      <p:pic>
        <p:nvPicPr>
          <p:cNvPr id="7" name="Picture 6">
            <a:extLst>
              <a:ext uri="{FF2B5EF4-FFF2-40B4-BE49-F238E27FC236}">
                <a16:creationId xmlns:a16="http://schemas.microsoft.com/office/drawing/2014/main" id="{54975B83-5C59-2288-C8EC-900BA69324FD}"/>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7E76F52-630E-BE44-79DC-FC9C40A3791F}"/>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CBB3101-BCDD-D022-AC01-8FF87B5478DA}"/>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9B9DE681-EA59-15D4-B128-57DFC01F30C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3D643E9C-035D-672B-CA75-25F458EDCFE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613EC8B-1660-39F7-ED24-C0C340F47EB2}"/>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A53C865-E970-4496-7E80-084B86E9443A}"/>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C19B11D0-250A-6EF8-CBE6-EDE7781D854C}"/>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060B6AA6-CA54-A847-662B-9E6E8E31D4B9}"/>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87053BA2-0D53-F605-ECD6-B4F3282C0BBB}"/>
              </a:ext>
            </a:extLst>
          </p:cNvPr>
          <p:cNvGraphicFramePr>
            <a:graphicFrameLocks noGrp="1"/>
          </p:cNvGraphicFramePr>
          <p:nvPr>
            <p:extLst>
              <p:ext uri="{D42A27DB-BD31-4B8C-83A1-F6EECF244321}">
                <p14:modId xmlns:p14="http://schemas.microsoft.com/office/powerpoint/2010/main" val="2507336720"/>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C4587864-F9FD-F11C-388F-AF3E8C08FB4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AC7CB97C-015E-FA54-B59B-A0C4D3077FED}"/>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68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C4B1-789F-BD2A-D207-FC051B0AE84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465E17D-DCFD-8CA5-270E-70E4408DA001}"/>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6E21D-3D1A-8C1B-6A74-ADF0F984A7D3}"/>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820B57A-4665-C50F-7AC6-ABFF1DF88552}"/>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165</a:t>
            </a:fld>
            <a:endParaRPr lang="en-US" dirty="0"/>
          </a:p>
        </p:txBody>
      </p:sp>
      <p:pic>
        <p:nvPicPr>
          <p:cNvPr id="7" name="Picture 6">
            <a:extLst>
              <a:ext uri="{FF2B5EF4-FFF2-40B4-BE49-F238E27FC236}">
                <a16:creationId xmlns:a16="http://schemas.microsoft.com/office/drawing/2014/main" id="{E7108FAE-545D-9BDC-AD22-E975848998C3}"/>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F1C8AA72-5291-0EB5-C746-B40D05D95F95}"/>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E8FECF1-DECF-FAB1-03D7-65EDC92F19D8}"/>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34F7C7CF-B7C5-730B-444C-C2FACC203DE3}"/>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EF39BC3-190B-0540-A040-16B65321ACA1}"/>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26A5C775-07DF-361C-D449-05800EE89C1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A6A0333-0C0A-DE3D-0830-107674FE56D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CA985EE-6161-2A64-D6A0-E16DC59D833C}"/>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838C703E-93F5-44C2-608C-77A21C8F425A}"/>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14E1A41-33EB-E03F-E7D7-10484ABF8375}"/>
              </a:ext>
            </a:extLst>
          </p:cNvPr>
          <p:cNvGraphicFramePr>
            <a:graphicFrameLocks noGrp="1"/>
          </p:cNvGraphicFramePr>
          <p:nvPr>
            <p:extLst>
              <p:ext uri="{D42A27DB-BD31-4B8C-83A1-F6EECF244321}">
                <p14:modId xmlns:p14="http://schemas.microsoft.com/office/powerpoint/2010/main" val="72208302"/>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16510038"/>
      </p:ext>
    </p:extLst>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B5A2-77EA-CE84-576A-03671AE2F7D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F80FD876-D719-2D87-4A6F-09D5F841005E}"/>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4B472-1838-3575-7104-8EE5439A4721}"/>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01037503-896D-3DD7-E72B-7CBE76D28839}"/>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166</a:t>
            </a:fld>
            <a:endParaRPr lang="en-US" dirty="0"/>
          </a:p>
        </p:txBody>
      </p:sp>
      <p:pic>
        <p:nvPicPr>
          <p:cNvPr id="7" name="Picture 6">
            <a:extLst>
              <a:ext uri="{FF2B5EF4-FFF2-40B4-BE49-F238E27FC236}">
                <a16:creationId xmlns:a16="http://schemas.microsoft.com/office/drawing/2014/main" id="{D379699C-9A7F-6B71-1809-7664BE12612B}"/>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6EEBEF3-8BCC-640E-1FAC-2C3EE4BBEFB4}"/>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A4507F-CF28-A444-CE18-1E875FCC779F}"/>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D06D0979-FD44-ED52-340D-5FC2DD7A9906}"/>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B7F58386-444E-2737-F5D2-8EE636889B9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BB718EC6-F1C8-07D4-7196-6D7545F73CC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5AD70AA-E43C-3E20-6A29-7904C5FB06CC}"/>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CD15997D-2209-F151-98AC-EB755963F39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131599-0C49-BF65-92E6-F288A1539753}"/>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5532929-F8DA-B12B-E3B2-C2586BA6D4B7}"/>
              </a:ext>
            </a:extLst>
          </p:cNvPr>
          <p:cNvGraphicFramePr>
            <a:graphicFrameLocks noGrp="1"/>
          </p:cNvGraphicFramePr>
          <p:nvPr>
            <p:extLst>
              <p:ext uri="{D42A27DB-BD31-4B8C-83A1-F6EECF244321}">
                <p14:modId xmlns:p14="http://schemas.microsoft.com/office/powerpoint/2010/main" val="162619673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78613463"/>
      </p:ext>
    </p:extLst>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4A1E-8C00-E218-575F-C9F8FE62C96C}"/>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E6B4DC5D-2A1C-F569-CCBC-751074940C5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1186D-7C32-F245-48B6-A2D4B5BDDBDD}"/>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6D6F85F8-F7B2-A2EB-A1BA-BBF27013445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167</a:t>
            </a:fld>
            <a:endParaRPr lang="en-US" dirty="0"/>
          </a:p>
        </p:txBody>
      </p:sp>
      <p:pic>
        <p:nvPicPr>
          <p:cNvPr id="7" name="Picture 6">
            <a:extLst>
              <a:ext uri="{FF2B5EF4-FFF2-40B4-BE49-F238E27FC236}">
                <a16:creationId xmlns:a16="http://schemas.microsoft.com/office/drawing/2014/main" id="{9B8B34CB-01A5-CF14-5412-BD313894B47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0780EE93-6D40-70D5-78B5-F1601C570E9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4A410B5-2724-E4CD-DE27-7F606C92A7B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BCEF337A-3B5C-1553-A79A-4BCEF1BD6CE9}"/>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8416023-7A94-B0BD-8374-DD4D19E3BC3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3D98ED2-3148-C574-1D3C-B9A73AEF515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55AAF5C6-2D4A-7475-9CF5-EFC973B5BAD3}"/>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8BB6B77B-C09D-EF84-54B4-84274B6FD86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D55BE7F6-75F3-3A51-C701-3DB67B93CB95}"/>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2EA6FCF-4619-A4F3-32DF-46FE8368F3D3}"/>
              </a:ext>
            </a:extLst>
          </p:cNvPr>
          <p:cNvGraphicFramePr>
            <a:graphicFrameLocks noGrp="1"/>
          </p:cNvGraphicFramePr>
          <p:nvPr>
            <p:extLst>
              <p:ext uri="{D42A27DB-BD31-4B8C-83A1-F6EECF244321}">
                <p14:modId xmlns:p14="http://schemas.microsoft.com/office/powerpoint/2010/main" val="477775911"/>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565062274"/>
      </p:ext>
    </p:extLst>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917B4-B609-8B7D-B660-7CDFE3E4A76E}"/>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1521CF94-A647-7C25-4B16-F52AAC2ECF1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A2527-D4BC-AE95-B6ED-F6DC28E65B2A}"/>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3EDFC5A8-B929-5BBA-8F2A-F6EB308D0295}"/>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168</a:t>
            </a:fld>
            <a:endParaRPr lang="en-US" dirty="0"/>
          </a:p>
        </p:txBody>
      </p:sp>
      <p:pic>
        <p:nvPicPr>
          <p:cNvPr id="7" name="Picture 6">
            <a:extLst>
              <a:ext uri="{FF2B5EF4-FFF2-40B4-BE49-F238E27FC236}">
                <a16:creationId xmlns:a16="http://schemas.microsoft.com/office/drawing/2014/main" id="{3C432B8D-2230-E63D-7171-F199CDF62D28}"/>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AC392202-2C04-A1A9-F463-5D1B313F894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C402B15-3750-0333-ECDE-92DF4EF15FF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ADAC2245-C0C5-7DE7-C5F8-03506132A5A5}"/>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88B7C22B-1858-FE75-DEC9-E4378B7579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88DF7379-1F4C-AC5F-9BF6-290893F8186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DF526FD5-484B-60D5-64A5-02993B335955}"/>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6E4AB542-C7F6-2F69-F8E8-F6FBE3582C2F}"/>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7D14E238-25BC-EE29-C894-FB5FDD1F457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6AABECEB-32D8-CB49-E246-354068BF4875}"/>
              </a:ext>
            </a:extLst>
          </p:cNvPr>
          <p:cNvGraphicFramePr>
            <a:graphicFrameLocks noGrp="1"/>
          </p:cNvGraphicFramePr>
          <p:nvPr>
            <p:extLst>
              <p:ext uri="{D42A27DB-BD31-4B8C-83A1-F6EECF244321}">
                <p14:modId xmlns:p14="http://schemas.microsoft.com/office/powerpoint/2010/main" val="324436651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Rectangle: Rounded Corners 3">
            <a:extLst>
              <a:ext uri="{FF2B5EF4-FFF2-40B4-BE49-F238E27FC236}">
                <a16:creationId xmlns:a16="http://schemas.microsoft.com/office/drawing/2014/main" id="{9B345B9D-5683-B16A-D164-F1AAE0432AD7}"/>
              </a:ext>
            </a:extLst>
          </p:cNvPr>
          <p:cNvSpPr/>
          <p:nvPr/>
        </p:nvSpPr>
        <p:spPr>
          <a:xfrm>
            <a:off x="9969500" y="4044950"/>
            <a:ext cx="1752600" cy="208863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8717B5-8BC3-51E0-36C1-EDFF672C6140}"/>
              </a:ext>
            </a:extLst>
          </p:cNvPr>
          <p:cNvSpPr txBox="1"/>
          <p:nvPr/>
        </p:nvSpPr>
        <p:spPr>
          <a:xfrm>
            <a:off x="9318470" y="2502019"/>
            <a:ext cx="2260600" cy="908864"/>
          </a:xfrm>
          <a:prstGeom prst="ellipse">
            <a:avLst/>
          </a:prstGeom>
          <a:solidFill>
            <a:srgbClr val="C00000"/>
          </a:solidFill>
          <a:ln>
            <a:solidFill>
              <a:schemeClr val="tx1"/>
            </a:solidFill>
          </a:ln>
        </p:spPr>
        <p:txBody>
          <a:bodyPr wrap="square" rtlCol="0">
            <a:spAutoFit/>
          </a:bodyPr>
          <a:lstStyle/>
          <a:p>
            <a:pPr algn="ctr"/>
            <a:r>
              <a:rPr lang="en-US" b="1" dirty="0">
                <a:ln>
                  <a:solidFill>
                    <a:schemeClr val="bg2">
                      <a:lumMod val="50000"/>
                    </a:schemeClr>
                  </a:solidFill>
                </a:ln>
                <a:solidFill>
                  <a:srgbClr val="F2F2F2"/>
                </a:solidFill>
              </a:rPr>
              <a:t>Can we </a:t>
            </a:r>
          </a:p>
          <a:p>
            <a:pPr algn="ctr"/>
            <a:r>
              <a:rPr lang="en-US" b="1" dirty="0">
                <a:ln>
                  <a:solidFill>
                    <a:schemeClr val="bg2">
                      <a:lumMod val="50000"/>
                    </a:schemeClr>
                  </a:solidFill>
                </a:ln>
                <a:solidFill>
                  <a:srgbClr val="F2F2F2"/>
                </a:solidFill>
              </a:rPr>
              <a:t>be clever?</a:t>
            </a:r>
          </a:p>
        </p:txBody>
      </p:sp>
    </p:spTree>
    <p:extLst>
      <p:ext uri="{BB962C8B-B14F-4D97-AF65-F5344CB8AC3E}">
        <p14:creationId xmlns:p14="http://schemas.microsoft.com/office/powerpoint/2010/main" val="17243947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509E8-CA5F-57CF-F607-BBEEF4050711}"/>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90A4CE0-9250-A3B9-A28A-9AA0FA04B793}"/>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8FCF8-DFF7-103E-AC1E-8F4478E0A7BC}"/>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AED69729-2E96-CF4D-D2E3-C5C2CECAE18C}"/>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169</a:t>
            </a:fld>
            <a:endParaRPr lang="en-US" dirty="0"/>
          </a:p>
        </p:txBody>
      </p:sp>
      <p:pic>
        <p:nvPicPr>
          <p:cNvPr id="7" name="Picture 6">
            <a:extLst>
              <a:ext uri="{FF2B5EF4-FFF2-40B4-BE49-F238E27FC236}">
                <a16:creationId xmlns:a16="http://schemas.microsoft.com/office/drawing/2014/main" id="{B0ADF70A-866A-9299-F1BE-4BE7DF7DEF3A}"/>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B8D67483-94EE-2988-4503-73FAA81CB88A}"/>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84163DC-B91E-A0C6-6D48-544FD8167E12}"/>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69736A7B-6F93-5140-C1DC-220EBD35384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544CBD8-C83B-FFBD-1F6C-7B5A72E99939}"/>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45E96B7-EC21-C5D3-E7D0-95F79BA6BEB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633C1BE-0DFA-9D6E-BB36-C625D9DA252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04467D26-3D23-D641-36F5-2ED667CE453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8E8734-0DC4-3576-64AC-50B0DCDD2529}"/>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A3AD7FA-EC57-85BB-652B-4376381F2030}"/>
              </a:ext>
            </a:extLst>
          </p:cNvPr>
          <p:cNvGraphicFramePr>
            <a:graphicFrameLocks noGrp="1"/>
          </p:cNvGraphicFramePr>
          <p:nvPr>
            <p:extLst>
              <p:ext uri="{D42A27DB-BD31-4B8C-83A1-F6EECF244321}">
                <p14:modId xmlns:p14="http://schemas.microsoft.com/office/powerpoint/2010/main" val="1902376080"/>
              </p:ext>
            </p:extLst>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247471091"/>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29E-4AB8-7870-2C28-12CA6366F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8436A-FD13-2561-47D3-544D751ECA59}"/>
              </a:ext>
            </a:extLst>
          </p:cNvPr>
          <p:cNvSpPr>
            <a:spLocks noGrp="1"/>
          </p:cNvSpPr>
          <p:nvPr>
            <p:ph type="title"/>
          </p:nvPr>
        </p:nvSpPr>
        <p:spPr/>
        <p:txBody>
          <a:bodyPr/>
          <a:lstStyle/>
          <a:p>
            <a:r>
              <a:rPr lang="en-US" dirty="0"/>
              <a:t>Need for Parallel Computing</a:t>
            </a:r>
          </a:p>
        </p:txBody>
      </p:sp>
      <p:sp>
        <p:nvSpPr>
          <p:cNvPr id="5" name="Slide Number Placeholder 4">
            <a:extLst>
              <a:ext uri="{FF2B5EF4-FFF2-40B4-BE49-F238E27FC236}">
                <a16:creationId xmlns:a16="http://schemas.microsoft.com/office/drawing/2014/main" id="{F207BA7B-7DB5-D898-798E-16E7193264C2}"/>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11" name="Title 2">
            <a:extLst>
              <a:ext uri="{FF2B5EF4-FFF2-40B4-BE49-F238E27FC236}">
                <a16:creationId xmlns:a16="http://schemas.microsoft.com/office/drawing/2014/main" id="{E9C43826-7D1B-7D69-8896-F04B6C7EDD2D}"/>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B49A24E-EDDA-B6E2-0885-FC94287F75B1}"/>
                  </a:ext>
                </a:extLst>
              </p:cNvPr>
              <p:cNvSpPr txBox="1">
                <a:spLocks/>
              </p:cNvSpPr>
              <p:nvPr/>
            </p:nvSpPr>
            <p:spPr>
              <a:xfrm>
                <a:off x="741680" y="1187518"/>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Clr>
                    <a:srgbClr val="FF0000"/>
                  </a:buClr>
                  <a:buFont typeface="Wingdings" panose="05000000000000000000" pitchFamily="2" charset="2"/>
                  <a:buChar char="Ø"/>
                </a:pPr>
                <a:r>
                  <a:rPr lang="en-US" sz="2800" dirty="0">
                    <a:solidFill>
                      <a:schemeClr val="bg1">
                        <a:lumMod val="85000"/>
                      </a:schemeClr>
                    </a:solidFill>
                  </a:rPr>
                  <a:t>Can only increase clock frequency so much </a:t>
                </a:r>
                <a:r>
                  <a:rPr lang="en-US" sz="2800" dirty="0">
                    <a:solidFill>
                      <a:schemeClr val="bg1">
                        <a:lumMod val="85000"/>
                      </a:schemeClr>
                    </a:solidFill>
                    <a:sym typeface="Wingdings" panose="05000000000000000000" pitchFamily="2" charset="2"/>
                  </a:rPr>
                  <a:t> physics!</a:t>
                </a:r>
              </a:p>
              <a:p>
                <a:pPr marL="857250" lvl="2" indent="-457200">
                  <a:buClr>
                    <a:srgbClr val="FF0000"/>
                  </a:buClr>
                  <a:buFont typeface="Wingdings" panose="05000000000000000000" pitchFamily="2" charset="2"/>
                  <a:buChar char="Ø"/>
                </a:pPr>
                <a:r>
                  <a:rPr lang="en-US" sz="2600" dirty="0">
                    <a:solidFill>
                      <a:schemeClr val="bg1">
                        <a:lumMod val="85000"/>
                      </a:schemeClr>
                    </a:solidFill>
                    <a:sym typeface="Wingdings" panose="05000000000000000000" pitchFamily="2" charset="2"/>
                  </a:rPr>
                  <a:t>Power increases approximately </a:t>
                </a:r>
                <a:r>
                  <a:rPr lang="en-US" sz="2800" dirty="0">
                    <a:solidFill>
                      <a:schemeClr val="accent3">
                        <a:lumMod val="60000"/>
                        <a:lumOff val="40000"/>
                      </a:schemeClr>
                    </a:solidFill>
                  </a:rPr>
                  <a:t>P ∝ C⋅</a:t>
                </a:r>
                <a14:m>
                  <m:oMath xmlns:m="http://schemas.openxmlformats.org/officeDocument/2006/math">
                    <m:sSup>
                      <m:sSupPr>
                        <m:ctrlPr>
                          <a:rPr lang="en-US" sz="2800" i="1" smtClean="0">
                            <a:solidFill>
                              <a:schemeClr val="accent3">
                                <a:lumMod val="60000"/>
                                <a:lumOff val="40000"/>
                              </a:schemeClr>
                            </a:solidFill>
                            <a:latin typeface="Cambria Math" panose="02040503050406030204" pitchFamily="18" charset="0"/>
                          </a:rPr>
                        </m:ctrlPr>
                      </m:sSupPr>
                      <m:e>
                        <m:r>
                          <a:rPr lang="en-US" sz="2800" b="0" i="1" smtClean="0">
                            <a:solidFill>
                              <a:schemeClr val="accent3">
                                <a:lumMod val="60000"/>
                                <a:lumOff val="40000"/>
                              </a:schemeClr>
                            </a:solidFill>
                            <a:latin typeface="Cambria Math" panose="02040503050406030204" pitchFamily="18" charset="0"/>
                          </a:rPr>
                          <m:t>𝑉</m:t>
                        </m:r>
                      </m:e>
                      <m:sup>
                        <m:r>
                          <a:rPr lang="en-US" sz="2800" i="1" smtClean="0">
                            <a:solidFill>
                              <a:schemeClr val="accent3">
                                <a:lumMod val="60000"/>
                                <a:lumOff val="40000"/>
                              </a:schemeClr>
                            </a:solidFill>
                            <a:latin typeface="Cambria Math" panose="02040503050406030204" pitchFamily="18" charset="0"/>
                          </a:rPr>
                          <m:t>2</m:t>
                        </m:r>
                      </m:sup>
                    </m:sSup>
                  </m:oMath>
                </a14:m>
                <a:r>
                  <a:rPr lang="en-US" sz="2800" dirty="0">
                    <a:solidFill>
                      <a:schemeClr val="accent3">
                        <a:lumMod val="60000"/>
                        <a:lumOff val="40000"/>
                      </a:schemeClr>
                    </a:solidFill>
                  </a:rPr>
                  <a:t>⋅f</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C = capacitance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V = voltage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f = frequency</a:t>
                </a:r>
              </a:p>
              <a:p>
                <a:pPr marL="1771650" lvl="4" indent="-457200">
                  <a:buClr>
                    <a:srgbClr val="FF0000"/>
                  </a:buClr>
                  <a:buFont typeface="Wingdings" panose="05000000000000000000" pitchFamily="2" charset="2"/>
                  <a:buChar char="Ø"/>
                </a:pPr>
                <a:r>
                  <a:rPr lang="en-US" sz="2400" dirty="0">
                    <a:solidFill>
                      <a:srgbClr val="FF0000"/>
                    </a:solidFill>
                  </a:rPr>
                  <a:t>Increasing Voltage increases heat!</a:t>
                </a:r>
              </a:p>
              <a:p>
                <a:pPr marL="857250" lvl="2" indent="-457200">
                  <a:buClr>
                    <a:srgbClr val="FF0000"/>
                  </a:buClr>
                  <a:buFont typeface="Wingdings" panose="05000000000000000000" pitchFamily="2" charset="2"/>
                  <a:buChar char="Ø"/>
                </a:pPr>
                <a:r>
                  <a:rPr lang="en-US" sz="2800" dirty="0">
                    <a:solidFill>
                      <a:schemeClr val="bg1"/>
                    </a:solidFill>
                  </a:rPr>
                  <a:t>Signal Propagation Delay (speed of light)</a:t>
                </a:r>
              </a:p>
              <a:p>
                <a:pPr marL="857250" lvl="2" indent="-457200">
                  <a:buClr>
                    <a:srgbClr val="FF0000"/>
                  </a:buClr>
                  <a:buFont typeface="Wingdings" panose="05000000000000000000" pitchFamily="2" charset="2"/>
                  <a:buChar char="Ø"/>
                </a:pPr>
                <a:r>
                  <a:rPr lang="en-US" sz="2800" dirty="0">
                    <a:solidFill>
                      <a:schemeClr val="bg1"/>
                    </a:solidFill>
                  </a:rPr>
                  <a:t>Quantum Effects and Material Limits</a:t>
                </a:r>
              </a:p>
              <a:p>
                <a:pPr marL="400050" lvl="2" indent="0">
                  <a:buNone/>
                </a:pPr>
                <a:endParaRPr lang="en-US" dirty="0">
                  <a:solidFill>
                    <a:schemeClr val="bg1"/>
                  </a:solidFill>
                </a:endParaRPr>
              </a:p>
              <a:p>
                <a:pPr marL="457200" lvl="1" indent="-457200">
                  <a:buFont typeface="Wingdings" panose="05000000000000000000" pitchFamily="2" charset="2"/>
                  <a:buChar char="ü"/>
                </a:pPr>
                <a:r>
                  <a:rPr lang="en-US" sz="2800" dirty="0">
                    <a:solidFill>
                      <a:schemeClr val="bg1"/>
                    </a:solidFill>
                  </a:rPr>
                  <a:t>Instead of trying to increase clock frequency, why not use multiple cores?</a:t>
                </a:r>
              </a:p>
            </p:txBody>
          </p:sp>
        </mc:Choice>
        <mc:Fallback xmlns="">
          <p:sp>
            <p:nvSpPr>
              <p:cNvPr id="4" name="Content Placeholder 3">
                <a:extLst>
                  <a:ext uri="{FF2B5EF4-FFF2-40B4-BE49-F238E27FC236}">
                    <a16:creationId xmlns:a16="http://schemas.microsoft.com/office/drawing/2014/main" id="{6B49A24E-EDDA-B6E2-0885-FC94287F75B1}"/>
                  </a:ext>
                </a:extLst>
              </p:cNvPr>
              <p:cNvSpPr txBox="1">
                <a:spLocks noRot="1" noChangeAspect="1" noMove="1" noResize="1" noEditPoints="1" noAdjustHandles="1" noChangeArrowheads="1" noChangeShapeType="1" noTextEdit="1"/>
              </p:cNvSpPr>
              <p:nvPr/>
            </p:nvSpPr>
            <p:spPr>
              <a:xfrm>
                <a:off x="741680" y="1187518"/>
                <a:ext cx="10500989" cy="3723753"/>
              </a:xfrm>
              <a:prstGeom prst="rect">
                <a:avLst/>
              </a:prstGeom>
              <a:blipFill>
                <a:blip r:embed="rId2"/>
                <a:stretch>
                  <a:fillRect l="-697" t="-1800" b="-51555"/>
                </a:stretch>
              </a:blipFill>
            </p:spPr>
            <p:txBody>
              <a:bodyPr/>
              <a:lstStyle/>
              <a:p>
                <a:r>
                  <a:rPr lang="en-US">
                    <a:noFill/>
                  </a:rPr>
                  <a:t> </a:t>
                </a:r>
              </a:p>
            </p:txBody>
          </p:sp>
        </mc:Fallback>
      </mc:AlternateContent>
    </p:spTree>
    <p:extLst>
      <p:ext uri="{BB962C8B-B14F-4D97-AF65-F5344CB8AC3E}">
        <p14:creationId xmlns:p14="http://schemas.microsoft.com/office/powerpoint/2010/main" val="38861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B3C0F-4BDF-944C-9043-B2388C0AA058}"/>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7B28E28F-E47E-E0AE-4828-E604D2E2D0CC}"/>
              </a:ext>
            </a:extLst>
          </p:cNvPr>
          <p:cNvSpPr/>
          <p:nvPr/>
        </p:nvSpPr>
        <p:spPr>
          <a:xfrm>
            <a:off x="719896"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F6090-1924-D21A-7CE8-19F4A51FD0AE}"/>
              </a:ext>
            </a:extLst>
          </p:cNvPr>
          <p:cNvSpPr>
            <a:spLocks noGrp="1"/>
          </p:cNvSpPr>
          <p:nvPr>
            <p:ph type="title"/>
          </p:nvPr>
        </p:nvSpPr>
        <p:spPr>
          <a:xfrm>
            <a:off x="719896" y="-1"/>
            <a:ext cx="10515601" cy="965193"/>
          </a:xfrm>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AE4F140-185F-3821-42B6-CA7058A6F734}"/>
              </a:ext>
            </a:extLst>
          </p:cNvPr>
          <p:cNvSpPr>
            <a:spLocks noGrp="1"/>
          </p:cNvSpPr>
          <p:nvPr>
            <p:ph type="sldNum" sz="quarter" idx="12"/>
          </p:nvPr>
        </p:nvSpPr>
        <p:spPr>
          <a:xfrm>
            <a:off x="9127302" y="6092852"/>
            <a:ext cx="2743200" cy="365125"/>
          </a:xfrm>
        </p:spPr>
        <p:txBody>
          <a:bodyPr/>
          <a:lstStyle/>
          <a:p>
            <a:fld id="{FE024F78-56A6-7740-B68D-8D4D026EDF3F}" type="slidenum">
              <a:rPr lang="en-US" smtClean="0"/>
              <a:pPr/>
              <a:t>170</a:t>
            </a:fld>
            <a:endParaRPr lang="en-US" dirty="0"/>
          </a:p>
        </p:txBody>
      </p:sp>
      <p:sp>
        <p:nvSpPr>
          <p:cNvPr id="26" name="TextBox 25">
            <a:extLst>
              <a:ext uri="{FF2B5EF4-FFF2-40B4-BE49-F238E27FC236}">
                <a16:creationId xmlns:a16="http://schemas.microsoft.com/office/drawing/2014/main" id="{AD83495D-92F2-FF8D-3DBA-F62FEC02D120}"/>
              </a:ext>
            </a:extLst>
          </p:cNvPr>
          <p:cNvSpPr txBox="1"/>
          <p:nvPr/>
        </p:nvSpPr>
        <p:spPr>
          <a:xfrm>
            <a:off x="-13669" y="6538263"/>
            <a:ext cx="4400249" cy="307777"/>
          </a:xfrm>
          <a:prstGeom prst="rect">
            <a:avLst/>
          </a:prstGeom>
          <a:noFill/>
        </p:spPr>
        <p:txBody>
          <a:bodyPr wrap="square" rtlCol="0">
            <a:spAutoFit/>
          </a:bodyPr>
          <a:lstStyle/>
          <a:p>
            <a:r>
              <a:rPr lang="en-US" sz="1400" dirty="0">
                <a:solidFill>
                  <a:schemeClr val="bg1">
                    <a:lumMod val="85000"/>
                  </a:schemeClr>
                </a:solidFill>
                <a:hlinkClick r:id="rId2"/>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11BB79B-EC37-99D3-B410-808A4C7AAEDB}"/>
              </a:ext>
            </a:extLst>
          </p:cNvPr>
          <p:cNvSpPr txBox="1"/>
          <p:nvPr/>
        </p:nvSpPr>
        <p:spPr>
          <a:xfrm>
            <a:off x="7778084"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3"/>
              </a:rPr>
              <a:t>https://arxiv.org/abs/2104.04473</a:t>
            </a:r>
            <a:endParaRPr lang="en-US" sz="1400" dirty="0">
              <a:solidFill>
                <a:schemeClr val="bg1">
                  <a:lumMod val="85000"/>
                </a:schemeClr>
              </a:solidFill>
            </a:endParaRPr>
          </a:p>
        </p:txBody>
      </p:sp>
      <p:sp>
        <p:nvSpPr>
          <p:cNvPr id="43" name="Rectangle 42">
            <a:extLst>
              <a:ext uri="{FF2B5EF4-FFF2-40B4-BE49-F238E27FC236}">
                <a16:creationId xmlns:a16="http://schemas.microsoft.com/office/drawing/2014/main" id="{A2151AEE-0ABC-66FD-E504-32175B5E1606}"/>
              </a:ext>
            </a:extLst>
          </p:cNvPr>
          <p:cNvSpPr/>
          <p:nvPr/>
        </p:nvSpPr>
        <p:spPr>
          <a:xfrm>
            <a:off x="2310431"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36D69A-8A2C-09CA-B800-12098CABBA43}"/>
              </a:ext>
            </a:extLst>
          </p:cNvPr>
          <p:cNvPicPr>
            <a:picLocks noChangeAspect="1"/>
          </p:cNvPicPr>
          <p:nvPr/>
        </p:nvPicPr>
        <p:blipFill>
          <a:blip r:embed="rId4"/>
          <a:stretch>
            <a:fillRect/>
          </a:stretch>
        </p:blipFill>
        <p:spPr>
          <a:xfrm>
            <a:off x="1121147" y="1074242"/>
            <a:ext cx="9949707" cy="5507562"/>
          </a:xfrm>
          <a:prstGeom prst="rect">
            <a:avLst/>
          </a:prstGeom>
        </p:spPr>
      </p:pic>
    </p:spTree>
    <p:extLst>
      <p:ext uri="{BB962C8B-B14F-4D97-AF65-F5344CB8AC3E}">
        <p14:creationId xmlns:p14="http://schemas.microsoft.com/office/powerpoint/2010/main" val="3811328740"/>
      </p:ext>
    </p:extLst>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F09D-CE70-F956-F274-4AD2C03A559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27B5E3F6-A8EA-1D58-4232-59EDD7D1BE4B}"/>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318BB-5142-A75C-889D-526B7C763F6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9B1F5BD-6D28-8065-27DF-EE47F8FB819B}"/>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171</a:t>
            </a:fld>
            <a:endParaRPr lang="en-US" dirty="0"/>
          </a:p>
        </p:txBody>
      </p:sp>
      <p:pic>
        <p:nvPicPr>
          <p:cNvPr id="7" name="Picture 6">
            <a:extLst>
              <a:ext uri="{FF2B5EF4-FFF2-40B4-BE49-F238E27FC236}">
                <a16:creationId xmlns:a16="http://schemas.microsoft.com/office/drawing/2014/main" id="{1A33127B-F3E1-2215-8AA0-D362365EAE7E}"/>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EA164186-AF56-0D72-6CCD-D0658AE83216}"/>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46ACE56-8BEA-B20C-D6EB-0FA1429164FE}"/>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7975C13D-1F38-71F5-7952-B742199A4AB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BA0F0F7-24BB-B4AE-ADEE-B271537D888B}"/>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3A864A48-0793-E1FB-282E-26937154720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C47766B-28DF-8E94-639C-A7521CA4431D}"/>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801E6C4-C51D-FBF7-CFB5-D63638B3FC93}"/>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C8A4D600-6195-3EEA-ED7C-9FD58D65386E}"/>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5D1F2CC-0702-5773-686E-1EEF423279FC}"/>
              </a:ext>
            </a:extLst>
          </p:cNvPr>
          <p:cNvGraphicFramePr>
            <a:graphicFrameLocks noGrp="1"/>
          </p:cNvGraphicFramePr>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TextBox 3">
            <a:extLst>
              <a:ext uri="{FF2B5EF4-FFF2-40B4-BE49-F238E27FC236}">
                <a16:creationId xmlns:a16="http://schemas.microsoft.com/office/drawing/2014/main" id="{05C73FC8-CF1D-AD2F-89A2-2AF796698556}"/>
              </a:ext>
            </a:extLst>
          </p:cNvPr>
          <p:cNvSpPr txBox="1"/>
          <p:nvPr/>
        </p:nvSpPr>
        <p:spPr>
          <a:xfrm>
            <a:off x="6866400" y="1334651"/>
            <a:ext cx="3533620" cy="1687890"/>
          </a:xfrm>
          <a:prstGeom prst="ellipse">
            <a:avLst/>
          </a:prstGeom>
          <a:solidFill>
            <a:srgbClr val="FFC000"/>
          </a:solidFill>
          <a:ln>
            <a:solidFill>
              <a:schemeClr val="tx1"/>
            </a:solidFill>
          </a:ln>
        </p:spPr>
        <p:txBody>
          <a:bodyPr wrap="square" rtlCol="0">
            <a:spAutoFit/>
          </a:bodyPr>
          <a:lstStyle/>
          <a:p>
            <a:pPr algn="ctr"/>
            <a:r>
              <a:rPr lang="en-US" sz="3600" b="1" dirty="0">
                <a:ln>
                  <a:solidFill>
                    <a:schemeClr val="bg2">
                      <a:lumMod val="50000"/>
                    </a:schemeClr>
                  </a:solidFill>
                </a:ln>
              </a:rPr>
              <a:t>Any more ideas?</a:t>
            </a:r>
          </a:p>
        </p:txBody>
      </p:sp>
    </p:spTree>
    <p:extLst>
      <p:ext uri="{BB962C8B-B14F-4D97-AF65-F5344CB8AC3E}">
        <p14:creationId xmlns:p14="http://schemas.microsoft.com/office/powerpoint/2010/main" val="111758860"/>
      </p:ext>
    </p:extLst>
  </p:cSld>
  <p:clrMapOvr>
    <a:masterClrMapping/>
  </p:clrMapOvr>
  <p:transition spd="slow">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C9A10-86DB-26D9-A95D-AAC04A627129}"/>
            </a:ext>
          </a:extLst>
        </p:cNvPr>
        <p:cNvGrpSpPr/>
        <p:nvPr/>
      </p:nvGrpSpPr>
      <p:grpSpPr>
        <a:xfrm>
          <a:off x="0" y="0"/>
          <a:ext cx="0" cy="0"/>
          <a:chOff x="0" y="0"/>
          <a:chExt cx="0" cy="0"/>
        </a:xfrm>
      </p:grpSpPr>
      <p:pic>
        <p:nvPicPr>
          <p:cNvPr id="14" name="Picture 13" descr="A diagram of a network&#10;&#10;AI-generated content may be incorrect.">
            <a:extLst>
              <a:ext uri="{FF2B5EF4-FFF2-40B4-BE49-F238E27FC236}">
                <a16:creationId xmlns:a16="http://schemas.microsoft.com/office/drawing/2014/main" id="{E51AE0B5-1E68-12AC-7F35-C72FFD019126}"/>
              </a:ext>
            </a:extLst>
          </p:cNvPr>
          <p:cNvPicPr>
            <a:picLocks noChangeAspect="1"/>
          </p:cNvPicPr>
          <p:nvPr/>
        </p:nvPicPr>
        <p:blipFill>
          <a:blip r:embed="rId3"/>
          <a:stretch>
            <a:fillRect/>
          </a:stretch>
        </p:blipFill>
        <p:spPr>
          <a:xfrm>
            <a:off x="3339221" y="2012127"/>
            <a:ext cx="5058800" cy="2684838"/>
          </a:xfrm>
          <a:prstGeom prst="rect">
            <a:avLst/>
          </a:prstGeom>
          <a:ln>
            <a:noFill/>
          </a:ln>
        </p:spPr>
      </p:pic>
      <p:sp>
        <p:nvSpPr>
          <p:cNvPr id="53" name="Content Placeholder 3">
            <a:extLst>
              <a:ext uri="{FF2B5EF4-FFF2-40B4-BE49-F238E27FC236}">
                <a16:creationId xmlns:a16="http://schemas.microsoft.com/office/drawing/2014/main" id="{11D6DC05-83B1-B592-C725-77246E9F3812}"/>
              </a:ext>
            </a:extLst>
          </p:cNvPr>
          <p:cNvSpPr txBox="1">
            <a:spLocks/>
          </p:cNvSpPr>
          <p:nvPr/>
        </p:nvSpPr>
        <p:spPr>
          <a:xfrm>
            <a:off x="3234194" y="4715633"/>
            <a:ext cx="9135947" cy="1381820"/>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Exercise.4-Hybrid/</a:t>
            </a:r>
          </a:p>
          <a:p>
            <a:pPr marL="283457" lvl="2" indent="0">
              <a:buNone/>
            </a:pPr>
            <a:r>
              <a:rPr lang="en-US" sz="2400" dirty="0">
                <a:solidFill>
                  <a:srgbClr val="09FA80"/>
                </a:solidFill>
              </a:rPr>
              <a:t>Step 2:</a:t>
            </a:r>
            <a:r>
              <a:rPr lang="en-US" sz="2400" dirty="0">
                <a:solidFill>
                  <a:srgbClr val="00B050"/>
                </a:solidFill>
              </a:rPr>
              <a:t> </a:t>
            </a:r>
            <a:r>
              <a:rPr lang="en-US" sz="2400" dirty="0">
                <a:solidFill>
                  <a:schemeClr val="bg1">
                    <a:lumMod val="85000"/>
                  </a:schemeClr>
                </a:solidFill>
              </a:rPr>
              <a:t>Complete “</a:t>
            </a:r>
            <a:r>
              <a:rPr lang="en-US" sz="2400" dirty="0">
                <a:solidFill>
                  <a:srgbClr val="FFC000"/>
                </a:solidFill>
              </a:rPr>
              <a:t>TODO</a:t>
            </a:r>
            <a:r>
              <a:rPr lang="en-US" sz="2400" dirty="0">
                <a:solidFill>
                  <a:schemeClr val="bg1">
                    <a:lumMod val="85000"/>
                  </a:schemeClr>
                </a:solidFill>
              </a:rPr>
              <a:t>” tasks in </a:t>
            </a:r>
            <a:r>
              <a:rPr lang="en-US" sz="2400" dirty="0">
                <a:solidFill>
                  <a:srgbClr val="FFC000"/>
                </a:solidFill>
              </a:rPr>
              <a:t>mpiMGR_ASSIGNMENT.py</a:t>
            </a:r>
            <a:endParaRPr lang="en-US" sz="2400" dirty="0">
              <a:solidFill>
                <a:schemeClr val="bg1">
                  <a:lumMod val="85000"/>
                </a:schemeClr>
              </a:solidFill>
              <a:latin typeface="Aptos Mono" panose="020B0009020202020204" pitchFamily="49" charset="0"/>
            </a:endParaRPr>
          </a:p>
        </p:txBody>
      </p:sp>
      <p:sp>
        <p:nvSpPr>
          <p:cNvPr id="4" name="Slide Number Placeholder 3">
            <a:extLst>
              <a:ext uri="{FF2B5EF4-FFF2-40B4-BE49-F238E27FC236}">
                <a16:creationId xmlns:a16="http://schemas.microsoft.com/office/drawing/2014/main" id="{BA697D7C-E31C-4B96-0DF0-454F1F0EC9BD}"/>
              </a:ext>
            </a:extLst>
          </p:cNvPr>
          <p:cNvSpPr>
            <a:spLocks noGrp="1"/>
          </p:cNvSpPr>
          <p:nvPr>
            <p:ph type="sldNum" sz="quarter" idx="12"/>
          </p:nvPr>
        </p:nvSpPr>
        <p:spPr/>
        <p:txBody>
          <a:bodyPr/>
          <a:lstStyle/>
          <a:p>
            <a:fld id="{FE024F78-56A6-7740-B68D-8D4D026EDF3F}" type="slidenum">
              <a:rPr lang="en-US" smtClean="0"/>
              <a:pPr/>
              <a:t>172</a:t>
            </a:fld>
            <a:endParaRPr lang="en-US" dirty="0"/>
          </a:p>
        </p:txBody>
      </p:sp>
      <p:sp>
        <p:nvSpPr>
          <p:cNvPr id="12" name="Title 2">
            <a:extLst>
              <a:ext uri="{FF2B5EF4-FFF2-40B4-BE49-F238E27FC236}">
                <a16:creationId xmlns:a16="http://schemas.microsoft.com/office/drawing/2014/main" id="{260373EE-1657-CEDF-9076-8296A64258CA}"/>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BE8D5C80-28CE-F90E-F64B-99DE2717EEB5}"/>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172</a:t>
            </a:fld>
            <a:endParaRPr lang="en-US" dirty="0"/>
          </a:p>
        </p:txBody>
      </p:sp>
      <p:sp>
        <p:nvSpPr>
          <p:cNvPr id="7" name="Title 18">
            <a:extLst>
              <a:ext uri="{FF2B5EF4-FFF2-40B4-BE49-F238E27FC236}">
                <a16:creationId xmlns:a16="http://schemas.microsoft.com/office/drawing/2014/main" id="{BC3CDF5F-C36D-6EF8-E206-BC788A0E1DD9}"/>
              </a:ext>
            </a:extLst>
          </p:cNvPr>
          <p:cNvSpPr>
            <a:spLocks noGrp="1"/>
          </p:cNvSpPr>
          <p:nvPr>
            <p:ph type="title"/>
          </p:nvPr>
        </p:nvSpPr>
        <p:spPr>
          <a:xfrm>
            <a:off x="733565" y="-1"/>
            <a:ext cx="10515601" cy="965193"/>
          </a:xfrm>
        </p:spPr>
        <p:txBody>
          <a:bodyPr/>
          <a:lstStyle/>
          <a:p>
            <a:r>
              <a:rPr lang="en-US" dirty="0">
                <a:solidFill>
                  <a:srgbClr val="04FCFC"/>
                </a:solidFill>
              </a:rPr>
              <a:t>Exercise.4	               </a:t>
            </a:r>
            <a:r>
              <a:rPr lang="en-US" dirty="0">
                <a:solidFill>
                  <a:schemeClr val="bg1">
                    <a:lumMod val="85000"/>
                  </a:schemeClr>
                </a:solidFill>
              </a:rPr>
              <a:t>Pipeline Multi-GPU Parallelism</a:t>
            </a:r>
            <a:endParaRPr lang="en-US" sz="3200" dirty="0">
              <a:solidFill>
                <a:schemeClr val="bg1">
                  <a:lumMod val="95000"/>
                </a:schemeClr>
              </a:solidFill>
            </a:endParaRPr>
          </a:p>
        </p:txBody>
      </p:sp>
      <p:sp>
        <p:nvSpPr>
          <p:cNvPr id="13" name="TextBox 12">
            <a:extLst>
              <a:ext uri="{FF2B5EF4-FFF2-40B4-BE49-F238E27FC236}">
                <a16:creationId xmlns:a16="http://schemas.microsoft.com/office/drawing/2014/main" id="{E0C8B844-1D1A-536C-ECE2-1DDD1650784A}"/>
              </a:ext>
            </a:extLst>
          </p:cNvPr>
          <p:cNvSpPr txBox="1"/>
          <p:nvPr/>
        </p:nvSpPr>
        <p:spPr>
          <a:xfrm>
            <a:off x="1750487" y="6350033"/>
            <a:ext cx="8691026" cy="369332"/>
          </a:xfrm>
          <a:prstGeom prst="rect">
            <a:avLst/>
          </a:prstGeom>
          <a:noFill/>
        </p:spPr>
        <p:txBody>
          <a:bodyPr wrap="square">
            <a:spAutoFit/>
          </a:bodyPr>
          <a:lstStyle/>
          <a:p>
            <a:pPr marL="283457" lvl="2" indent="0" algn="ctr">
              <a:buNone/>
            </a:pPr>
            <a:r>
              <a:rPr lang="en-US" sz="1800">
                <a:solidFill>
                  <a:srgbClr val="FF0000"/>
                </a:solidFill>
                <a:latin typeface="+mj-lt"/>
              </a:rPr>
              <a:t>SOLUTIONS</a:t>
            </a:r>
            <a:r>
              <a:rPr lang="en-US" sz="1800">
                <a:solidFill>
                  <a:schemeClr val="bg1">
                    <a:lumMod val="85000"/>
                  </a:schemeClr>
                </a:solidFill>
                <a:latin typeface="+mj-lt"/>
              </a:rPr>
              <a:t>:  </a:t>
            </a:r>
            <a:r>
              <a:rPr lang="en-US" sz="1800">
                <a:solidFill>
                  <a:srgbClr val="09FA80"/>
                </a:solidFill>
                <a:latin typeface="+mj-lt"/>
              </a:rPr>
              <a:t>cd</a:t>
            </a:r>
            <a:r>
              <a:rPr lang="en-US" sz="1800">
                <a:solidFill>
                  <a:schemeClr val="bg1">
                    <a:lumMod val="85000"/>
                  </a:schemeClr>
                </a:solidFill>
                <a:latin typeface="+mj-lt"/>
              </a:rPr>
              <a:t> </a:t>
            </a:r>
            <a:r>
              <a:rPr lang="en-US" sz="1800">
                <a:solidFill>
                  <a:schemeClr val="bg1">
                    <a:lumMod val="85000"/>
                  </a:schemeClr>
                </a:solidFill>
                <a:latin typeface="Aptos Mono" panose="020F0502020204030204" pitchFamily="49" charset="0"/>
              </a:rPr>
              <a:t>exercises/</a:t>
            </a:r>
            <a:r>
              <a:rPr lang="en-US" sz="1800">
                <a:solidFill>
                  <a:schemeClr val="bg1">
                    <a:lumMod val="85000"/>
                  </a:schemeClr>
                </a:solidFill>
                <a:latin typeface="Aptos Mono" panose="020B0009020202020204" pitchFamily="49" charset="0"/>
              </a:rPr>
              <a:t>Exercise.4-Hybrid/</a:t>
            </a:r>
            <a:r>
              <a:rPr lang="en-US" sz="180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15" name="Content Placeholder 2">
            <a:extLst>
              <a:ext uri="{FF2B5EF4-FFF2-40B4-BE49-F238E27FC236}">
                <a16:creationId xmlns:a16="http://schemas.microsoft.com/office/drawing/2014/main" id="{3D47C034-7A3F-FF75-ACAB-ED8DE270F036}"/>
              </a:ext>
            </a:extLst>
          </p:cNvPr>
          <p:cNvSpPr>
            <a:spLocks noGrp="1"/>
          </p:cNvSpPr>
          <p:nvPr>
            <p:ph sz="quarter" idx="36"/>
          </p:nvPr>
        </p:nvSpPr>
        <p:spPr>
          <a:xfrm>
            <a:off x="3340331" y="1556667"/>
            <a:ext cx="5063443" cy="445687"/>
          </a:xfrm>
          <a:prstGeom prst="rect">
            <a:avLst/>
          </a:prstGeom>
          <a:solidFill>
            <a:schemeClr val="accent1">
              <a:lumMod val="40000"/>
              <a:lumOff val="60000"/>
            </a:schemeClr>
          </a:solidFill>
          <a:ln>
            <a:solidFill>
              <a:schemeClr val="bg1">
                <a:lumMod val="75000"/>
              </a:schemeClr>
            </a:solidFill>
          </a:ln>
        </p:spPr>
        <p:txBody>
          <a:bodyPr>
            <a:normAutofit fontScale="92500" lnSpcReduction="10000"/>
          </a:bodyPr>
          <a:lstStyle/>
          <a:p>
            <a:pPr marL="0" indent="0" algn="ctr">
              <a:buNone/>
            </a:pPr>
            <a:r>
              <a:rPr lang="en-US" sz="2400" i="1" dirty="0">
                <a:solidFill>
                  <a:schemeClr val="tx1">
                    <a:lumMod val="75000"/>
                    <a:lumOff val="25000"/>
                  </a:schemeClr>
                </a:solidFill>
                <a:latin typeface="+mj-lt"/>
              </a:rPr>
              <a:t>Predicting Housing Prices</a:t>
            </a:r>
          </a:p>
        </p:txBody>
      </p:sp>
      <p:pic>
        <p:nvPicPr>
          <p:cNvPr id="21" name="Picture 20">
            <a:extLst>
              <a:ext uri="{FF2B5EF4-FFF2-40B4-BE49-F238E27FC236}">
                <a16:creationId xmlns:a16="http://schemas.microsoft.com/office/drawing/2014/main" id="{59489C83-6525-A65E-64F7-A5DE208B8DE4}"/>
              </a:ext>
            </a:extLst>
          </p:cNvPr>
          <p:cNvPicPr>
            <a:picLocks noChangeAspect="1"/>
          </p:cNvPicPr>
          <p:nvPr/>
        </p:nvPicPr>
        <p:blipFill>
          <a:blip r:embed="rId4"/>
          <a:stretch>
            <a:fillRect/>
          </a:stretch>
        </p:blipFill>
        <p:spPr>
          <a:xfrm>
            <a:off x="8458372" y="1556667"/>
            <a:ext cx="3673279" cy="3140024"/>
          </a:xfrm>
          <a:prstGeom prst="rect">
            <a:avLst/>
          </a:prstGeom>
        </p:spPr>
      </p:pic>
      <p:sp>
        <p:nvSpPr>
          <p:cNvPr id="25" name="TextBox 24">
            <a:extLst>
              <a:ext uri="{FF2B5EF4-FFF2-40B4-BE49-F238E27FC236}">
                <a16:creationId xmlns:a16="http://schemas.microsoft.com/office/drawing/2014/main" id="{5FB096C1-4C6D-4214-2B5D-F463EF401AE4}"/>
              </a:ext>
            </a:extLst>
          </p:cNvPr>
          <p:cNvSpPr txBox="1"/>
          <p:nvPr/>
        </p:nvSpPr>
        <p:spPr>
          <a:xfrm>
            <a:off x="60351" y="1556667"/>
            <a:ext cx="3218519" cy="4247317"/>
          </a:xfrm>
          <a:prstGeom prst="rect">
            <a:avLst/>
          </a:prstGeom>
          <a:noFill/>
          <a:ln>
            <a:solidFill>
              <a:srgbClr val="E1BA59"/>
            </a:solidFill>
          </a:ln>
        </p:spPr>
        <p:txBody>
          <a:bodyPr wrap="square">
            <a:spAutoFit/>
          </a:bodyPr>
          <a:lstStyle/>
          <a:p>
            <a:r>
              <a:rPr lang="en-US" u="sng" dirty="0">
                <a:solidFill>
                  <a:srgbClr val="E1BA59"/>
                </a:solidFill>
              </a:rPr>
              <a:t>Input Data</a:t>
            </a:r>
          </a:p>
          <a:p>
            <a:pPr marL="342900" indent="-342900">
              <a:buFont typeface="+mj-lt"/>
              <a:buAutoNum type="arabicPeriod"/>
            </a:pPr>
            <a:r>
              <a:rPr lang="en-US" dirty="0">
                <a:solidFill>
                  <a:schemeClr val="bg1">
                    <a:lumMod val="85000"/>
                  </a:schemeClr>
                </a:solidFill>
              </a:rPr>
              <a:t> Living Area</a:t>
            </a:r>
          </a:p>
          <a:p>
            <a:pPr marL="342900" indent="-342900">
              <a:buFont typeface="+mj-lt"/>
              <a:buAutoNum type="arabicPeriod"/>
            </a:pPr>
            <a:r>
              <a:rPr lang="en-US" dirty="0">
                <a:solidFill>
                  <a:schemeClr val="bg1">
                    <a:lumMod val="85000"/>
                  </a:schemeClr>
                </a:solidFill>
              </a:rPr>
              <a:t> Number of bedrooms</a:t>
            </a:r>
          </a:p>
          <a:p>
            <a:pPr marL="342900" indent="-342900">
              <a:buFont typeface="+mj-lt"/>
              <a:buAutoNum type="arabicPeriod"/>
            </a:pPr>
            <a:r>
              <a:rPr lang="en-US" dirty="0">
                <a:solidFill>
                  <a:schemeClr val="bg1">
                    <a:lumMod val="85000"/>
                  </a:schemeClr>
                </a:solidFill>
              </a:rPr>
              <a:t> Number of bathrooms</a:t>
            </a:r>
          </a:p>
          <a:p>
            <a:pPr marL="342900" indent="-342900">
              <a:buFont typeface="+mj-lt"/>
              <a:buAutoNum type="arabicPeriod"/>
            </a:pPr>
            <a:r>
              <a:rPr lang="en-US" dirty="0">
                <a:solidFill>
                  <a:schemeClr val="bg1">
                    <a:lumMod val="85000"/>
                  </a:schemeClr>
                </a:solidFill>
              </a:rPr>
              <a:t> Age of </a:t>
            </a:r>
          </a:p>
          <a:p>
            <a:pPr marL="342900" indent="-342900">
              <a:buFont typeface="+mj-lt"/>
              <a:buAutoNum type="arabicPeriod"/>
            </a:pPr>
            <a:r>
              <a:rPr lang="en-US" dirty="0">
                <a:solidFill>
                  <a:schemeClr val="bg1">
                    <a:lumMod val="85000"/>
                  </a:schemeClr>
                </a:solidFill>
              </a:rPr>
              <a:t> Parking Spaces</a:t>
            </a:r>
          </a:p>
          <a:p>
            <a:pPr marL="342900" indent="-342900">
              <a:buFont typeface="+mj-lt"/>
              <a:buAutoNum type="arabicPeriod"/>
            </a:pPr>
            <a:r>
              <a:rPr lang="en-US" dirty="0">
                <a:solidFill>
                  <a:schemeClr val="bg1">
                    <a:lumMod val="85000"/>
                  </a:schemeClr>
                </a:solidFill>
              </a:rPr>
              <a:t> Number of Floors</a:t>
            </a:r>
          </a:p>
          <a:p>
            <a:pPr marL="342900" indent="-342900">
              <a:buFont typeface="+mj-lt"/>
              <a:buAutoNum type="arabicPeriod"/>
            </a:pPr>
            <a:r>
              <a:rPr lang="en-US" dirty="0">
                <a:solidFill>
                  <a:schemeClr val="bg1">
                    <a:lumMod val="85000"/>
                  </a:schemeClr>
                </a:solidFill>
              </a:rPr>
              <a:t> Land Lot Size</a:t>
            </a:r>
          </a:p>
          <a:p>
            <a:pPr marL="342900" indent="-342900">
              <a:buFont typeface="+mj-lt"/>
              <a:buAutoNum type="arabicPeriod"/>
            </a:pPr>
            <a:r>
              <a:rPr lang="en-US" dirty="0">
                <a:solidFill>
                  <a:schemeClr val="bg1">
                    <a:lumMod val="85000"/>
                  </a:schemeClr>
                </a:solidFill>
              </a:rPr>
              <a:t> Distance to City</a:t>
            </a:r>
          </a:p>
          <a:p>
            <a:pPr marL="342900" indent="-342900">
              <a:buFont typeface="+mj-lt"/>
              <a:buAutoNum type="arabicPeriod"/>
            </a:pPr>
            <a:r>
              <a:rPr lang="en-US" dirty="0">
                <a:solidFill>
                  <a:schemeClr val="bg1">
                    <a:lumMod val="85000"/>
                  </a:schemeClr>
                </a:solidFill>
              </a:rPr>
              <a:t> Neighborhood Crime Rate</a:t>
            </a:r>
          </a:p>
          <a:p>
            <a:pPr marL="342900" indent="-342900">
              <a:buFont typeface="+mj-lt"/>
              <a:buAutoNum type="arabicPeriod"/>
            </a:pPr>
            <a:r>
              <a:rPr lang="en-US" dirty="0">
                <a:solidFill>
                  <a:schemeClr val="bg1">
                    <a:lumMod val="85000"/>
                  </a:schemeClr>
                </a:solidFill>
              </a:rPr>
              <a:t> School Rating</a:t>
            </a:r>
          </a:p>
          <a:p>
            <a:pPr marL="342900" indent="-342900">
              <a:buFont typeface="+mj-lt"/>
              <a:buAutoNum type="arabicPeriod"/>
            </a:pPr>
            <a:r>
              <a:rPr lang="en-US" dirty="0">
                <a:solidFill>
                  <a:schemeClr val="bg1">
                    <a:lumMod val="85000"/>
                  </a:schemeClr>
                </a:solidFill>
              </a:rPr>
              <a:t> Has pool?</a:t>
            </a:r>
          </a:p>
          <a:p>
            <a:pPr marL="342900" indent="-342900">
              <a:buFont typeface="+mj-lt"/>
              <a:buAutoNum type="arabicPeriod"/>
            </a:pPr>
            <a:r>
              <a:rPr lang="en-US" dirty="0">
                <a:solidFill>
                  <a:schemeClr val="bg1">
                    <a:lumMod val="85000"/>
                  </a:schemeClr>
                </a:solidFill>
              </a:rPr>
              <a:t> Has fireplace?</a:t>
            </a:r>
          </a:p>
          <a:p>
            <a:pPr marL="342900" indent="-342900">
              <a:buFont typeface="+mj-lt"/>
              <a:buAutoNum type="arabicPeriod"/>
            </a:pPr>
            <a:r>
              <a:rPr lang="en-US" dirty="0">
                <a:solidFill>
                  <a:schemeClr val="bg1">
                    <a:lumMod val="85000"/>
                  </a:schemeClr>
                </a:solidFill>
              </a:rPr>
              <a:t> Neighborhood Code</a:t>
            </a:r>
          </a:p>
          <a:p>
            <a:pPr marL="342900" indent="-342900">
              <a:buFont typeface="+mj-lt"/>
              <a:buAutoNum type="arabicPeriod"/>
            </a:pPr>
            <a:r>
              <a:rPr lang="en-US" dirty="0">
                <a:solidFill>
                  <a:schemeClr val="bg1">
                    <a:lumMod val="85000"/>
                  </a:schemeClr>
                </a:solidFill>
              </a:rPr>
              <a:t> Year Renovated</a:t>
            </a:r>
          </a:p>
        </p:txBody>
      </p:sp>
      <p:sp>
        <p:nvSpPr>
          <p:cNvPr id="27" name="TextBox 26">
            <a:extLst>
              <a:ext uri="{FF2B5EF4-FFF2-40B4-BE49-F238E27FC236}">
                <a16:creationId xmlns:a16="http://schemas.microsoft.com/office/drawing/2014/main" id="{61B5FEB8-5318-2346-FBB3-7DF6A8F6BE54}"/>
              </a:ext>
            </a:extLst>
          </p:cNvPr>
          <p:cNvSpPr txBox="1"/>
          <p:nvPr/>
        </p:nvSpPr>
        <p:spPr>
          <a:xfrm>
            <a:off x="9444791" y="1560478"/>
            <a:ext cx="2309132" cy="432792"/>
          </a:xfrm>
          <a:prstGeom prst="roundRect">
            <a:avLst>
              <a:gd name="adj" fmla="val 50000"/>
            </a:avLst>
          </a:prstGeom>
          <a:solidFill>
            <a:schemeClr val="bg1">
              <a:lumMod val="95000"/>
            </a:schemeClr>
          </a:solidFill>
        </p:spPr>
        <p:txBody>
          <a:bodyPr wrap="square">
            <a:spAutoFit/>
          </a:bodyPr>
          <a:lstStyle/>
          <a:p>
            <a:pPr algn="ctr"/>
            <a:r>
              <a:rPr lang="en-US" sz="1400" dirty="0"/>
              <a:t>182,945 Parameters</a:t>
            </a:r>
          </a:p>
        </p:txBody>
      </p:sp>
    </p:spTree>
    <p:extLst>
      <p:ext uri="{BB962C8B-B14F-4D97-AF65-F5344CB8AC3E}">
        <p14:creationId xmlns:p14="http://schemas.microsoft.com/office/powerpoint/2010/main" val="112632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1" y="2465537"/>
            <a:ext cx="9205999" cy="3427265"/>
          </a:xfrm>
        </p:spPr>
        <p:txBody>
          <a:bodyPr/>
          <a:lstStyle/>
          <a:p>
            <a:pPr marL="0" indent="0">
              <a:buNone/>
            </a:pPr>
            <a:r>
              <a:rPr lang="en-US" sz="2400" dirty="0">
                <a:solidFill>
                  <a:schemeClr val="bg1">
                    <a:lumMod val="95000"/>
                  </a:schemeClr>
                </a:solidFill>
                <a:latin typeface="+mj-lt"/>
              </a:rPr>
              <a:t>What we learned:</a:t>
            </a:r>
          </a:p>
          <a:p>
            <a:pPr lvl="1">
              <a:buFont typeface="Wingdings" panose="05000000000000000000" pitchFamily="2" charset="2"/>
              <a:buChar char="Ø"/>
            </a:pPr>
            <a:r>
              <a:rPr lang="en-US" sz="2400" dirty="0">
                <a:solidFill>
                  <a:schemeClr val="bg1">
                    <a:lumMod val="95000"/>
                  </a:schemeClr>
                </a:solidFill>
                <a:latin typeface="+mj-lt"/>
              </a:rPr>
              <a:t>Review of Message Passing Concepts</a:t>
            </a:r>
          </a:p>
          <a:p>
            <a:pPr lvl="1">
              <a:buFont typeface="Wingdings" panose="05000000000000000000" pitchFamily="2" charset="2"/>
              <a:buChar char="Ø"/>
            </a:pPr>
            <a:r>
              <a:rPr lang="en-US" sz="2400" dirty="0">
                <a:solidFill>
                  <a:schemeClr val="bg1">
                    <a:lumMod val="95000"/>
                  </a:schemeClr>
                </a:solidFill>
                <a:latin typeface="+mj-lt"/>
              </a:rPr>
              <a:t>MPI Derived Datatypes and Custom Operations</a:t>
            </a:r>
          </a:p>
          <a:p>
            <a:pPr lvl="1">
              <a:buFont typeface="Wingdings" panose="05000000000000000000" pitchFamily="2" charset="2"/>
              <a:buChar char="Ø"/>
            </a:pPr>
            <a:r>
              <a:rPr lang="en-US" sz="2400" dirty="0">
                <a:solidFill>
                  <a:schemeClr val="bg1">
                    <a:lumMod val="95000"/>
                  </a:schemeClr>
                </a:solidFill>
                <a:latin typeface="+mj-lt"/>
              </a:rPr>
              <a:t>MPI Virtual Topologies</a:t>
            </a:r>
          </a:p>
          <a:p>
            <a:pPr lvl="1">
              <a:buFont typeface="Wingdings" panose="05000000000000000000" pitchFamily="2" charset="2"/>
              <a:buChar char="Ø"/>
            </a:pPr>
            <a:r>
              <a:rPr lang="en-US" sz="2400" dirty="0">
                <a:solidFill>
                  <a:schemeClr val="bg1">
                    <a:lumMod val="95000"/>
                  </a:schemeClr>
                </a:solidFill>
                <a:latin typeface="+mj-lt"/>
              </a:rPr>
              <a:t>MPI Neighborhood Collectives</a:t>
            </a:r>
          </a:p>
          <a:p>
            <a:pPr lvl="1">
              <a:buFont typeface="Wingdings" panose="05000000000000000000" pitchFamily="2" charset="2"/>
              <a:buChar char="Ø"/>
            </a:pPr>
            <a:r>
              <a:rPr lang="en-US" sz="2400" dirty="0">
                <a:solidFill>
                  <a:schemeClr val="bg1">
                    <a:lumMod val="95000"/>
                  </a:schemeClr>
                </a:solidFill>
                <a:latin typeface="+mj-lt"/>
              </a:rPr>
              <a:t>Hybrid-Parallel Programming</a:t>
            </a:r>
          </a:p>
          <a:p>
            <a:pPr lvl="1">
              <a:buFont typeface="Wingdings" panose="05000000000000000000" pitchFamily="2" charset="2"/>
              <a:buChar char="Ø"/>
            </a:pPr>
            <a:endParaRPr lang="en-US"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173</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819D-5305-AD11-1E2D-BCBF57923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C8C0D-AFC8-FCE9-77F1-B033D3326C74}"/>
              </a:ext>
            </a:extLst>
          </p:cNvPr>
          <p:cNvSpPr>
            <a:spLocks noGrp="1"/>
          </p:cNvSpPr>
          <p:nvPr>
            <p:ph type="title"/>
          </p:nvPr>
        </p:nvSpPr>
        <p:spPr/>
        <p:txBody>
          <a:bodyPr/>
          <a:lstStyle/>
          <a:p>
            <a:r>
              <a:rPr lang="en-US" dirty="0"/>
              <a:t>Dawn of Parallel Computing</a:t>
            </a:r>
          </a:p>
        </p:txBody>
      </p:sp>
      <p:sp>
        <p:nvSpPr>
          <p:cNvPr id="5" name="Slide Number Placeholder 4">
            <a:extLst>
              <a:ext uri="{FF2B5EF4-FFF2-40B4-BE49-F238E27FC236}">
                <a16:creationId xmlns:a16="http://schemas.microsoft.com/office/drawing/2014/main" id="{6AAF35DF-D371-2653-5D7C-E7493354C53D}"/>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11" name="Title 2">
            <a:extLst>
              <a:ext uri="{FF2B5EF4-FFF2-40B4-BE49-F238E27FC236}">
                <a16:creationId xmlns:a16="http://schemas.microsoft.com/office/drawing/2014/main" id="{352383DC-48F3-CB12-9536-ED6F50B0EEA7}"/>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CE6D22BC-CFB7-1052-C510-35613EA59710}"/>
              </a:ext>
            </a:extLst>
          </p:cNvPr>
          <p:cNvSpPr txBox="1">
            <a:spLocks/>
          </p:cNvSpPr>
          <p:nvPr/>
        </p:nvSpPr>
        <p:spPr>
          <a:xfrm>
            <a:off x="741680" y="1165726"/>
            <a:ext cx="11142491" cy="562008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chemeClr val="bg1"/>
                </a:solidFill>
              </a:rPr>
              <a:t>Early Parallel computing traces its roots back to the 1940s and 1950s</a:t>
            </a:r>
          </a:p>
          <a:p>
            <a:pPr marL="857250" lvl="2" indent="-457200">
              <a:buFont typeface="Wingdings" panose="05000000000000000000" pitchFamily="2" charset="2"/>
              <a:buChar char="Ø"/>
            </a:pPr>
            <a:r>
              <a:rPr lang="en-US" sz="2400" b="1" dirty="0">
                <a:solidFill>
                  <a:srgbClr val="90C226"/>
                </a:solidFill>
              </a:rPr>
              <a:t>1950s–60s</a:t>
            </a:r>
            <a:r>
              <a:rPr lang="en-US" sz="2400" dirty="0">
                <a:solidFill>
                  <a:schemeClr val="bg1"/>
                </a:solidFill>
              </a:rPr>
              <a:t>: </a:t>
            </a:r>
            <a:r>
              <a:rPr lang="en-US" sz="2000" dirty="0">
                <a:solidFill>
                  <a:schemeClr val="bg1"/>
                </a:solidFill>
              </a:rPr>
              <a:t>Concepts of vector and array processing emerged</a:t>
            </a:r>
            <a:endParaRPr lang="en-US" sz="2800" dirty="0">
              <a:solidFill>
                <a:schemeClr val="bg1"/>
              </a:solidFill>
            </a:endParaRPr>
          </a:p>
          <a:p>
            <a:pPr marL="857250" lvl="2" indent="-457200">
              <a:buFont typeface="Wingdings" panose="05000000000000000000" pitchFamily="2" charset="2"/>
              <a:buChar char="Ø"/>
            </a:pPr>
            <a:r>
              <a:rPr lang="en-US" sz="2400" b="1" dirty="0">
                <a:solidFill>
                  <a:srgbClr val="90C226"/>
                </a:solidFill>
              </a:rPr>
              <a:t>1970s</a:t>
            </a:r>
            <a:r>
              <a:rPr lang="en-US" sz="2400" dirty="0">
                <a:solidFill>
                  <a:schemeClr val="bg1"/>
                </a:solidFill>
              </a:rPr>
              <a:t>: </a:t>
            </a:r>
            <a:r>
              <a:rPr lang="en-US" sz="2000" dirty="0">
                <a:solidFill>
                  <a:schemeClr val="bg1"/>
                </a:solidFill>
              </a:rPr>
              <a:t>Parallel architectures like </a:t>
            </a:r>
            <a:br>
              <a:rPr lang="en-US" sz="2000" dirty="0">
                <a:solidFill>
                  <a:schemeClr val="bg1"/>
                </a:solidFill>
              </a:rPr>
            </a:br>
            <a:r>
              <a:rPr lang="en-US" sz="2000" dirty="0">
                <a:solidFill>
                  <a:schemeClr val="bg1"/>
                </a:solidFill>
              </a:rPr>
              <a:t>				SIMD (Single Instruction, Multiple Data) -- </a:t>
            </a:r>
            <a:r>
              <a:rPr lang="en-US" sz="2000" dirty="0">
                <a:solidFill>
                  <a:srgbClr val="90C226"/>
                </a:solidFill>
              </a:rPr>
              <a:t>ILLIAC IV (1966)</a:t>
            </a:r>
            <a:br>
              <a:rPr lang="en-US" sz="2000" dirty="0">
                <a:solidFill>
                  <a:schemeClr val="bg1"/>
                </a:solidFill>
              </a:rPr>
            </a:br>
            <a:r>
              <a:rPr lang="en-US" sz="2000" dirty="0">
                <a:solidFill>
                  <a:schemeClr val="bg1"/>
                </a:solidFill>
              </a:rPr>
              <a:t>				MIMD (Multiple Instruction, Multiple Data) -- </a:t>
            </a:r>
            <a:r>
              <a:rPr lang="en-US" sz="2000" dirty="0">
                <a:solidFill>
                  <a:srgbClr val="90C226"/>
                </a:solidFill>
              </a:rPr>
              <a:t>Gamma 60 (1957)</a:t>
            </a:r>
          </a:p>
          <a:p>
            <a:pPr marL="457200" lvl="1" indent="-457200">
              <a:buFont typeface="Wingdings" panose="05000000000000000000" pitchFamily="2" charset="2"/>
              <a:buChar char="Ø"/>
            </a:pPr>
            <a:r>
              <a:rPr lang="en-US" sz="2400" dirty="0">
                <a:solidFill>
                  <a:srgbClr val="90C226"/>
                </a:solidFill>
              </a:rPr>
              <a:t>1980s</a:t>
            </a:r>
            <a:r>
              <a:rPr lang="en-US" sz="2400" dirty="0">
                <a:solidFill>
                  <a:schemeClr val="bg1"/>
                </a:solidFill>
              </a:rPr>
              <a:t>: Rise of Distributed-Memory Systems</a:t>
            </a:r>
          </a:p>
          <a:p>
            <a:pPr marL="857250" lvl="2" indent="-457200">
              <a:buFont typeface="Wingdings" panose="05000000000000000000" pitchFamily="2" charset="2"/>
              <a:buChar char="Ø"/>
            </a:pPr>
            <a:r>
              <a:rPr lang="en-US" sz="2400" dirty="0">
                <a:solidFill>
                  <a:schemeClr val="bg1"/>
                </a:solidFill>
              </a:rPr>
              <a:t>Early Message Passing Libraries (vendor-specific)</a:t>
            </a:r>
          </a:p>
          <a:p>
            <a:pPr marL="1314450" lvl="3" indent="-457200">
              <a:buFont typeface="Wingdings" panose="05000000000000000000" pitchFamily="2" charset="2"/>
              <a:buChar char="Ø"/>
            </a:pPr>
            <a:r>
              <a:rPr lang="en-US" sz="2200" dirty="0">
                <a:solidFill>
                  <a:schemeClr val="bg1"/>
                </a:solidFill>
              </a:rPr>
              <a:t>e.g., PVM, Express, and NX</a:t>
            </a:r>
          </a:p>
          <a:p>
            <a:pPr marL="457200" lvl="1" indent="-457200">
              <a:buFont typeface="Wingdings" panose="05000000000000000000" pitchFamily="2" charset="2"/>
              <a:buChar char="Ø"/>
            </a:pPr>
            <a:r>
              <a:rPr lang="en-US" sz="2400" dirty="0">
                <a:solidFill>
                  <a:srgbClr val="90C226"/>
                </a:solidFill>
              </a:rPr>
              <a:t>1990s: </a:t>
            </a:r>
            <a:r>
              <a:rPr lang="en-US" sz="2400" dirty="0">
                <a:solidFill>
                  <a:schemeClr val="bg1"/>
                </a:solidFill>
              </a:rPr>
              <a:t>The Emergence of the Message-Passing Interface (MPI)</a:t>
            </a:r>
          </a:p>
          <a:p>
            <a:pPr marL="857250" lvl="2" indent="-457200">
              <a:buFont typeface="Wingdings" panose="05000000000000000000" pitchFamily="2" charset="2"/>
              <a:buChar char="Ø"/>
            </a:pPr>
            <a:r>
              <a:rPr lang="en-US" sz="2400" dirty="0">
                <a:solidFill>
                  <a:schemeClr val="bg1"/>
                </a:solidFill>
              </a:rPr>
              <a:t>Portable, standardized interface for message passing</a:t>
            </a:r>
          </a:p>
        </p:txBody>
      </p:sp>
    </p:spTree>
    <p:extLst>
      <p:ext uri="{BB962C8B-B14F-4D97-AF65-F5344CB8AC3E}">
        <p14:creationId xmlns:p14="http://schemas.microsoft.com/office/powerpoint/2010/main" val="93650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C94B4-A6FA-17C5-3617-499667AD6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1B43D-CFB4-67A2-70BA-2CE0D3B28AB6}"/>
              </a:ext>
            </a:extLst>
          </p:cNvPr>
          <p:cNvSpPr>
            <a:spLocks noGrp="1"/>
          </p:cNvSpPr>
          <p:nvPr>
            <p:ph type="title"/>
          </p:nvPr>
        </p:nvSpPr>
        <p:spPr/>
        <p:txBody>
          <a:bodyPr/>
          <a:lstStyle/>
          <a:p>
            <a:r>
              <a:rPr lang="en-US" dirty="0"/>
              <a:t>Message Passing Interface (MPI) history</a:t>
            </a:r>
          </a:p>
        </p:txBody>
      </p:sp>
      <p:sp>
        <p:nvSpPr>
          <p:cNvPr id="5" name="Slide Number Placeholder 4">
            <a:extLst>
              <a:ext uri="{FF2B5EF4-FFF2-40B4-BE49-F238E27FC236}">
                <a16:creationId xmlns:a16="http://schemas.microsoft.com/office/drawing/2014/main" id="{08D2348A-53AA-4064-52D8-30F9107642B2}"/>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
        <p:nvSpPr>
          <p:cNvPr id="11" name="Title 2">
            <a:extLst>
              <a:ext uri="{FF2B5EF4-FFF2-40B4-BE49-F238E27FC236}">
                <a16:creationId xmlns:a16="http://schemas.microsoft.com/office/drawing/2014/main" id="{705E291C-0907-1CB6-5017-AB69F511C88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F35DE74E-A644-8153-623A-0FE8A8F7C16C}"/>
              </a:ext>
            </a:extLst>
          </p:cNvPr>
          <p:cNvSpPr txBox="1">
            <a:spLocks/>
          </p:cNvSpPr>
          <p:nvPr/>
        </p:nvSpPr>
        <p:spPr>
          <a:xfrm>
            <a:off x="336877" y="1069474"/>
            <a:ext cx="11793266" cy="508534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1992</a:t>
            </a:r>
            <a:r>
              <a:rPr lang="en-US" sz="3000" dirty="0">
                <a:solidFill>
                  <a:schemeClr val="bg1"/>
                </a:solidFill>
              </a:rPr>
              <a:t> 				</a:t>
            </a:r>
            <a:r>
              <a:rPr lang="en-US" sz="2400" dirty="0">
                <a:solidFill>
                  <a:schemeClr val="bg1"/>
                </a:solidFill>
              </a:rPr>
              <a:t>MPI Forum formed</a:t>
            </a:r>
          </a:p>
          <a:p>
            <a:pPr marL="457200" lvl="1" indent="-457200">
              <a:buFont typeface="Wingdings" panose="05000000000000000000" pitchFamily="2" charset="2"/>
              <a:buChar char="Ø"/>
            </a:pPr>
            <a:r>
              <a:rPr lang="en-US" sz="2800" dirty="0">
                <a:solidFill>
                  <a:srgbClr val="90C226"/>
                </a:solidFill>
              </a:rPr>
              <a:t>1994</a:t>
            </a:r>
            <a:r>
              <a:rPr lang="en-US" sz="3000" dirty="0">
                <a:solidFill>
                  <a:schemeClr val="bg1"/>
                </a:solidFill>
              </a:rPr>
              <a:t>				</a:t>
            </a:r>
            <a:r>
              <a:rPr lang="en-US" sz="2400" dirty="0">
                <a:solidFill>
                  <a:schemeClr val="bg1"/>
                </a:solidFill>
              </a:rPr>
              <a:t>MPI-1</a:t>
            </a:r>
            <a:br>
              <a:rPr lang="en-US" sz="3000" dirty="0">
                <a:solidFill>
                  <a:schemeClr val="bg1"/>
                </a:solidFill>
              </a:rPr>
            </a:br>
            <a:r>
              <a:rPr lang="en-US" sz="2000" dirty="0">
                <a:solidFill>
                  <a:schemeClr val="bg1"/>
                </a:solidFill>
              </a:rPr>
              <a:t>						- pt2pt, collective operations, communicators</a:t>
            </a:r>
          </a:p>
          <a:p>
            <a:pPr marL="457200" lvl="1" indent="-457200">
              <a:buFont typeface="Wingdings" panose="05000000000000000000" pitchFamily="2" charset="2"/>
              <a:buChar char="Ø"/>
            </a:pPr>
            <a:r>
              <a:rPr lang="en-US" sz="2800" dirty="0">
                <a:solidFill>
                  <a:srgbClr val="90C226"/>
                </a:solidFill>
              </a:rPr>
              <a:t>1997-2003</a:t>
            </a:r>
            <a:r>
              <a:rPr lang="en-US" sz="3000" dirty="0">
                <a:solidFill>
                  <a:schemeClr val="bg1"/>
                </a:solidFill>
              </a:rPr>
              <a:t>		</a:t>
            </a:r>
            <a:r>
              <a:rPr lang="en-US" sz="2400" dirty="0">
                <a:solidFill>
                  <a:schemeClr val="bg1"/>
                </a:solidFill>
              </a:rPr>
              <a:t>MPI-2</a:t>
            </a:r>
            <a:br>
              <a:rPr lang="en-US" sz="3000" dirty="0">
                <a:solidFill>
                  <a:schemeClr val="bg1"/>
                </a:solidFill>
              </a:rPr>
            </a:br>
            <a:r>
              <a:rPr lang="en-US" sz="2000" dirty="0">
                <a:solidFill>
                  <a:schemeClr val="bg1"/>
                </a:solidFill>
              </a:rPr>
              <a:t>						- One-sided communication (RMA), parallel I/O</a:t>
            </a:r>
          </a:p>
          <a:p>
            <a:pPr marL="457200" lvl="1" indent="-457200">
              <a:buFont typeface="Wingdings" panose="05000000000000000000" pitchFamily="2" charset="2"/>
              <a:buChar char="Ø"/>
            </a:pPr>
            <a:r>
              <a:rPr lang="en-US" sz="2800" dirty="0">
                <a:solidFill>
                  <a:srgbClr val="90C226"/>
                </a:solidFill>
              </a:rPr>
              <a:t>2012</a:t>
            </a:r>
            <a:r>
              <a:rPr lang="en-US" sz="3000" dirty="0">
                <a:solidFill>
                  <a:schemeClr val="bg1"/>
                </a:solidFill>
              </a:rPr>
              <a:t>				</a:t>
            </a:r>
            <a:r>
              <a:rPr lang="en-US" sz="2400" dirty="0">
                <a:solidFill>
                  <a:schemeClr val="bg1"/>
                </a:solidFill>
              </a:rPr>
              <a:t>MPI-3</a:t>
            </a:r>
            <a:br>
              <a:rPr lang="en-US" sz="2400" dirty="0">
                <a:solidFill>
                  <a:schemeClr val="bg1"/>
                </a:solidFill>
              </a:rPr>
            </a:br>
            <a:r>
              <a:rPr lang="en-US" sz="2000" dirty="0">
                <a:solidFill>
                  <a:schemeClr val="bg1"/>
                </a:solidFill>
              </a:rPr>
              <a:t>						- Improved RMA, non-blocking collectives, enhanced MPI+X</a:t>
            </a:r>
          </a:p>
          <a:p>
            <a:pPr marL="457200" lvl="1" indent="-457200">
              <a:buFont typeface="Wingdings" panose="05000000000000000000" pitchFamily="2" charset="2"/>
              <a:buChar char="Ø"/>
            </a:pPr>
            <a:r>
              <a:rPr lang="en-US" sz="2800" dirty="0">
                <a:solidFill>
                  <a:srgbClr val="90C226"/>
                </a:solidFill>
              </a:rPr>
              <a:t>2021				</a:t>
            </a:r>
            <a:r>
              <a:rPr lang="en-US" sz="2400" dirty="0">
                <a:solidFill>
                  <a:schemeClr val="bg1"/>
                </a:solidFill>
              </a:rPr>
              <a:t>MPI-4</a:t>
            </a:r>
            <a:br>
              <a:rPr lang="en-US" sz="2400" dirty="0">
                <a:solidFill>
                  <a:schemeClr val="bg1"/>
                </a:solidFill>
              </a:rPr>
            </a:br>
            <a:r>
              <a:rPr lang="en-US" sz="2400" dirty="0">
                <a:solidFill>
                  <a:schemeClr val="bg1"/>
                </a:solidFill>
              </a:rPr>
              <a:t>						</a:t>
            </a:r>
            <a:r>
              <a:rPr lang="en-US" sz="2000" dirty="0">
                <a:solidFill>
                  <a:schemeClr val="bg1"/>
                </a:solidFill>
              </a:rPr>
              <a:t>- Better support for GPU-aware MPI</a:t>
            </a:r>
            <a:br>
              <a:rPr lang="en-US" sz="2000" dirty="0">
                <a:solidFill>
                  <a:schemeClr val="bg1"/>
                </a:solidFill>
              </a:rPr>
            </a:br>
            <a:r>
              <a:rPr lang="en-US" sz="2000" dirty="0">
                <a:solidFill>
                  <a:schemeClr val="bg1"/>
                </a:solidFill>
              </a:rPr>
              <a:t>						- Partitioned communication for better overlap of comm &amp; computation</a:t>
            </a:r>
          </a:p>
          <a:p>
            <a:pPr marL="457200" lvl="1" indent="-457200">
              <a:buFont typeface="Wingdings" panose="05000000000000000000" pitchFamily="2" charset="2"/>
              <a:buChar char="Ø"/>
            </a:pPr>
            <a:r>
              <a:rPr lang="en-US" sz="2800" dirty="0">
                <a:solidFill>
                  <a:srgbClr val="90C226"/>
                </a:solidFill>
              </a:rPr>
              <a:t>2025</a:t>
            </a:r>
            <a:r>
              <a:rPr lang="en-US" sz="3200" dirty="0">
                <a:solidFill>
                  <a:srgbClr val="90C226"/>
                </a:solidFill>
              </a:rPr>
              <a:t>				</a:t>
            </a:r>
            <a:r>
              <a:rPr lang="en-US" sz="2400" dirty="0">
                <a:solidFill>
                  <a:schemeClr val="bg1"/>
                </a:solidFill>
              </a:rPr>
              <a:t> MPI-5</a:t>
            </a:r>
            <a:br>
              <a:rPr lang="en-US" sz="2400" dirty="0">
                <a:solidFill>
                  <a:schemeClr val="bg1"/>
                </a:solidFill>
              </a:rPr>
            </a:br>
            <a:r>
              <a:rPr lang="en-US" sz="2000" dirty="0">
                <a:solidFill>
                  <a:schemeClr val="bg1"/>
                </a:solidFill>
              </a:rPr>
              <a:t>						- Standard Application Binary Interface (ABI)</a:t>
            </a:r>
            <a:br>
              <a:rPr lang="en-US" sz="2400" dirty="0">
                <a:solidFill>
                  <a:schemeClr val="bg1"/>
                </a:solidFill>
              </a:rPr>
            </a:br>
            <a:r>
              <a:rPr lang="en-US" sz="2000" dirty="0">
                <a:solidFill>
                  <a:schemeClr val="bg1"/>
                </a:solidFill>
              </a:rPr>
              <a:t>						- And more!</a:t>
            </a:r>
            <a:endParaRPr lang="en-US" sz="3000" dirty="0">
              <a:solidFill>
                <a:schemeClr val="bg1"/>
              </a:solidFill>
            </a:endParaRPr>
          </a:p>
        </p:txBody>
      </p:sp>
    </p:spTree>
    <p:extLst>
      <p:ext uri="{BB962C8B-B14F-4D97-AF65-F5344CB8AC3E}">
        <p14:creationId xmlns:p14="http://schemas.microsoft.com/office/powerpoint/2010/main" val="226361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3E5035-7DB9-8FAB-A497-C2F70A280187}"/>
              </a:ext>
            </a:extLst>
          </p:cNvPr>
          <p:cNvGrpSpPr/>
          <p:nvPr/>
        </p:nvGrpSpPr>
        <p:grpSpPr>
          <a:xfrm>
            <a:off x="3445544" y="1649895"/>
            <a:ext cx="23530115" cy="3657600"/>
            <a:chOff x="3445544" y="1649895"/>
            <a:chExt cx="23530115" cy="3657600"/>
          </a:xfrm>
        </p:grpSpPr>
        <p:pic>
          <p:nvPicPr>
            <p:cNvPr id="4" name="Picture 3" descr="A person smiling for a picture&#10;&#10;Description automatically generated">
              <a:extLst>
                <a:ext uri="{FF2B5EF4-FFF2-40B4-BE49-F238E27FC236}">
                  <a16:creationId xmlns:a16="http://schemas.microsoft.com/office/drawing/2014/main" id="{BF4781D7-733E-4A96-2A3D-D31729E295AC}"/>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6" name="Picture 5">
              <a:extLst>
                <a:ext uri="{FF2B5EF4-FFF2-40B4-BE49-F238E27FC236}">
                  <a16:creationId xmlns:a16="http://schemas.microsoft.com/office/drawing/2014/main" id="{CCFAFB7F-8711-B5F0-E434-35E98D2D732B}"/>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7" name="Picture 6">
              <a:extLst>
                <a:ext uri="{FF2B5EF4-FFF2-40B4-BE49-F238E27FC236}">
                  <a16:creationId xmlns:a16="http://schemas.microsoft.com/office/drawing/2014/main" id="{66BBBCD2-61D1-522E-AA75-C82FA84CB9D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8" name="Picture 7" descr="A person smiling for a picture&#10;&#10;Description automatically generated">
              <a:extLst>
                <a:ext uri="{FF2B5EF4-FFF2-40B4-BE49-F238E27FC236}">
                  <a16:creationId xmlns:a16="http://schemas.microsoft.com/office/drawing/2014/main" id="{CF7A2A33-2BDB-D1AC-F1E5-029EDDBD94A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9" name="Picture 8" descr="A person in a suit smiling&#10;&#10;Description automatically generated">
              <a:extLst>
                <a:ext uri="{FF2B5EF4-FFF2-40B4-BE49-F238E27FC236}">
                  <a16:creationId xmlns:a16="http://schemas.microsoft.com/office/drawing/2014/main" id="{51A59067-7EC9-85AF-9242-49918EFF1B9C}"/>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0" name="Picture 2">
              <a:extLst>
                <a:ext uri="{FF2B5EF4-FFF2-40B4-BE49-F238E27FC236}">
                  <a16:creationId xmlns:a16="http://schemas.microsoft.com/office/drawing/2014/main" id="{640476C7-D2B5-07D8-602E-5EB7A81AA6B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80708FCD-6CE3-A960-3F0F-23BD288EC7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 Sebastian Kuckuk - NHR@FAU">
              <a:extLst>
                <a:ext uri="{FF2B5EF4-FFF2-40B4-BE49-F238E27FC236}">
                  <a16:creationId xmlns:a16="http://schemas.microsoft.com/office/drawing/2014/main" id="{5E2BBAB6-1F44-3E24-9CF6-758E0ECB630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itle 5">
            <a:extLst>
              <a:ext uri="{FF2B5EF4-FFF2-40B4-BE49-F238E27FC236}">
                <a16:creationId xmlns:a16="http://schemas.microsoft.com/office/drawing/2014/main" id="{40D40774-9D46-8B9C-A9EC-7FF1D45FAFD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27" name="Rectangle 26">
            <a:extLst>
              <a:ext uri="{FF2B5EF4-FFF2-40B4-BE49-F238E27FC236}">
                <a16:creationId xmlns:a16="http://schemas.microsoft.com/office/drawing/2014/main" id="{A335FB6B-851C-858D-0F7C-9DBC706B44A2}"/>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E7AB6-B21F-C48E-4BBA-F99B1B98D90B}"/>
              </a:ext>
            </a:extLst>
          </p:cNvPr>
          <p:cNvSpPr/>
          <p:nvPr/>
        </p:nvSpPr>
        <p:spPr>
          <a:xfrm rot="10800000">
            <a:off x="-7206164" y="377886"/>
            <a:ext cx="10559269" cy="5915060"/>
          </a:xfrm>
          <a:prstGeom prst="rect">
            <a:avLst/>
          </a:prstGeom>
          <a:solidFill>
            <a:srgbClr val="3F373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74118"/>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FCC6C816-57A5-F9EA-7C78-7615AAA67B9A}"/>
              </a:ext>
            </a:extLst>
          </p:cNvPr>
          <p:cNvSpPr txBox="1"/>
          <p:nvPr/>
        </p:nvSpPr>
        <p:spPr>
          <a:xfrm>
            <a:off x="6815465" y="1997839"/>
            <a:ext cx="7219507" cy="2985433"/>
          </a:xfrm>
          <a:prstGeom prst="rect">
            <a:avLst/>
          </a:prstGeom>
          <a:noFill/>
        </p:spPr>
        <p:txBody>
          <a:bodyPr wrap="square" rtlCol="0">
            <a:spAutoFit/>
          </a:bodyPr>
          <a:lstStyle/>
          <a:p>
            <a:r>
              <a:rPr lang="en-US" sz="4400" dirty="0">
                <a:solidFill>
                  <a:schemeClr val="bg1">
                    <a:lumMod val="95000"/>
                  </a:schemeClr>
                </a:solidFill>
                <a:latin typeface="+mj-lt"/>
              </a:rPr>
              <a:t>Andrew Kirby</a:t>
            </a:r>
            <a:br>
              <a:rPr lang="en-US" sz="4800" dirty="0">
                <a:solidFill>
                  <a:schemeClr val="bg1">
                    <a:lumMod val="95000"/>
                  </a:schemeClr>
                </a:solidFill>
                <a:latin typeface="+mj-lt"/>
              </a:rPr>
            </a:br>
            <a:r>
              <a:rPr lang="en-US" sz="3600" dirty="0">
                <a:solidFill>
                  <a:schemeClr val="accent3"/>
                </a:solidFill>
                <a:latin typeface="+mj-lt"/>
              </a:rPr>
              <a:t>Instructor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000" dirty="0">
              <a:solidFill>
                <a:schemeClr val="bg1">
                  <a:lumMod val="95000"/>
                </a:schemeClr>
              </a:solidFill>
              <a:latin typeface="+mj-lt"/>
            </a:endParaRPr>
          </a:p>
          <a:p>
            <a:r>
              <a:rPr lang="en-US" sz="2000" dirty="0">
                <a:solidFill>
                  <a:schemeClr val="bg1">
                    <a:lumMod val="95000"/>
                  </a:schemeClr>
                </a:solidFill>
                <a:latin typeface="+mj-lt"/>
              </a:rPr>
              <a:t>	</a:t>
            </a:r>
            <a:br>
              <a:rPr lang="en-US" sz="2000" dirty="0">
                <a:solidFill>
                  <a:schemeClr val="bg1">
                    <a:lumMod val="95000"/>
                  </a:schemeClr>
                </a:solidFill>
                <a:latin typeface="+mj-lt"/>
              </a:rPr>
            </a:br>
            <a:r>
              <a:rPr lang="en-US" sz="2000" dirty="0">
                <a:solidFill>
                  <a:schemeClr val="bg1">
                    <a:lumMod val="95000"/>
                  </a:schemeClr>
                </a:solidFill>
                <a:latin typeface="+mj-lt"/>
              </a:rPr>
              <a:t>University of Wyoming, USA</a:t>
            </a:r>
            <a:endParaRPr lang="en-US" sz="4000" dirty="0">
              <a:solidFill>
                <a:schemeClr val="bg1">
                  <a:lumMod val="95000"/>
                </a:schemeClr>
              </a:solidFill>
              <a:latin typeface="+mj-lt"/>
            </a:endParaRPr>
          </a:p>
        </p:txBody>
      </p:sp>
      <p:sp>
        <p:nvSpPr>
          <p:cNvPr id="39" name="Oval 38">
            <a:extLst>
              <a:ext uri="{FF2B5EF4-FFF2-40B4-BE49-F238E27FC236}">
                <a16:creationId xmlns:a16="http://schemas.microsoft.com/office/drawing/2014/main" id="{793ACAED-EB60-7370-7FA2-DE6E7AC26122}"/>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65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B5B43-78BF-F7DD-4769-67F1509D79E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D58272-B255-78FB-0574-2691E7D1E055}"/>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11" name="Title 2">
            <a:extLst>
              <a:ext uri="{FF2B5EF4-FFF2-40B4-BE49-F238E27FC236}">
                <a16:creationId xmlns:a16="http://schemas.microsoft.com/office/drawing/2014/main" id="{8349C8B5-6141-DA92-9BD6-FAC88D08EC15}"/>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31A80AA-4A17-2AD1-FD61-96D33B7043EE}"/>
              </a:ext>
            </a:extLst>
          </p:cNvPr>
          <p:cNvSpPr txBox="1">
            <a:spLocks/>
          </p:cNvSpPr>
          <p:nvPr/>
        </p:nvSpPr>
        <p:spPr>
          <a:xfrm>
            <a:off x="741680" y="1898314"/>
            <a:ext cx="11142491" cy="42672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000" dirty="0">
                <a:solidFill>
                  <a:schemeClr val="bg1"/>
                </a:solidFill>
              </a:rPr>
              <a:t>The MPI Library is the most important piece of software in parallel programming.</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All of the world’s largest supercomputers are programmed using MPI.</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Writing parallel programs using MPI is fun!</a:t>
            </a:r>
          </a:p>
        </p:txBody>
      </p:sp>
      <p:sp>
        <p:nvSpPr>
          <p:cNvPr id="3" name="TextBox 2">
            <a:extLst>
              <a:ext uri="{FF2B5EF4-FFF2-40B4-BE49-F238E27FC236}">
                <a16:creationId xmlns:a16="http://schemas.microsoft.com/office/drawing/2014/main" id="{91105A97-ED23-38B6-46E9-7CFFAB20DEA4}"/>
              </a:ext>
            </a:extLst>
          </p:cNvPr>
          <p:cNvSpPr txBox="1"/>
          <p:nvPr/>
        </p:nvSpPr>
        <p:spPr>
          <a:xfrm>
            <a:off x="4389933" y="-130999"/>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9701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lstStyle/>
          <a:p>
            <a:r>
              <a:rPr lang="en-US" dirty="0">
                <a:solidFill>
                  <a:schemeClr val="bg1"/>
                </a:solidFill>
              </a:rPr>
              <a:t>Track overview</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2670672" y="2470153"/>
            <a:ext cx="7420819" cy="3676649"/>
          </a:xfrm>
        </p:spPr>
        <p:txBody>
          <a:bodyPr/>
          <a:lstStyle/>
          <a:p>
            <a:r>
              <a:rPr lang="en-US" sz="2000" b="1" dirty="0"/>
              <a:t>Section I		</a:t>
            </a:r>
            <a:r>
              <a:rPr lang="en-US" sz="2000" dirty="0"/>
              <a:t>–	Intro MPI Review</a:t>
            </a:r>
          </a:p>
          <a:p>
            <a:r>
              <a:rPr lang="en-US" sz="2000" b="1" dirty="0"/>
              <a:t>Section II	</a:t>
            </a:r>
            <a:r>
              <a:rPr lang="en-US" sz="2000" dirty="0"/>
              <a:t>-	Derived Data Types</a:t>
            </a:r>
          </a:p>
          <a:p>
            <a:r>
              <a:rPr lang="en-US" sz="2000" b="1" dirty="0"/>
              <a:t>Section III	</a:t>
            </a:r>
            <a:r>
              <a:rPr lang="en-US" sz="2000" dirty="0"/>
              <a:t>– 	Virtual Topologies</a:t>
            </a:r>
          </a:p>
          <a:p>
            <a:r>
              <a:rPr lang="en-US" sz="2000" b="1" dirty="0"/>
              <a:t>Section IV</a:t>
            </a:r>
            <a:r>
              <a:rPr lang="en-US" sz="2000" dirty="0"/>
              <a:t> 	–	Neighborhood Collectives</a:t>
            </a:r>
          </a:p>
          <a:p>
            <a:r>
              <a:rPr lang="en-US" sz="2000" b="1" dirty="0"/>
              <a:t>Section V	</a:t>
            </a:r>
            <a:r>
              <a:rPr lang="en-US" sz="2000" dirty="0"/>
              <a:t>–	Hybrid Programming MPI+X</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8" name="TextBox 7">
            <a:extLst>
              <a:ext uri="{FF2B5EF4-FFF2-40B4-BE49-F238E27FC236}">
                <a16:creationId xmlns:a16="http://schemas.microsoft.com/office/drawing/2014/main" id="{0EB91139-10DF-90C2-9C27-643A1BDDF17F}"/>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21" name="TextBox 20">
            <a:extLst>
              <a:ext uri="{FF2B5EF4-FFF2-40B4-BE49-F238E27FC236}">
                <a16:creationId xmlns:a16="http://schemas.microsoft.com/office/drawing/2014/main" id="{549E0B7C-7E8A-650C-B789-2419FBB64823}"/>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23" name="TextBox 22">
            <a:extLst>
              <a:ext uri="{FF2B5EF4-FFF2-40B4-BE49-F238E27FC236}">
                <a16:creationId xmlns:a16="http://schemas.microsoft.com/office/drawing/2014/main" id="{B0CDB1A4-3460-BD60-DC4A-A9F7E70246D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24" name="TextBox 23">
            <a:extLst>
              <a:ext uri="{FF2B5EF4-FFF2-40B4-BE49-F238E27FC236}">
                <a16:creationId xmlns:a16="http://schemas.microsoft.com/office/drawing/2014/main" id="{0F3FD2E7-E0D5-411E-64BE-7F5001CD2DC2}"/>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25" name="TextBox 24">
            <a:extLst>
              <a:ext uri="{FF2B5EF4-FFF2-40B4-BE49-F238E27FC236}">
                <a16:creationId xmlns:a16="http://schemas.microsoft.com/office/drawing/2014/main" id="{FCAE3D1E-8090-A8DB-65A3-1D7500EA38A1}"/>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17569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F1279-42D2-A1B2-7054-E51873DF6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4A417-63B7-1622-2AE7-A4331AC986A1}"/>
              </a:ext>
            </a:extLst>
          </p:cNvPr>
          <p:cNvSpPr>
            <a:spLocks noGrp="1"/>
          </p:cNvSpPr>
          <p:nvPr>
            <p:ph type="title"/>
          </p:nvPr>
        </p:nvSpPr>
        <p:spPr/>
        <p:txBody>
          <a:bodyPr/>
          <a:lstStyle/>
          <a:p>
            <a:r>
              <a:rPr lang="en-US" dirty="0">
                <a:solidFill>
                  <a:schemeClr val="bg1"/>
                </a:solidFill>
              </a:rPr>
              <a:t>Track AIMS</a:t>
            </a:r>
          </a:p>
        </p:txBody>
      </p:sp>
      <p:sp>
        <p:nvSpPr>
          <p:cNvPr id="4" name="Content Placeholder 3">
            <a:extLst>
              <a:ext uri="{FF2B5EF4-FFF2-40B4-BE49-F238E27FC236}">
                <a16:creationId xmlns:a16="http://schemas.microsoft.com/office/drawing/2014/main" id="{EC9EF7BA-EC25-28CB-54A4-A2D607793F2D}"/>
              </a:ext>
            </a:extLst>
          </p:cNvPr>
          <p:cNvSpPr>
            <a:spLocks noGrp="1"/>
          </p:cNvSpPr>
          <p:nvPr>
            <p:ph sz="quarter" idx="31"/>
          </p:nvPr>
        </p:nvSpPr>
        <p:spPr>
          <a:xfrm>
            <a:off x="2670672" y="2470153"/>
            <a:ext cx="7420819" cy="3676649"/>
          </a:xfrm>
        </p:spPr>
        <p:txBody>
          <a:bodyPr>
            <a:normAutofit/>
          </a:bodyPr>
          <a:lstStyle/>
          <a:p>
            <a:r>
              <a:rPr lang="en-US" sz="2000" dirty="0"/>
              <a:t>A </a:t>
            </a:r>
            <a:r>
              <a:rPr lang="en-US" sz="2000" i="1" dirty="0"/>
              <a:t>Practical</a:t>
            </a:r>
            <a:r>
              <a:rPr lang="en-US" sz="2000" dirty="0"/>
              <a:t> Course</a:t>
            </a:r>
          </a:p>
          <a:p>
            <a:pPr lvl="1">
              <a:buFont typeface="Wingdings" panose="05000000000000000000" pitchFamily="2" charset="2"/>
              <a:buChar char="Ø"/>
            </a:pPr>
            <a:r>
              <a:rPr lang="en-US" sz="1800" dirty="0"/>
              <a:t>Understand the message-passing model for</a:t>
            </a:r>
            <a:br>
              <a:rPr lang="en-US" sz="1800" dirty="0"/>
            </a:br>
            <a:r>
              <a:rPr lang="en-US" sz="1800" dirty="0"/>
              <a:t>parallel programming</a:t>
            </a:r>
          </a:p>
          <a:p>
            <a:pPr lvl="1">
              <a:buFont typeface="Wingdings" panose="05000000000000000000" pitchFamily="2" charset="2"/>
              <a:buChar char="Ø"/>
            </a:pPr>
            <a:r>
              <a:rPr lang="en-US" sz="1800" dirty="0"/>
              <a:t>Write parallel programs in C, Fortran, or Python</a:t>
            </a:r>
            <a:br>
              <a:rPr lang="en-US" sz="1800" dirty="0"/>
            </a:br>
            <a:r>
              <a:rPr lang="en-US" sz="1800" dirty="0"/>
              <a:t>using the MPI library</a:t>
            </a:r>
          </a:p>
          <a:p>
            <a:r>
              <a:rPr lang="en-US" sz="2000" dirty="0"/>
              <a:t>Though </a:t>
            </a:r>
            <a:r>
              <a:rPr lang="en-US" sz="2000" i="1" dirty="0"/>
              <a:t>Interactive</a:t>
            </a:r>
            <a:r>
              <a:rPr lang="en-US" sz="2000" dirty="0"/>
              <a:t> </a:t>
            </a:r>
            <a:r>
              <a:rPr lang="en-US" sz="2000" i="1" dirty="0"/>
              <a:t>Hands-On </a:t>
            </a:r>
            <a:r>
              <a:rPr lang="en-US" sz="2000" dirty="0"/>
              <a:t>Examples</a:t>
            </a:r>
          </a:p>
        </p:txBody>
      </p:sp>
      <p:sp>
        <p:nvSpPr>
          <p:cNvPr id="3" name="Slide Number Placeholder 2">
            <a:extLst>
              <a:ext uri="{FF2B5EF4-FFF2-40B4-BE49-F238E27FC236}">
                <a16:creationId xmlns:a16="http://schemas.microsoft.com/office/drawing/2014/main" id="{B2948167-C291-0C11-4568-AB53B1637F5A}"/>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
        <p:nvSpPr>
          <p:cNvPr id="5" name="TextBox 4">
            <a:extLst>
              <a:ext uri="{FF2B5EF4-FFF2-40B4-BE49-F238E27FC236}">
                <a16:creationId xmlns:a16="http://schemas.microsoft.com/office/drawing/2014/main" id="{144D2207-F1FF-6557-4874-4D2D88B77012}"/>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A9B24323-DE4D-9B3D-C440-F637D7BB7BB1}"/>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4D5FC8CD-EDDD-A33E-B5B3-DD73B2B1B79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3416AA87-13BE-33D1-4D61-BF85A3BCC387}"/>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FD544613-E67B-3A14-04ED-4DAE71F4BB92}"/>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241697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32524-BC00-2F93-DD04-133A4852C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D1321-59A3-F39C-C0DA-DCD72A572177}"/>
              </a:ext>
            </a:extLst>
          </p:cNvPr>
          <p:cNvSpPr>
            <a:spLocks noGrp="1"/>
          </p:cNvSpPr>
          <p:nvPr>
            <p:ph type="title"/>
          </p:nvPr>
        </p:nvSpPr>
        <p:spPr/>
        <p:txBody>
          <a:bodyPr/>
          <a:lstStyle/>
          <a:p>
            <a:r>
              <a:rPr lang="en-US" dirty="0">
                <a:solidFill>
                  <a:schemeClr val="bg1"/>
                </a:solidFill>
              </a:rPr>
              <a:t>Timetable</a:t>
            </a:r>
          </a:p>
        </p:txBody>
      </p:sp>
      <p:sp>
        <p:nvSpPr>
          <p:cNvPr id="4" name="Slide Number Placeholder 3">
            <a:extLst>
              <a:ext uri="{FF2B5EF4-FFF2-40B4-BE49-F238E27FC236}">
                <a16:creationId xmlns:a16="http://schemas.microsoft.com/office/drawing/2014/main" id="{1A6AB6F8-065F-58A0-72CD-BAFBE92C8FAB}"/>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
        <p:nvSpPr>
          <p:cNvPr id="12" name="Title 2">
            <a:extLst>
              <a:ext uri="{FF2B5EF4-FFF2-40B4-BE49-F238E27FC236}">
                <a16:creationId xmlns:a16="http://schemas.microsoft.com/office/drawing/2014/main" id="{14485A3B-3934-1894-035C-DBF9F859D39F}"/>
              </a:ext>
            </a:extLst>
          </p:cNvPr>
          <p:cNvSpPr>
            <a:spLocks noGrp="1"/>
          </p:cNvSpPr>
          <p:nvPr/>
        </p:nvSpPr>
        <p:spPr>
          <a:xfrm>
            <a:off x="698117" y="2195277"/>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r>
              <a:rPr lang="en-US" sz="3600" dirty="0"/>
              <a:t>Designed as 30-minute blocks</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20 minutes of teaching</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10 minutes of practice</a:t>
            </a:r>
          </a:p>
          <a:p>
            <a:pPr>
              <a:buClr>
                <a:srgbClr val="02F5F2"/>
              </a:buClr>
            </a:pPr>
            <a:r>
              <a:rPr lang="en-US" sz="3600" dirty="0">
                <a:solidFill>
                  <a:srgbClr val="02F5F2"/>
                </a:solidFill>
              </a:rPr>
              <a:t>	</a:t>
            </a:r>
          </a:p>
        </p:txBody>
      </p:sp>
    </p:spTree>
    <p:extLst>
      <p:ext uri="{BB962C8B-B14F-4D97-AF65-F5344CB8AC3E}">
        <p14:creationId xmlns:p14="http://schemas.microsoft.com/office/powerpoint/2010/main" val="203059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Intro MPI Review</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Tree>
    <p:extLst>
      <p:ext uri="{BB962C8B-B14F-4D97-AF65-F5344CB8AC3E}">
        <p14:creationId xmlns:p14="http://schemas.microsoft.com/office/powerpoint/2010/main" val="381749590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BDB2F-F5A8-4136-E7F3-80411E899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8327C-D0EE-6581-4A96-1F221DEF9752}"/>
              </a:ext>
            </a:extLst>
          </p:cNvPr>
          <p:cNvSpPr>
            <a:spLocks noGrp="1"/>
          </p:cNvSpPr>
          <p:nvPr>
            <p:ph type="title"/>
          </p:nvPr>
        </p:nvSpPr>
        <p:spPr/>
        <p:txBody>
          <a:bodyPr/>
          <a:lstStyle/>
          <a:p>
            <a:r>
              <a:rPr lang="en-US" dirty="0"/>
              <a:t>Programming Models</a:t>
            </a:r>
          </a:p>
        </p:txBody>
      </p:sp>
      <p:sp>
        <p:nvSpPr>
          <p:cNvPr id="5" name="Slide Number Placeholder 4">
            <a:extLst>
              <a:ext uri="{FF2B5EF4-FFF2-40B4-BE49-F238E27FC236}">
                <a16:creationId xmlns:a16="http://schemas.microsoft.com/office/drawing/2014/main" id="{F5BBA9F4-D6A8-4A9D-6AF4-4F9C3E88BC12}"/>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
        <p:nvSpPr>
          <p:cNvPr id="4" name="TextBox 3">
            <a:extLst>
              <a:ext uri="{FF2B5EF4-FFF2-40B4-BE49-F238E27FC236}">
                <a16:creationId xmlns:a16="http://schemas.microsoft.com/office/drawing/2014/main" id="{702C63EC-11CE-2B93-BC07-72853F76568C}"/>
              </a:ext>
            </a:extLst>
          </p:cNvPr>
          <p:cNvSpPr txBox="1"/>
          <p:nvPr/>
        </p:nvSpPr>
        <p:spPr>
          <a:xfrm>
            <a:off x="926709" y="1922538"/>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Arrays				Subroutines</a:t>
            </a:r>
          </a:p>
          <a:p>
            <a:r>
              <a:rPr lang="en-US" dirty="0">
                <a:solidFill>
                  <a:srgbClr val="DCDCAA"/>
                </a:solidFill>
                <a:highlight>
                  <a:srgbClr val="1F1F1F"/>
                </a:highlight>
                <a:latin typeface="Consolas" panose="020B0609020204030204" pitchFamily="49" charset="0"/>
              </a:rPr>
              <a:t>	Control Flow</a:t>
            </a:r>
          </a:p>
          <a:p>
            <a:r>
              <a:rPr lang="en-US" dirty="0">
                <a:solidFill>
                  <a:srgbClr val="DCDCAA"/>
                </a:solidFill>
                <a:highlight>
                  <a:srgbClr val="1F1F1F"/>
                </a:highlight>
                <a:latin typeface="Consolas" panose="020B0609020204030204" pitchFamily="49" charset="0"/>
              </a:rPr>
              <a:t>				Variables</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Human-Readable</a:t>
            </a:r>
          </a:p>
          <a:p>
            <a:r>
              <a:rPr lang="en-US" dirty="0">
                <a:solidFill>
                  <a:srgbClr val="DCDCAA"/>
                </a:solidFill>
                <a:highlight>
                  <a:srgbClr val="1F1F1F"/>
                </a:highlight>
                <a:latin typeface="Consolas" panose="020B0609020204030204" pitchFamily="49" charset="0"/>
              </a:rPr>
              <a:t>				Object-Oriented</a:t>
            </a:r>
          </a:p>
        </p:txBody>
      </p:sp>
      <p:sp>
        <p:nvSpPr>
          <p:cNvPr id="13" name="TextBox 12">
            <a:extLst>
              <a:ext uri="{FF2B5EF4-FFF2-40B4-BE49-F238E27FC236}">
                <a16:creationId xmlns:a16="http://schemas.microsoft.com/office/drawing/2014/main" id="{4749E946-D04C-1D6D-CAA2-6F93A768D40B}"/>
              </a:ext>
            </a:extLst>
          </p:cNvPr>
          <p:cNvSpPr txBox="1"/>
          <p:nvPr/>
        </p:nvSpPr>
        <p:spPr>
          <a:xfrm>
            <a:off x="926709"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Languages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Python				Julia</a:t>
            </a:r>
          </a:p>
          <a:p>
            <a:r>
              <a:rPr lang="en-US" dirty="0">
                <a:solidFill>
                  <a:srgbClr val="DCDCAA"/>
                </a:solidFill>
                <a:highlight>
                  <a:srgbClr val="1F1F1F"/>
                </a:highlight>
                <a:latin typeface="Consolas" panose="020B0609020204030204" pitchFamily="49" charset="0"/>
              </a:rPr>
              <a:t>	C/C++				Fortran</a:t>
            </a:r>
            <a:endParaRPr lang="en-US" dirty="0">
              <a:solidFill>
                <a:srgbClr val="CCCCCC"/>
              </a:solidFill>
              <a:highlight>
                <a:srgbClr val="1F1F1F"/>
              </a:highlight>
              <a:latin typeface="Consolas" panose="020B0609020204030204" pitchFamily="49" charset="0"/>
            </a:endParaRPr>
          </a:p>
          <a:p>
            <a:pPr lvl="1"/>
            <a:r>
              <a:rPr lang="en-US" i="1" dirty="0">
                <a:solidFill>
                  <a:srgbClr val="DCDCAA"/>
                </a:solidFill>
                <a:highlight>
                  <a:srgbClr val="1F1F1F"/>
                </a:highlight>
                <a:latin typeface="Consolas" panose="020B0609020204030204" pitchFamily="49" charset="0"/>
              </a:rPr>
              <a:t>		struct</a:t>
            </a:r>
          </a:p>
          <a:p>
            <a:r>
              <a:rPr lang="en-US" i="1" dirty="0">
                <a:solidFill>
                  <a:srgbClr val="DCDCAA"/>
                </a:solidFill>
                <a:highlight>
                  <a:srgbClr val="1F1F1F"/>
                </a:highlight>
                <a:latin typeface="Consolas" panose="020B0609020204030204" pitchFamily="49" charset="0"/>
              </a:rPr>
              <a:t>				if/then/else</a:t>
            </a:r>
          </a:p>
        </p:txBody>
      </p:sp>
      <p:sp>
        <p:nvSpPr>
          <p:cNvPr id="14" name="TextBox 13">
            <a:extLst>
              <a:ext uri="{FF2B5EF4-FFF2-40B4-BE49-F238E27FC236}">
                <a16:creationId xmlns:a16="http://schemas.microsoft.com/office/drawing/2014/main" id="{A0B6C2DF-CB54-EF7D-ED6B-A90EA33F83F9}"/>
              </a:ext>
            </a:extLst>
          </p:cNvPr>
          <p:cNvSpPr txBox="1"/>
          <p:nvPr/>
        </p:nvSpPr>
        <p:spPr>
          <a:xfrm>
            <a:off x="926709" y="5462497"/>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gcc					icc</a:t>
            </a:r>
          </a:p>
          <a:p>
            <a:r>
              <a:rPr lang="en-US" dirty="0">
                <a:solidFill>
                  <a:srgbClr val="DCDCAA"/>
                </a:solidFill>
                <a:highlight>
                  <a:srgbClr val="1F1F1F"/>
                </a:highlight>
                <a:latin typeface="Consolas" panose="020B0609020204030204" pitchFamily="49" charset="0"/>
              </a:rPr>
              <a:t>		gfortran		  javac	</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crayftn </a:t>
            </a:r>
            <a:r>
              <a:rPr lang="en-US" dirty="0">
                <a:solidFill>
                  <a:srgbClr val="CCCCCC"/>
                </a:solidFill>
                <a:highlight>
                  <a:srgbClr val="1F1F1F"/>
                </a:highlight>
                <a:latin typeface="Consolas" panose="020B0609020204030204" pitchFamily="49" charset="0"/>
              </a:rPr>
              <a:t>	</a:t>
            </a:r>
            <a:r>
              <a:rPr lang="en-US" i="1" dirty="0">
                <a:solidFill>
                  <a:srgbClr val="DCDCAA"/>
                </a:solidFill>
                <a:highlight>
                  <a:srgbClr val="1F1F1F"/>
                </a:highlight>
                <a:latin typeface="Consolas" panose="020B0609020204030204" pitchFamily="49" charset="0"/>
              </a:rPr>
              <a:t>		</a:t>
            </a:r>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nvcc</a:t>
            </a:r>
            <a:endParaRPr lang="en-US" i="1" dirty="0">
              <a:solidFill>
                <a:srgbClr val="DCDCAA"/>
              </a:solidFill>
              <a:highlight>
                <a:srgbClr val="1F1F1F"/>
              </a:highlight>
              <a:latin typeface="Consolas" panose="020B0609020204030204" pitchFamily="49" charset="0"/>
            </a:endParaRPr>
          </a:p>
        </p:txBody>
      </p:sp>
      <p:sp>
        <p:nvSpPr>
          <p:cNvPr id="16" name="TextBox 15">
            <a:extLst>
              <a:ext uri="{FF2B5EF4-FFF2-40B4-BE49-F238E27FC236}">
                <a16:creationId xmlns:a16="http://schemas.microsoft.com/office/drawing/2014/main" id="{7D587128-05A2-3D7B-F16D-9A2D88A6268F}"/>
              </a:ext>
            </a:extLst>
          </p:cNvPr>
          <p:cNvSpPr txBox="1"/>
          <p:nvPr/>
        </p:nvSpPr>
        <p:spPr>
          <a:xfrm>
            <a:off x="6615953" y="1885277"/>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Processes		</a:t>
            </a:r>
          </a:p>
          <a:p>
            <a:r>
              <a:rPr lang="en-US" dirty="0">
                <a:solidFill>
                  <a:srgbClr val="DCDCAA"/>
                </a:solidFill>
                <a:highlight>
                  <a:srgbClr val="1F1F1F"/>
                </a:highlight>
                <a:latin typeface="Consolas" panose="020B0609020204030204" pitchFamily="49" charset="0"/>
              </a:rPr>
              <a:t>			  Send/Recv</a:t>
            </a:r>
          </a:p>
          <a:p>
            <a:r>
              <a:rPr lang="en-US" dirty="0">
                <a:solidFill>
                  <a:srgbClr val="DCDCAA"/>
                </a:solidFill>
                <a:highlight>
                  <a:srgbClr val="1F1F1F"/>
                </a:highlight>
                <a:latin typeface="Consolas" panose="020B0609020204030204" pitchFamily="49" charset="0"/>
              </a:rPr>
              <a:t>						   SPMD	</a:t>
            </a:r>
          </a:p>
          <a:p>
            <a:r>
              <a:rPr lang="en-US" dirty="0">
                <a:solidFill>
                  <a:srgbClr val="DCDCAA"/>
                </a:solidFill>
                <a:highlight>
                  <a:srgbClr val="1F1F1F"/>
                </a:highlight>
                <a:latin typeface="Consolas" panose="020B0609020204030204" pitchFamily="49" charset="0"/>
              </a:rPr>
              <a:t>  Collectives	      Groups</a:t>
            </a:r>
          </a:p>
          <a:p>
            <a:r>
              <a:rPr lang="en-US" dirty="0">
                <a:solidFill>
                  <a:srgbClr val="DCDCAA"/>
                </a:solidFill>
                <a:highlight>
                  <a:srgbClr val="1F1F1F"/>
                </a:highlight>
                <a:latin typeface="Consolas" panose="020B0609020204030204" pitchFamily="49" charset="0"/>
              </a:rPr>
              <a:t>			Communicators</a:t>
            </a:r>
          </a:p>
        </p:txBody>
      </p:sp>
      <p:sp>
        <p:nvSpPr>
          <p:cNvPr id="17" name="TextBox 16">
            <a:extLst>
              <a:ext uri="{FF2B5EF4-FFF2-40B4-BE49-F238E27FC236}">
                <a16:creationId xmlns:a16="http://schemas.microsoft.com/office/drawing/2014/main" id="{805E6C6D-37CD-C259-83AE-35868ACF7A84}"/>
              </a:ext>
            </a:extLst>
          </p:cNvPr>
          <p:cNvSpPr txBox="1">
            <a:spLocks/>
          </p:cNvSpPr>
          <p:nvPr/>
        </p:nvSpPr>
        <p:spPr>
          <a:xfrm>
            <a:off x="6615954"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Libraries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	</a:t>
            </a:r>
          </a:p>
          <a:p>
            <a:r>
              <a:rPr lang="en-US" dirty="0">
                <a:solidFill>
                  <a:srgbClr val="DCDCAA"/>
                </a:solidFill>
                <a:highlight>
                  <a:srgbClr val="1F1F1F"/>
                </a:highlight>
                <a:latin typeface="Consolas" panose="020B0609020204030204" pitchFamily="49" charset="0"/>
              </a:rPr>
              <a:t>	MPI</a:t>
            </a:r>
            <a:r>
              <a:rPr lang="en-US" i="1" dirty="0">
                <a:solidFill>
                  <a:srgbClr val="DCDCAA"/>
                </a:solidFill>
                <a:highlight>
                  <a:srgbClr val="1F1F1F"/>
                </a:highlight>
                <a:latin typeface="Consolas" panose="020B0609020204030204" pitchFamily="49" charset="0"/>
              </a:rPr>
              <a:t>				</a:t>
            </a:r>
          </a:p>
          <a:p>
            <a:r>
              <a:rPr lang="en-US" i="1" dirty="0">
                <a:solidFill>
                  <a:srgbClr val="DCDCAA"/>
                </a:solidFill>
                <a:highlight>
                  <a:srgbClr val="1F1F1F"/>
                </a:highlight>
                <a:latin typeface="Consolas" panose="020B0609020204030204" pitchFamily="49" charset="0"/>
              </a:rPr>
              <a:t>				</a:t>
            </a:r>
            <a:r>
              <a:rPr lang="en-US" i="1" dirty="0" err="1">
                <a:solidFill>
                  <a:srgbClr val="DCDCAA"/>
                </a:solidFill>
                <a:highlight>
                  <a:srgbClr val="1F1F1F"/>
                </a:highlight>
                <a:latin typeface="Consolas" panose="020B0609020204030204" pitchFamily="49" charset="0"/>
              </a:rPr>
              <a:t>MPI_Init</a:t>
            </a:r>
            <a:r>
              <a:rPr lang="en-US" i="1" dirty="0">
                <a:solidFill>
                  <a:srgbClr val="DCDCAA"/>
                </a:solidFill>
                <a:highlight>
                  <a:srgbClr val="1F1F1F"/>
                </a:highlight>
                <a:latin typeface="Consolas" panose="020B0609020204030204" pitchFamily="49" charset="0"/>
              </a:rPr>
              <a:t>()</a:t>
            </a:r>
          </a:p>
          <a:p>
            <a:endParaRPr lang="en-US" i="1" dirty="0">
              <a:solidFill>
                <a:srgbClr val="DCDCAA"/>
              </a:solidFill>
              <a:highlight>
                <a:srgbClr val="1F1F1F"/>
              </a:highlight>
              <a:latin typeface="Consolas" panose="020B0609020204030204" pitchFamily="49" charset="0"/>
            </a:endParaRPr>
          </a:p>
        </p:txBody>
      </p:sp>
      <p:sp>
        <p:nvSpPr>
          <p:cNvPr id="18" name="TextBox 17">
            <a:extLst>
              <a:ext uri="{FF2B5EF4-FFF2-40B4-BE49-F238E27FC236}">
                <a16:creationId xmlns:a16="http://schemas.microsoft.com/office/drawing/2014/main" id="{CEA4F210-377D-C46E-6064-581EE26E5DE3}"/>
              </a:ext>
            </a:extLst>
          </p:cNvPr>
          <p:cNvSpPr txBox="1"/>
          <p:nvPr/>
        </p:nvSpPr>
        <p:spPr>
          <a:xfrm>
            <a:off x="6615954" y="5463514"/>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Intel MPI			MPICH2</a:t>
            </a:r>
          </a:p>
          <a:p>
            <a:r>
              <a:rPr lang="en-US" dirty="0">
                <a:solidFill>
                  <a:srgbClr val="DCDCAA"/>
                </a:solidFill>
                <a:highlight>
                  <a:srgbClr val="1F1F1F"/>
                </a:highlight>
                <a:latin typeface="Consolas" panose="020B0609020204030204" pitchFamily="49" charset="0"/>
              </a:rPr>
              <a:t>		OpenMPI		  Cray MPI	</a:t>
            </a:r>
            <a:endParaRPr lang="en-US" dirty="0">
              <a:solidFill>
                <a:srgbClr val="CCCCCC"/>
              </a:solidFill>
              <a:highlight>
                <a:srgbClr val="1F1F1F"/>
              </a:highlight>
              <a:latin typeface="Consolas" panose="020B0609020204030204" pitchFamily="49" charset="0"/>
            </a:endParaRPr>
          </a:p>
          <a:p>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			IBM MPI</a:t>
            </a:r>
          </a:p>
        </p:txBody>
      </p:sp>
      <p:sp>
        <p:nvSpPr>
          <p:cNvPr id="20" name="TextBox 19">
            <a:extLst>
              <a:ext uri="{FF2B5EF4-FFF2-40B4-BE49-F238E27FC236}">
                <a16:creationId xmlns:a16="http://schemas.microsoft.com/office/drawing/2014/main" id="{186D81A0-61DA-CEFF-891D-3DE309780E23}"/>
              </a:ext>
            </a:extLst>
          </p:cNvPr>
          <p:cNvSpPr txBox="1"/>
          <p:nvPr/>
        </p:nvSpPr>
        <p:spPr>
          <a:xfrm>
            <a:off x="926710" y="1216750"/>
            <a:ext cx="3896617" cy="461665"/>
          </a:xfrm>
          <a:prstGeom prst="rect">
            <a:avLst/>
          </a:prstGeom>
          <a:noFill/>
        </p:spPr>
        <p:txBody>
          <a:bodyPr wrap="square">
            <a:spAutoFit/>
          </a:bodyPr>
          <a:lstStyle/>
          <a:p>
            <a:pPr algn="ctr"/>
            <a:r>
              <a:rPr lang="en-US" sz="2400" b="1" dirty="0">
                <a:solidFill>
                  <a:srgbClr val="04FCFC"/>
                </a:solidFill>
              </a:rPr>
              <a:t>Serial Programming</a:t>
            </a:r>
            <a:r>
              <a:rPr lang="en-US" sz="2400" dirty="0">
                <a:solidFill>
                  <a:srgbClr val="04FCFC"/>
                </a:solidFill>
              </a:rPr>
              <a:t> </a:t>
            </a:r>
            <a:endParaRPr lang="en-US" sz="2400" dirty="0"/>
          </a:p>
        </p:txBody>
      </p:sp>
      <p:sp>
        <p:nvSpPr>
          <p:cNvPr id="21" name="TextBox 20">
            <a:extLst>
              <a:ext uri="{FF2B5EF4-FFF2-40B4-BE49-F238E27FC236}">
                <a16:creationId xmlns:a16="http://schemas.microsoft.com/office/drawing/2014/main" id="{D48F402D-3E2D-5B23-DED3-6D5457C23630}"/>
              </a:ext>
            </a:extLst>
          </p:cNvPr>
          <p:cNvSpPr txBox="1"/>
          <p:nvPr/>
        </p:nvSpPr>
        <p:spPr>
          <a:xfrm>
            <a:off x="6615954" y="1032083"/>
            <a:ext cx="3896617" cy="830997"/>
          </a:xfrm>
          <a:prstGeom prst="rect">
            <a:avLst/>
          </a:prstGeom>
          <a:noFill/>
        </p:spPr>
        <p:txBody>
          <a:bodyPr wrap="square">
            <a:spAutoFit/>
          </a:bodyPr>
          <a:lstStyle/>
          <a:p>
            <a:pPr algn="ctr"/>
            <a:r>
              <a:rPr lang="en-US" sz="2400" b="1" dirty="0">
                <a:solidFill>
                  <a:srgbClr val="04FCFC"/>
                </a:solidFill>
              </a:rPr>
              <a:t>Message-Passing</a:t>
            </a:r>
            <a:br>
              <a:rPr lang="en-US" sz="2400" b="1" dirty="0">
                <a:solidFill>
                  <a:srgbClr val="04FCFC"/>
                </a:solidFill>
              </a:rPr>
            </a:br>
            <a:r>
              <a:rPr lang="en-US" sz="2400" b="1" dirty="0">
                <a:solidFill>
                  <a:srgbClr val="04FCFC"/>
                </a:solidFill>
              </a:rPr>
              <a:t>Parallel Programming</a:t>
            </a:r>
            <a:r>
              <a:rPr lang="en-US" sz="2400" dirty="0">
                <a:solidFill>
                  <a:srgbClr val="04FCFC"/>
                </a:solidFill>
              </a:rPr>
              <a:t> </a:t>
            </a:r>
            <a:endParaRPr lang="en-US" sz="2400" dirty="0"/>
          </a:p>
        </p:txBody>
      </p:sp>
    </p:spTree>
    <p:extLst>
      <p:ext uri="{BB962C8B-B14F-4D97-AF65-F5344CB8AC3E}">
        <p14:creationId xmlns:p14="http://schemas.microsoft.com/office/powerpoint/2010/main" val="133157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6"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260B7-36DD-48B7-875E-F374FF511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2F71E-212F-C020-1BC8-A2BE7E561C2A}"/>
              </a:ext>
            </a:extLst>
          </p:cNvPr>
          <p:cNvSpPr>
            <a:spLocks noGrp="1"/>
          </p:cNvSpPr>
          <p:nvPr>
            <p:ph type="title"/>
          </p:nvPr>
        </p:nvSpPr>
        <p:spPr/>
        <p:txBody>
          <a:bodyPr/>
          <a:lstStyle/>
          <a:p>
            <a:r>
              <a:rPr lang="en-US" dirty="0"/>
              <a:t>Message Passing Model </a:t>
            </a:r>
          </a:p>
        </p:txBody>
      </p:sp>
      <p:sp>
        <p:nvSpPr>
          <p:cNvPr id="5" name="Slide Number Placeholder 4">
            <a:extLst>
              <a:ext uri="{FF2B5EF4-FFF2-40B4-BE49-F238E27FC236}">
                <a16:creationId xmlns:a16="http://schemas.microsoft.com/office/drawing/2014/main" id="{FD243EEF-C6AD-8209-6899-8D7780C9518A}"/>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3" name="Content Placeholder 3">
            <a:extLst>
              <a:ext uri="{FF2B5EF4-FFF2-40B4-BE49-F238E27FC236}">
                <a16:creationId xmlns:a16="http://schemas.microsoft.com/office/drawing/2014/main" id="{4A105FDC-22E2-1760-C56E-A0AC9B753811}"/>
              </a:ext>
            </a:extLst>
          </p:cNvPr>
          <p:cNvSpPr txBox="1">
            <a:spLocks/>
          </p:cNvSpPr>
          <p:nvPr/>
        </p:nvSpPr>
        <p:spPr>
          <a:xfrm>
            <a:off x="733565" y="1729998"/>
            <a:ext cx="1084883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Processes</a:t>
            </a:r>
            <a:r>
              <a:rPr lang="en-US" sz="2800" dirty="0">
                <a:solidFill>
                  <a:schemeClr val="bg1">
                    <a:lumMod val="85000"/>
                  </a:schemeClr>
                </a:solidFill>
                <a:latin typeface="+mj-lt"/>
              </a:rPr>
              <a:t> 			Message Passing based on notion of processes.</a:t>
            </a:r>
            <a:br>
              <a:rPr lang="en-US" sz="2800" dirty="0">
                <a:solidFill>
                  <a:schemeClr val="bg1">
                    <a:lumMod val="85000"/>
                  </a:schemeClr>
                </a:solidFill>
                <a:latin typeface="+mj-lt"/>
              </a:rPr>
            </a:br>
            <a:r>
              <a:rPr lang="en-US" sz="2800" dirty="0">
                <a:solidFill>
                  <a:schemeClr val="bg1">
                    <a:lumMod val="85000"/>
                  </a:schemeClr>
                </a:solidFill>
                <a:latin typeface="+mj-lt"/>
              </a:rPr>
              <a:t>						i.e., </a:t>
            </a:r>
            <a:r>
              <a:rPr lang="en-US" sz="2800" dirty="0">
                <a:solidFill>
                  <a:schemeClr val="bg1"/>
                </a:solidFill>
              </a:rPr>
              <a:t>an instance of the program, </a:t>
            </a:r>
            <a:br>
              <a:rPr lang="en-US" sz="2800" dirty="0">
                <a:solidFill>
                  <a:schemeClr val="bg1"/>
                </a:solidFill>
              </a:rPr>
            </a:br>
            <a:r>
              <a:rPr lang="en-US" sz="2800" dirty="0">
                <a:solidFill>
                  <a:schemeClr val="bg1"/>
                </a:solidFill>
              </a:rPr>
              <a:t>						together with the program’s data</a:t>
            </a: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Parallelism</a:t>
            </a:r>
            <a:r>
              <a:rPr lang="en-US" sz="2800" dirty="0">
                <a:solidFill>
                  <a:schemeClr val="bg1">
                    <a:lumMod val="85000"/>
                  </a:schemeClr>
                </a:solidFill>
                <a:latin typeface="+mj-lt"/>
              </a:rPr>
              <a:t> 		Many processes co-operating on same task.</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Private Data</a:t>
            </a:r>
            <a:r>
              <a:rPr lang="en-US" sz="2800" dirty="0">
                <a:solidFill>
                  <a:schemeClr val="bg1">
                    <a:lumMod val="85000"/>
                  </a:schemeClr>
                </a:solidFill>
                <a:latin typeface="+mj-lt"/>
              </a:rPr>
              <a:t> 		</a:t>
            </a:r>
            <a:r>
              <a:rPr lang="en-US" sz="2800" dirty="0">
                <a:solidFill>
                  <a:schemeClr val="bg1">
                    <a:lumMod val="85000"/>
                  </a:schemeClr>
                </a:solidFill>
              </a:rPr>
              <a:t>Each process has access only to its </a:t>
            </a:r>
            <a:r>
              <a:rPr lang="en-US" sz="2800" b="1" dirty="0">
                <a:solidFill>
                  <a:srgbClr val="73EBF9"/>
                </a:solidFill>
              </a:rPr>
              <a:t>OWN</a:t>
            </a:r>
            <a:r>
              <a:rPr lang="en-US" sz="2800" dirty="0">
                <a:solidFill>
                  <a:schemeClr val="bg1">
                    <a:lumMod val="85000"/>
                  </a:schemeClr>
                </a:solidFill>
              </a:rPr>
              <a:t> data.</a:t>
            </a:r>
          </a:p>
          <a:p>
            <a:pPr marL="457200" lvl="1" indent="-457200">
              <a:buFont typeface="Wingdings" panose="05000000000000000000" pitchFamily="2" charset="2"/>
              <a:buChar char="Ø"/>
            </a:pP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Communication</a:t>
            </a:r>
            <a:r>
              <a:rPr lang="en-US" sz="2800" dirty="0">
                <a:solidFill>
                  <a:schemeClr val="bg1">
                    <a:lumMod val="85000"/>
                  </a:schemeClr>
                </a:solidFill>
              </a:rPr>
              <a:t>	Processes sending &amp; receiving messages.</a:t>
            </a:r>
          </a:p>
        </p:txBody>
      </p:sp>
    </p:spTree>
    <p:extLst>
      <p:ext uri="{BB962C8B-B14F-4D97-AF65-F5344CB8AC3E}">
        <p14:creationId xmlns:p14="http://schemas.microsoft.com/office/powerpoint/2010/main" val="417731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1C5A-01D6-1FE2-8814-9287D1D50CC2}"/>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5FF1C1E-3E04-958C-654B-B0D56FAF43E4}"/>
              </a:ext>
            </a:extLst>
          </p:cNvPr>
          <p:cNvCxnSpPr>
            <a:cxnSpLocks/>
          </p:cNvCxnSpPr>
          <p:nvPr/>
        </p:nvCxnSpPr>
        <p:spPr>
          <a:xfrm flipV="1">
            <a:off x="6967623" y="1863740"/>
            <a:ext cx="635982" cy="63348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0B4BC0-33D4-1BE4-CCAD-CFC339F247F6}"/>
              </a:ext>
            </a:extLst>
          </p:cNvPr>
          <p:cNvSpPr>
            <a:spLocks noGrp="1"/>
          </p:cNvSpPr>
          <p:nvPr>
            <p:ph type="title"/>
          </p:nvPr>
        </p:nvSpPr>
        <p:spPr/>
        <p:txBody>
          <a:bodyPr/>
          <a:lstStyle/>
          <a:p>
            <a:r>
              <a:rPr lang="en-US" dirty="0"/>
              <a:t>Sequential Paradigm </a:t>
            </a:r>
          </a:p>
        </p:txBody>
      </p:sp>
      <p:sp>
        <p:nvSpPr>
          <p:cNvPr id="5" name="Slide Number Placeholder 4">
            <a:extLst>
              <a:ext uri="{FF2B5EF4-FFF2-40B4-BE49-F238E27FC236}">
                <a16:creationId xmlns:a16="http://schemas.microsoft.com/office/drawing/2014/main" id="{48987728-6728-764F-4AC8-98D0B7558883}"/>
              </a:ext>
            </a:extLst>
          </p:cNvPr>
          <p:cNvSpPr>
            <a:spLocks noGrp="1"/>
          </p:cNvSpPr>
          <p:nvPr>
            <p:ph type="sldNum" sz="quarter" idx="12"/>
          </p:nvPr>
        </p:nvSpPr>
        <p:spPr/>
        <p:txBody>
          <a:bodyPr/>
          <a:lstStyle/>
          <a:p>
            <a:fld id="{FE024F78-56A6-7740-B68D-8D4D026EDF3F}" type="slidenum">
              <a:rPr lang="en-US" smtClean="0"/>
              <a:pPr/>
              <a:t>27</a:t>
            </a:fld>
            <a:endParaRPr lang="en-US" dirty="0"/>
          </a:p>
        </p:txBody>
      </p:sp>
      <p:sp>
        <p:nvSpPr>
          <p:cNvPr id="4" name="Oval 3">
            <a:extLst>
              <a:ext uri="{FF2B5EF4-FFF2-40B4-BE49-F238E27FC236}">
                <a16:creationId xmlns:a16="http://schemas.microsoft.com/office/drawing/2014/main" id="{85FCD5AC-CE69-E1EE-BCEE-C0B242AC6192}"/>
              </a:ext>
            </a:extLst>
          </p:cNvPr>
          <p:cNvSpPr/>
          <p:nvPr/>
        </p:nvSpPr>
        <p:spPr>
          <a:xfrm>
            <a:off x="3031960" y="1716506"/>
            <a:ext cx="4459704" cy="4459704"/>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3C42BF-48E2-E5C3-A02F-C6F03C533471}"/>
              </a:ext>
            </a:extLst>
          </p:cNvPr>
          <p:cNvSpPr/>
          <p:nvPr/>
        </p:nvSpPr>
        <p:spPr>
          <a:xfrm>
            <a:off x="3636212" y="3908926"/>
            <a:ext cx="2545348" cy="2545348"/>
          </a:xfrm>
          <a:prstGeom prst="rect">
            <a:avLst/>
          </a:prstGeom>
          <a:solidFill>
            <a:srgbClr val="FFC000"/>
          </a:solidFill>
          <a:ln w="635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Processor</a:t>
            </a:r>
            <a:br>
              <a:rPr lang="en-US" sz="2400" b="1" dirty="0">
                <a:solidFill>
                  <a:schemeClr val="tx1">
                    <a:lumMod val="95000"/>
                    <a:lumOff val="5000"/>
                  </a:schemeClr>
                </a:solidFill>
              </a:rPr>
            </a:br>
            <a:r>
              <a:rPr lang="en-US" sz="2400" b="1" dirty="0">
                <a:solidFill>
                  <a:schemeClr val="tx1">
                    <a:lumMod val="95000"/>
                    <a:lumOff val="5000"/>
                  </a:schemeClr>
                </a:solidFill>
              </a:rPr>
              <a:t>(P)</a:t>
            </a:r>
          </a:p>
        </p:txBody>
      </p:sp>
      <p:sp>
        <p:nvSpPr>
          <p:cNvPr id="7" name="TextBox 6">
            <a:extLst>
              <a:ext uri="{FF2B5EF4-FFF2-40B4-BE49-F238E27FC236}">
                <a16:creationId xmlns:a16="http://schemas.microsoft.com/office/drawing/2014/main" id="{450E303A-F46D-4EDA-70E4-C0D863856643}"/>
              </a:ext>
            </a:extLst>
          </p:cNvPr>
          <p:cNvSpPr txBox="1"/>
          <p:nvPr/>
        </p:nvSpPr>
        <p:spPr>
          <a:xfrm>
            <a:off x="7603605" y="1494408"/>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a:t>
            </a:r>
          </a:p>
        </p:txBody>
      </p:sp>
      <p:sp>
        <p:nvSpPr>
          <p:cNvPr id="13" name="Oval 12">
            <a:extLst>
              <a:ext uri="{FF2B5EF4-FFF2-40B4-BE49-F238E27FC236}">
                <a16:creationId xmlns:a16="http://schemas.microsoft.com/office/drawing/2014/main" id="{5E3DFEF8-E842-AC46-0D41-A2D8F5E3D5D1}"/>
              </a:ext>
            </a:extLst>
          </p:cNvPr>
          <p:cNvSpPr/>
          <p:nvPr/>
        </p:nvSpPr>
        <p:spPr>
          <a:xfrm>
            <a:off x="3975949" y="1502611"/>
            <a:ext cx="1865873" cy="1865873"/>
          </a:xfrm>
          <a:prstGeom prst="ellipse">
            <a:avLst/>
          </a:prstGeom>
          <a:solidFill>
            <a:srgbClr val="09FA80"/>
          </a:solidFill>
          <a:ln w="635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b="1" dirty="0">
                <a:solidFill>
                  <a:sysClr val="windowText" lastClr="000000"/>
                </a:solidFill>
              </a:rPr>
              <a:t>Memory</a:t>
            </a:r>
            <a:br>
              <a:rPr lang="en-US" sz="2400" b="1" dirty="0">
                <a:solidFill>
                  <a:sysClr val="windowText" lastClr="000000"/>
                </a:solidFill>
              </a:rPr>
            </a:br>
            <a:r>
              <a:rPr lang="en-US" sz="2400" b="1" dirty="0">
                <a:solidFill>
                  <a:sysClr val="windowText" lastClr="000000"/>
                </a:solidFill>
              </a:rPr>
              <a:t>(M)</a:t>
            </a:r>
          </a:p>
        </p:txBody>
      </p:sp>
      <p:cxnSp>
        <p:nvCxnSpPr>
          <p:cNvPr id="15" name="Straight Connector 14">
            <a:extLst>
              <a:ext uri="{FF2B5EF4-FFF2-40B4-BE49-F238E27FC236}">
                <a16:creationId xmlns:a16="http://schemas.microsoft.com/office/drawing/2014/main" id="{E6DABDD5-D293-F1FF-B4A9-DF6A6BF03FAF}"/>
              </a:ext>
            </a:extLst>
          </p:cNvPr>
          <p:cNvCxnSpPr>
            <a:endCxn id="6" idx="0"/>
          </p:cNvCxnSpPr>
          <p:nvPr/>
        </p:nvCxnSpPr>
        <p:spPr>
          <a:xfrm>
            <a:off x="4908886" y="3368484"/>
            <a:ext cx="0" cy="540442"/>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01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A3A19-42B5-04FA-D90D-AEDCA2332DAC}"/>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E3703A2-D5BD-9742-6477-72A5DC9922D3}"/>
              </a:ext>
            </a:extLst>
          </p:cNvPr>
          <p:cNvCxnSpPr>
            <a:cxnSpLocks/>
            <a:endCxn id="26" idx="0"/>
          </p:cNvCxnSpPr>
          <p:nvPr/>
        </p:nvCxnSpPr>
        <p:spPr>
          <a:xfrm>
            <a:off x="3634288" y="4814409"/>
            <a:ext cx="2218407" cy="82706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2157C5-CFF7-F1C6-7FE3-8AE8B0F53D91}"/>
              </a:ext>
            </a:extLst>
          </p:cNvPr>
          <p:cNvCxnSpPr>
            <a:cxnSpLocks/>
            <a:stCxn id="26" idx="0"/>
          </p:cNvCxnSpPr>
          <p:nvPr/>
        </p:nvCxnSpPr>
        <p:spPr>
          <a:xfrm flipV="1">
            <a:off x="5852695" y="4805949"/>
            <a:ext cx="2211137" cy="83552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B8E6E3-20DD-AF31-615C-3C60DBEBC6AD}"/>
              </a:ext>
            </a:extLst>
          </p:cNvPr>
          <p:cNvCxnSpPr>
            <a:cxnSpLocks/>
          </p:cNvCxnSpPr>
          <p:nvPr/>
        </p:nvCxnSpPr>
        <p:spPr>
          <a:xfrm flipV="1">
            <a:off x="7894257" y="3510544"/>
            <a:ext cx="954742" cy="1295405"/>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049DF8-A8FE-03ED-C42F-D0E3C8CA369E}"/>
              </a:ext>
            </a:extLst>
          </p:cNvPr>
          <p:cNvSpPr>
            <a:spLocks noGrp="1"/>
          </p:cNvSpPr>
          <p:nvPr>
            <p:ph type="title"/>
          </p:nvPr>
        </p:nvSpPr>
        <p:spPr/>
        <p:txBody>
          <a:bodyPr/>
          <a:lstStyle/>
          <a:p>
            <a:r>
              <a:rPr lang="en-US" dirty="0"/>
              <a:t>Parallel Paradigm </a:t>
            </a:r>
          </a:p>
        </p:txBody>
      </p:sp>
      <p:sp>
        <p:nvSpPr>
          <p:cNvPr id="5" name="Slide Number Placeholder 4">
            <a:extLst>
              <a:ext uri="{FF2B5EF4-FFF2-40B4-BE49-F238E27FC236}">
                <a16:creationId xmlns:a16="http://schemas.microsoft.com/office/drawing/2014/main" id="{86E0930C-E208-26CB-D181-4A9E29697250}"/>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
        <p:nvSpPr>
          <p:cNvPr id="4" name="Oval 3">
            <a:extLst>
              <a:ext uri="{FF2B5EF4-FFF2-40B4-BE49-F238E27FC236}">
                <a16:creationId xmlns:a16="http://schemas.microsoft.com/office/drawing/2014/main" id="{9E989CFA-0887-AC57-437F-34C54B9CE1E2}"/>
              </a:ext>
            </a:extLst>
          </p:cNvPr>
          <p:cNvSpPr/>
          <p:nvPr/>
        </p:nvSpPr>
        <p:spPr>
          <a:xfrm>
            <a:off x="1422402"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0</a:t>
            </a:r>
          </a:p>
        </p:txBody>
      </p:sp>
      <p:sp>
        <p:nvSpPr>
          <p:cNvPr id="7" name="TextBox 6">
            <a:extLst>
              <a:ext uri="{FF2B5EF4-FFF2-40B4-BE49-F238E27FC236}">
                <a16:creationId xmlns:a16="http://schemas.microsoft.com/office/drawing/2014/main" id="{BBF2156B-8761-84CE-BBC2-0EB3A0375FE6}"/>
              </a:ext>
            </a:extLst>
          </p:cNvPr>
          <p:cNvSpPr txBox="1"/>
          <p:nvPr/>
        </p:nvSpPr>
        <p:spPr>
          <a:xfrm>
            <a:off x="4780194" y="1309742"/>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Processes</a:t>
            </a:r>
          </a:p>
        </p:txBody>
      </p:sp>
      <p:sp>
        <p:nvSpPr>
          <p:cNvPr id="3" name="Oval 2">
            <a:extLst>
              <a:ext uri="{FF2B5EF4-FFF2-40B4-BE49-F238E27FC236}">
                <a16:creationId xmlns:a16="http://schemas.microsoft.com/office/drawing/2014/main" id="{9E5222A3-8AAA-7BAD-062A-B68DE638B249}"/>
              </a:ext>
            </a:extLst>
          </p:cNvPr>
          <p:cNvSpPr/>
          <p:nvPr/>
        </p:nvSpPr>
        <p:spPr>
          <a:xfrm>
            <a:off x="3776014"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a:t>
            </a:r>
          </a:p>
        </p:txBody>
      </p:sp>
      <p:sp>
        <p:nvSpPr>
          <p:cNvPr id="8" name="Oval 7">
            <a:extLst>
              <a:ext uri="{FF2B5EF4-FFF2-40B4-BE49-F238E27FC236}">
                <a16:creationId xmlns:a16="http://schemas.microsoft.com/office/drawing/2014/main" id="{2AD9E6D5-E99A-BD29-2067-41BD0565D93F}"/>
              </a:ext>
            </a:extLst>
          </p:cNvPr>
          <p:cNvSpPr/>
          <p:nvPr/>
        </p:nvSpPr>
        <p:spPr>
          <a:xfrm>
            <a:off x="6129626"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a:t>
            </a:r>
          </a:p>
        </p:txBody>
      </p:sp>
      <p:sp>
        <p:nvSpPr>
          <p:cNvPr id="10" name="Oval 9">
            <a:extLst>
              <a:ext uri="{FF2B5EF4-FFF2-40B4-BE49-F238E27FC236}">
                <a16:creationId xmlns:a16="http://schemas.microsoft.com/office/drawing/2014/main" id="{3D1EB207-2114-6A62-2279-FB679BF48CA5}"/>
              </a:ext>
            </a:extLst>
          </p:cNvPr>
          <p:cNvSpPr/>
          <p:nvPr/>
        </p:nvSpPr>
        <p:spPr>
          <a:xfrm>
            <a:off x="8483239"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a:t>
            </a:r>
          </a:p>
        </p:txBody>
      </p:sp>
      <p:sp>
        <p:nvSpPr>
          <p:cNvPr id="11" name="Rectangle: Rounded Corners 10">
            <a:extLst>
              <a:ext uri="{FF2B5EF4-FFF2-40B4-BE49-F238E27FC236}">
                <a16:creationId xmlns:a16="http://schemas.microsoft.com/office/drawing/2014/main" id="{E0902AC9-260B-5DF1-DDF3-F1F11FECDD06}"/>
              </a:ext>
            </a:extLst>
          </p:cNvPr>
          <p:cNvSpPr/>
          <p:nvPr/>
        </p:nvSpPr>
        <p:spPr>
          <a:xfrm>
            <a:off x="1507604" y="4664244"/>
            <a:ext cx="8619958" cy="28341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Message Passing Interface</a:t>
            </a:r>
          </a:p>
        </p:txBody>
      </p:sp>
      <p:cxnSp>
        <p:nvCxnSpPr>
          <p:cNvPr id="14" name="Straight Arrow Connector 13">
            <a:extLst>
              <a:ext uri="{FF2B5EF4-FFF2-40B4-BE49-F238E27FC236}">
                <a16:creationId xmlns:a16="http://schemas.microsoft.com/office/drawing/2014/main" id="{2C7297C2-F999-08D9-D68B-B95CC034CB22}"/>
              </a:ext>
            </a:extLst>
          </p:cNvPr>
          <p:cNvCxnSpPr>
            <a:cxnSpLocks/>
          </p:cNvCxnSpPr>
          <p:nvPr/>
        </p:nvCxnSpPr>
        <p:spPr>
          <a:xfrm>
            <a:off x="2818064" y="3549314"/>
            <a:ext cx="702441" cy="1112703"/>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20E86C4-0E10-FC93-5778-847F47E850D0}"/>
              </a:ext>
            </a:extLst>
          </p:cNvPr>
          <p:cNvSpPr/>
          <p:nvPr/>
        </p:nvSpPr>
        <p:spPr>
          <a:xfrm>
            <a:off x="2010611" y="5641474"/>
            <a:ext cx="7684168" cy="949853"/>
          </a:xfrm>
          <a:prstGeom prst="roundRect">
            <a:avLst/>
          </a:prstGeom>
          <a:solidFill>
            <a:schemeClr val="tx1">
              <a:lumMod val="95000"/>
              <a:lumOff val="5000"/>
            </a:schemeClr>
          </a:solidFill>
          <a:ln>
            <a:solidFill>
              <a:srgbClr val="90C2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Communication Network</a:t>
            </a:r>
          </a:p>
        </p:txBody>
      </p:sp>
      <p:grpSp>
        <p:nvGrpSpPr>
          <p:cNvPr id="36" name="Group 35">
            <a:extLst>
              <a:ext uri="{FF2B5EF4-FFF2-40B4-BE49-F238E27FC236}">
                <a16:creationId xmlns:a16="http://schemas.microsoft.com/office/drawing/2014/main" id="{52A05B81-B2BF-0CC6-134E-96E23E88DD41}"/>
              </a:ext>
            </a:extLst>
          </p:cNvPr>
          <p:cNvGrpSpPr/>
          <p:nvPr/>
        </p:nvGrpSpPr>
        <p:grpSpPr>
          <a:xfrm>
            <a:off x="3634288" y="2297177"/>
            <a:ext cx="468278" cy="910757"/>
            <a:chOff x="1416669" y="2516969"/>
            <a:chExt cx="468278" cy="910757"/>
          </a:xfrm>
        </p:grpSpPr>
        <p:sp>
          <p:nvSpPr>
            <p:cNvPr id="34" name="Rectangle 33">
              <a:extLst>
                <a:ext uri="{FF2B5EF4-FFF2-40B4-BE49-F238E27FC236}">
                  <a16:creationId xmlns:a16="http://schemas.microsoft.com/office/drawing/2014/main" id="{E8F45344-BF9B-3744-6216-01A0BE0C68B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5" name="Oval 34">
              <a:extLst>
                <a:ext uri="{FF2B5EF4-FFF2-40B4-BE49-F238E27FC236}">
                  <a16:creationId xmlns:a16="http://schemas.microsoft.com/office/drawing/2014/main" id="{AC3AD715-9B87-C127-54F7-4326FD7F41F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37" name="Group 36">
            <a:extLst>
              <a:ext uri="{FF2B5EF4-FFF2-40B4-BE49-F238E27FC236}">
                <a16:creationId xmlns:a16="http://schemas.microsoft.com/office/drawing/2014/main" id="{13B66948-94B2-AFF3-875D-305456B3DB65}"/>
              </a:ext>
            </a:extLst>
          </p:cNvPr>
          <p:cNvGrpSpPr/>
          <p:nvPr/>
        </p:nvGrpSpPr>
        <p:grpSpPr>
          <a:xfrm>
            <a:off x="6032964" y="2308628"/>
            <a:ext cx="468278" cy="910757"/>
            <a:chOff x="1416669" y="2516969"/>
            <a:chExt cx="468278" cy="910757"/>
          </a:xfrm>
        </p:grpSpPr>
        <p:sp>
          <p:nvSpPr>
            <p:cNvPr id="38" name="Rectangle 37">
              <a:extLst>
                <a:ext uri="{FF2B5EF4-FFF2-40B4-BE49-F238E27FC236}">
                  <a16:creationId xmlns:a16="http://schemas.microsoft.com/office/drawing/2014/main" id="{3F339BAF-2E18-E5A3-51F4-8FDB6A6E1EF6}"/>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9" name="Oval 38">
              <a:extLst>
                <a:ext uri="{FF2B5EF4-FFF2-40B4-BE49-F238E27FC236}">
                  <a16:creationId xmlns:a16="http://schemas.microsoft.com/office/drawing/2014/main" id="{93991F51-BA07-54F6-8C12-534CDC5DD6D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0" name="Group 39">
            <a:extLst>
              <a:ext uri="{FF2B5EF4-FFF2-40B4-BE49-F238E27FC236}">
                <a16:creationId xmlns:a16="http://schemas.microsoft.com/office/drawing/2014/main" id="{2E36967C-0957-37C4-2191-A0018F8F3628}"/>
              </a:ext>
            </a:extLst>
          </p:cNvPr>
          <p:cNvGrpSpPr/>
          <p:nvPr/>
        </p:nvGrpSpPr>
        <p:grpSpPr>
          <a:xfrm>
            <a:off x="8341512" y="2295729"/>
            <a:ext cx="468278" cy="910757"/>
            <a:chOff x="1416669" y="2516969"/>
            <a:chExt cx="468278" cy="910757"/>
          </a:xfrm>
        </p:grpSpPr>
        <p:sp>
          <p:nvSpPr>
            <p:cNvPr id="41" name="Rectangle 40">
              <a:extLst>
                <a:ext uri="{FF2B5EF4-FFF2-40B4-BE49-F238E27FC236}">
                  <a16:creationId xmlns:a16="http://schemas.microsoft.com/office/drawing/2014/main" id="{36B36FEC-F246-373C-28DD-B547FE9736C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2" name="Oval 41">
              <a:extLst>
                <a:ext uri="{FF2B5EF4-FFF2-40B4-BE49-F238E27FC236}">
                  <a16:creationId xmlns:a16="http://schemas.microsoft.com/office/drawing/2014/main" id="{8F9C32C5-B30F-56C1-D937-44EBFBFB29A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3" name="Group 42">
            <a:extLst>
              <a:ext uri="{FF2B5EF4-FFF2-40B4-BE49-F238E27FC236}">
                <a16:creationId xmlns:a16="http://schemas.microsoft.com/office/drawing/2014/main" id="{36525995-2F71-B4E5-9411-65BF6BC960E1}"/>
              </a:ext>
            </a:extLst>
          </p:cNvPr>
          <p:cNvGrpSpPr/>
          <p:nvPr/>
        </p:nvGrpSpPr>
        <p:grpSpPr>
          <a:xfrm>
            <a:off x="1273465" y="2308628"/>
            <a:ext cx="468278" cy="910757"/>
            <a:chOff x="1416669" y="2516969"/>
            <a:chExt cx="468278" cy="910757"/>
          </a:xfrm>
        </p:grpSpPr>
        <p:sp>
          <p:nvSpPr>
            <p:cNvPr id="44" name="Rectangle 43">
              <a:extLst>
                <a:ext uri="{FF2B5EF4-FFF2-40B4-BE49-F238E27FC236}">
                  <a16:creationId xmlns:a16="http://schemas.microsoft.com/office/drawing/2014/main" id="{846C0416-3968-D367-FCE5-5835D30FE9E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5" name="Oval 44">
              <a:extLst>
                <a:ext uri="{FF2B5EF4-FFF2-40B4-BE49-F238E27FC236}">
                  <a16:creationId xmlns:a16="http://schemas.microsoft.com/office/drawing/2014/main" id="{1B2A14F4-24F0-3227-78E9-3112DE2DE64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spTree>
    <p:extLst>
      <p:ext uri="{BB962C8B-B14F-4D97-AF65-F5344CB8AC3E}">
        <p14:creationId xmlns:p14="http://schemas.microsoft.com/office/powerpoint/2010/main" val="5684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C9217-6C66-42A4-2005-5B2A03318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1887C-E7B5-6A76-40B5-E74FE93E66A3}"/>
              </a:ext>
            </a:extLst>
          </p:cNvPr>
          <p:cNvSpPr>
            <a:spLocks noGrp="1"/>
          </p:cNvSpPr>
          <p:nvPr>
            <p:ph type="title"/>
          </p:nvPr>
        </p:nvSpPr>
        <p:spPr/>
        <p:txBody>
          <a:bodyPr/>
          <a:lstStyle/>
          <a:p>
            <a:r>
              <a:rPr lang="en-US" dirty="0"/>
              <a:t>Cluster of Workstations</a:t>
            </a:r>
          </a:p>
        </p:txBody>
      </p:sp>
      <p:sp>
        <p:nvSpPr>
          <p:cNvPr id="5" name="Slide Number Placeholder 4">
            <a:extLst>
              <a:ext uri="{FF2B5EF4-FFF2-40B4-BE49-F238E27FC236}">
                <a16:creationId xmlns:a16="http://schemas.microsoft.com/office/drawing/2014/main" id="{9A146385-608F-611A-21A9-C5C8F2B28D2F}"/>
              </a:ext>
            </a:extLst>
          </p:cNvPr>
          <p:cNvSpPr>
            <a:spLocks noGrp="1"/>
          </p:cNvSpPr>
          <p:nvPr>
            <p:ph type="sldNum" sz="quarter" idx="12"/>
          </p:nvPr>
        </p:nvSpPr>
        <p:spPr/>
        <p:txBody>
          <a:bodyPr/>
          <a:lstStyle/>
          <a:p>
            <a:fld id="{FE024F78-56A6-7740-B68D-8D4D026EDF3F}" type="slidenum">
              <a:rPr lang="en-US" smtClean="0"/>
              <a:pPr/>
              <a:t>29</a:t>
            </a:fld>
            <a:endParaRPr lang="en-US" dirty="0"/>
          </a:p>
        </p:txBody>
      </p:sp>
      <p:sp>
        <p:nvSpPr>
          <p:cNvPr id="9" name="TextBox 8">
            <a:extLst>
              <a:ext uri="{FF2B5EF4-FFF2-40B4-BE49-F238E27FC236}">
                <a16:creationId xmlns:a16="http://schemas.microsoft.com/office/drawing/2014/main" id="{B629B8FC-C730-1C14-5B17-505D89FF6B57}"/>
              </a:ext>
            </a:extLst>
          </p:cNvPr>
          <p:cNvSpPr txBox="1"/>
          <p:nvPr/>
        </p:nvSpPr>
        <p:spPr>
          <a:xfrm>
            <a:off x="879642" y="1301906"/>
            <a:ext cx="9705473" cy="523220"/>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Aim</a:t>
            </a:r>
            <a:r>
              <a:rPr lang="en-US" sz="2800" dirty="0">
                <a:solidFill>
                  <a:schemeClr val="bg1">
                    <a:lumMod val="85000"/>
                  </a:schemeClr>
                </a:solidFill>
                <a:latin typeface="+mj-lt"/>
              </a:rPr>
              <a:t> to run a </a:t>
            </a:r>
            <a:r>
              <a:rPr lang="en-US" sz="2800" i="1" dirty="0">
                <a:solidFill>
                  <a:srgbClr val="90C226"/>
                </a:solidFill>
                <a:latin typeface="+mj-lt"/>
              </a:rPr>
              <a:t>single</a:t>
            </a:r>
            <a:r>
              <a:rPr lang="en-US" sz="2800" i="1" dirty="0">
                <a:solidFill>
                  <a:schemeClr val="bg1">
                    <a:lumMod val="85000"/>
                  </a:schemeClr>
                </a:solidFill>
                <a:latin typeface="+mj-lt"/>
              </a:rPr>
              <a:t> </a:t>
            </a:r>
            <a:r>
              <a:rPr lang="en-US" sz="2800" dirty="0">
                <a:solidFill>
                  <a:schemeClr val="bg1">
                    <a:lumMod val="85000"/>
                  </a:schemeClr>
                </a:solidFill>
                <a:latin typeface="+mj-lt"/>
              </a:rPr>
              <a:t>computation </a:t>
            </a:r>
            <a:r>
              <a:rPr lang="en-US" sz="2800" i="1" dirty="0">
                <a:solidFill>
                  <a:srgbClr val="90C226"/>
                </a:solidFill>
                <a:latin typeface="+mj-lt"/>
              </a:rPr>
              <a:t>across all </a:t>
            </a:r>
            <a:r>
              <a:rPr lang="en-US" sz="2800" dirty="0">
                <a:solidFill>
                  <a:schemeClr val="bg1">
                    <a:lumMod val="85000"/>
                  </a:schemeClr>
                </a:solidFill>
                <a:latin typeface="+mj-lt"/>
              </a:rPr>
              <a:t>workstations.</a:t>
            </a:r>
            <a:r>
              <a:rPr lang="en-US" sz="2800" i="1" dirty="0">
                <a:solidFill>
                  <a:schemeClr val="bg1">
                    <a:lumMod val="85000"/>
                  </a:schemeClr>
                </a:solidFill>
                <a:latin typeface="+mj-lt"/>
              </a:rPr>
              <a:t> </a:t>
            </a:r>
          </a:p>
        </p:txBody>
      </p:sp>
      <p:pic>
        <p:nvPicPr>
          <p:cNvPr id="13" name="Picture 12">
            <a:extLst>
              <a:ext uri="{FF2B5EF4-FFF2-40B4-BE49-F238E27FC236}">
                <a16:creationId xmlns:a16="http://schemas.microsoft.com/office/drawing/2014/main" id="{C34AA4D7-DBE4-B768-336D-F33C23445A94}"/>
              </a:ext>
            </a:extLst>
          </p:cNvPr>
          <p:cNvPicPr>
            <a:picLocks noChangeAspect="1"/>
          </p:cNvPicPr>
          <p:nvPr/>
        </p:nvPicPr>
        <p:blipFill>
          <a:blip r:embed="rId2"/>
          <a:srcRect/>
          <a:stretch/>
        </p:blipFill>
        <p:spPr>
          <a:xfrm>
            <a:off x="3132507" y="2058627"/>
            <a:ext cx="5926985" cy="4445239"/>
          </a:xfrm>
          <a:prstGeom prst="rect">
            <a:avLst/>
          </a:prstGeom>
        </p:spPr>
      </p:pic>
    </p:spTree>
    <p:extLst>
      <p:ext uri="{BB962C8B-B14F-4D97-AF65-F5344CB8AC3E}">
        <p14:creationId xmlns:p14="http://schemas.microsoft.com/office/powerpoint/2010/main" val="394265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C370F8-D44B-2CE0-4A88-EFD91D86F7D8}"/>
              </a:ext>
            </a:extLst>
          </p:cNvPr>
          <p:cNvGrpSpPr/>
          <p:nvPr/>
        </p:nvGrpSpPr>
        <p:grpSpPr>
          <a:xfrm>
            <a:off x="473744"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B0A50A58-3AAC-1C0E-93EF-5B37B98476F6}"/>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BE6DC624-08D7-4B28-CCDC-59355B45D303}"/>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BCB3CCFD-B3E5-7650-81EA-A1F8B2F1FDE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B0D00FD-7D52-84E4-7114-312190B41BC3}"/>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6F7714D4-93EA-6095-54FD-C0A7CC657CA3}"/>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88E015E9-39FB-E682-29C6-39380BB140A1}"/>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7FC4A69C-1EBC-049D-A2B6-C3BD6842B3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B8CA57AC-AB19-F54E-2166-AEE78744AEB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0C9DDC6-7629-98AE-9965-D6E510BB558F}"/>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2" name="Rectangle 1">
            <a:extLst>
              <a:ext uri="{FF2B5EF4-FFF2-40B4-BE49-F238E27FC236}">
                <a16:creationId xmlns:a16="http://schemas.microsoft.com/office/drawing/2014/main" id="{7B3174EA-8875-B0E2-9188-81298138111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John Cazes</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Texas Advanced Computing Center,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2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1389D-2334-58FA-2DDA-12C54EDDB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E18FF-ED1C-22C1-CCAF-F8A329B81868}"/>
              </a:ext>
            </a:extLst>
          </p:cNvPr>
          <p:cNvSpPr>
            <a:spLocks noGrp="1"/>
          </p:cNvSpPr>
          <p:nvPr>
            <p:ph type="title"/>
          </p:nvPr>
        </p:nvSpPr>
        <p:spPr/>
        <p:txBody>
          <a:bodyPr/>
          <a:lstStyle/>
          <a:p>
            <a:r>
              <a:rPr lang="en-US" dirty="0"/>
              <a:t>“Supercomputer” Architecture</a:t>
            </a:r>
          </a:p>
        </p:txBody>
      </p:sp>
      <p:sp>
        <p:nvSpPr>
          <p:cNvPr id="5" name="Slide Number Placeholder 4">
            <a:extLst>
              <a:ext uri="{FF2B5EF4-FFF2-40B4-BE49-F238E27FC236}">
                <a16:creationId xmlns:a16="http://schemas.microsoft.com/office/drawing/2014/main" id="{4C61072A-5204-2BF1-98FF-C76F69070441}"/>
              </a:ext>
            </a:extLst>
          </p:cNvPr>
          <p:cNvSpPr>
            <a:spLocks noGrp="1"/>
          </p:cNvSpPr>
          <p:nvPr>
            <p:ph type="sldNum" sz="quarter" idx="12"/>
          </p:nvPr>
        </p:nvSpPr>
        <p:spPr/>
        <p:txBody>
          <a:bodyPr/>
          <a:lstStyle/>
          <a:p>
            <a:fld id="{FE024F78-56A6-7740-B68D-8D4D026EDF3F}" type="slidenum">
              <a:rPr lang="en-US" smtClean="0"/>
              <a:pPr/>
              <a:t>30</a:t>
            </a:fld>
            <a:endParaRPr lang="en-US" dirty="0"/>
          </a:p>
        </p:txBody>
      </p:sp>
      <p:sp>
        <p:nvSpPr>
          <p:cNvPr id="9" name="Content Placeholder 3">
            <a:extLst>
              <a:ext uri="{FF2B5EF4-FFF2-40B4-BE49-F238E27FC236}">
                <a16:creationId xmlns:a16="http://schemas.microsoft.com/office/drawing/2014/main" id="{D911198F-B10F-07EB-0F6E-8C42C17EA1D4}"/>
              </a:ext>
            </a:extLst>
          </p:cNvPr>
          <p:cNvSpPr txBox="1">
            <a:spLocks/>
          </p:cNvSpPr>
          <p:nvPr/>
        </p:nvSpPr>
        <p:spPr>
          <a:xfrm>
            <a:off x="733566" y="2120350"/>
            <a:ext cx="4317860"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Log Nodes</a:t>
            </a:r>
          </a:p>
          <a:p>
            <a:pPr marL="457200" lvl="1" indent="-457200">
              <a:buFont typeface="Wingdings" panose="05000000000000000000" pitchFamily="2" charset="2"/>
              <a:buChar char="Ø"/>
            </a:pPr>
            <a:r>
              <a:rPr lang="en-US" sz="2800" dirty="0">
                <a:solidFill>
                  <a:srgbClr val="90C226"/>
                </a:solidFill>
                <a:latin typeface="+mj-lt"/>
              </a:rPr>
              <a:t>Compute Nodes</a:t>
            </a:r>
            <a:r>
              <a:rPr lang="en-US" sz="2800" dirty="0">
                <a:solidFill>
                  <a:schemeClr val="bg1">
                    <a:lumMod val="85000"/>
                  </a:schemeClr>
                </a:solidFill>
                <a:latin typeface="+mj-lt"/>
              </a:rPr>
              <a:t> 	</a:t>
            </a:r>
            <a:br>
              <a:rPr lang="en-US" sz="2800" dirty="0">
                <a:solidFill>
                  <a:schemeClr val="bg1">
                    <a:lumMod val="85000"/>
                  </a:schemeClr>
                </a:solidFill>
                <a:latin typeface="+mj-lt"/>
              </a:rPr>
            </a:br>
            <a:r>
              <a:rPr lang="en-US" sz="2800" dirty="0">
                <a:solidFill>
                  <a:schemeClr val="bg1">
                    <a:lumMod val="85000"/>
                  </a:schemeClr>
                </a:solidFill>
                <a:latin typeface="+mj-lt"/>
              </a:rPr>
              <a:t>Each contains:</a:t>
            </a:r>
          </a:p>
          <a:p>
            <a:pPr marL="1314450" lvl="3" indent="-457200">
              <a:buFont typeface="Wingdings" panose="05000000000000000000" pitchFamily="2" charset="2"/>
              <a:buChar char="Ø"/>
            </a:pPr>
            <a:r>
              <a:rPr lang="en-US" sz="2400" dirty="0">
                <a:solidFill>
                  <a:schemeClr val="bg1">
                    <a:lumMod val="85000"/>
                  </a:schemeClr>
                </a:solidFill>
                <a:latin typeface="+mj-lt"/>
              </a:rPr>
              <a:t>CPU(s) w/ DRAM</a:t>
            </a:r>
          </a:p>
          <a:p>
            <a:pPr marL="1314450" lvl="3" indent="-457200">
              <a:buFont typeface="Wingdings" panose="05000000000000000000" pitchFamily="2" charset="2"/>
              <a:buChar char="Ø"/>
            </a:pPr>
            <a:r>
              <a:rPr lang="en-US" sz="2400" dirty="0">
                <a:solidFill>
                  <a:schemeClr val="bg1">
                    <a:lumMod val="85000"/>
                  </a:schemeClr>
                </a:solidFill>
                <a:latin typeface="+mj-lt"/>
              </a:rPr>
              <a:t>GPU(s) w/ VRAM</a:t>
            </a:r>
          </a:p>
          <a:p>
            <a:pPr marL="1314450" lvl="3" indent="-457200">
              <a:buFont typeface="Wingdings" panose="05000000000000000000" pitchFamily="2" charset="2"/>
              <a:buChar char="Ø"/>
            </a:pPr>
            <a:r>
              <a:rPr lang="en-US" sz="2400" dirty="0">
                <a:solidFill>
                  <a:schemeClr val="bg1">
                    <a:lumMod val="85000"/>
                  </a:schemeClr>
                </a:solidFill>
                <a:latin typeface="+mj-lt"/>
              </a:rPr>
              <a:t>Interconnect switch</a:t>
            </a:r>
          </a:p>
        </p:txBody>
      </p:sp>
      <p:pic>
        <p:nvPicPr>
          <p:cNvPr id="1026" name="Picture 2" descr="HPC intro | Introduction to the command line interface (Shell)">
            <a:extLst>
              <a:ext uri="{FF2B5EF4-FFF2-40B4-BE49-F238E27FC236}">
                <a16:creationId xmlns:a16="http://schemas.microsoft.com/office/drawing/2014/main" id="{E919D4C5-4FE4-AEE0-4023-CFF075D7C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25" y="1634289"/>
            <a:ext cx="67627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34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BC60-B9C0-4D6C-3B87-02CE1346E39C}"/>
            </a:ext>
          </a:extLst>
        </p:cNvPr>
        <p:cNvGrpSpPr/>
        <p:nvPr/>
      </p:nvGrpSpPr>
      <p:grpSpPr>
        <a:xfrm>
          <a:off x="0" y="0"/>
          <a:ext cx="0" cy="0"/>
          <a:chOff x="0" y="0"/>
          <a:chExt cx="0" cy="0"/>
        </a:xfrm>
      </p:grpSpPr>
      <p:pic>
        <p:nvPicPr>
          <p:cNvPr id="2052" name="Picture 4" descr="El Capitan: NNSA's first exascale machine | Advanced Simulation and  Computing">
            <a:extLst>
              <a:ext uri="{FF2B5EF4-FFF2-40B4-BE49-F238E27FC236}">
                <a16:creationId xmlns:a16="http://schemas.microsoft.com/office/drawing/2014/main" id="{EDE80B06-7F03-0474-47D1-A04A44226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08" y="2311948"/>
            <a:ext cx="6665274" cy="3188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290CE3-7699-3DB0-2364-4AB9261B1C7B}"/>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8D77D8B-7959-1704-6D46-F7A94065EBD7}"/>
              </a:ext>
            </a:extLst>
          </p:cNvPr>
          <p:cNvSpPr>
            <a:spLocks noGrp="1"/>
          </p:cNvSpPr>
          <p:nvPr>
            <p:ph type="sldNum" sz="quarter" idx="12"/>
          </p:nvPr>
        </p:nvSpPr>
        <p:spPr/>
        <p:txBody>
          <a:bodyPr/>
          <a:lstStyle/>
          <a:p>
            <a:fld id="{FE024F78-56A6-7740-B68D-8D4D026EDF3F}" type="slidenum">
              <a:rPr lang="en-US" smtClean="0"/>
              <a:pPr/>
              <a:t>31</a:t>
            </a:fld>
            <a:endParaRPr lang="en-US" dirty="0"/>
          </a:p>
        </p:txBody>
      </p:sp>
      <p:grpSp>
        <p:nvGrpSpPr>
          <p:cNvPr id="58" name="Group 57">
            <a:extLst>
              <a:ext uri="{FF2B5EF4-FFF2-40B4-BE49-F238E27FC236}">
                <a16:creationId xmlns:a16="http://schemas.microsoft.com/office/drawing/2014/main" id="{CF466A9C-81C4-E1F9-65A9-2BD911A5E0D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322B4A79-0409-2B1A-0C96-B3E77902A575}"/>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2DD038C0-26D8-CD2C-F9E0-B7F2D4D6597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CB93B8B7-8AD6-F216-4EE3-AED3E7EFAFC4}"/>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031E5E05-CFB1-6887-FE78-6563E93E2C86}"/>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2B5CC3BD-677B-8B20-3975-880C64EBE4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EA6D7F2-888C-ACB1-5456-7E897ACC0AB6}"/>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36AC166E-9D29-DCEB-826C-5BDBBB9CFE12}"/>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BF466FA-281A-47BD-CEB4-53ADAA4D22A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CD36E162-4AE1-04E9-EE28-3647CC0C715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5156543-A8AF-679F-FF6B-27758B360F1F}"/>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6F16534A-33F7-80D0-D8E4-5B1A17CDD6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33C28550-4D91-0221-701C-49792F60AE2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DAF3F6F6-D033-1B3B-6EDE-0BB3CCFEBC1A}"/>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68CB64D3-A041-7659-D9A2-2C35D58D5FA2}"/>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0F32E151-F379-5055-4EE7-B19A93E92C81}"/>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CDFB6C8A-8F81-50EC-9FA5-9871F47BCC36}"/>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23E80AAE-E229-19AF-FC25-C72122C0295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1DB5675-003E-7612-451F-2A40B357C9B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4B5C8EA1-4C2C-447C-B505-DEBF5F313E2B}"/>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04FBFEEA-517D-9B06-200B-4DDC6B3419EE}"/>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AC4EBD3-66AD-C0BA-00A5-5652CB27A8BB}"/>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C028ACA-A594-DC04-0E6D-BB446C705E2B}"/>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6246040-5B12-357F-A04D-C009B385E6B8}"/>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79EFAB5-0AED-9E15-41E0-7F49C960E950}"/>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6C0A111-8185-92C9-BE32-268F3B00B58A}"/>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50" name="Picture 2" descr="LLNL's El Capitan Could Be World's Fastest Supercomputer in 2024">
            <a:extLst>
              <a:ext uri="{FF2B5EF4-FFF2-40B4-BE49-F238E27FC236}">
                <a16:creationId xmlns:a16="http://schemas.microsoft.com/office/drawing/2014/main" id="{F19E153D-9680-E739-DE34-5DB70B26E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382" y="1336876"/>
            <a:ext cx="66675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31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2726-EE86-CD3F-30B0-C33E52650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A0262-230A-ED37-87F4-3AEB2BB03D40}"/>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6CAE4C5-BB9F-C320-368F-263D1A9A2CE2}"/>
              </a:ext>
            </a:extLst>
          </p:cNvPr>
          <p:cNvSpPr>
            <a:spLocks noGrp="1"/>
          </p:cNvSpPr>
          <p:nvPr>
            <p:ph type="sldNum" sz="quarter" idx="12"/>
          </p:nvPr>
        </p:nvSpPr>
        <p:spPr/>
        <p:txBody>
          <a:bodyPr/>
          <a:lstStyle/>
          <a:p>
            <a:fld id="{FE024F78-56A6-7740-B68D-8D4D026EDF3F}" type="slidenum">
              <a:rPr lang="en-US" smtClean="0"/>
              <a:pPr/>
              <a:t>32</a:t>
            </a:fld>
            <a:endParaRPr lang="en-US" dirty="0"/>
          </a:p>
        </p:txBody>
      </p:sp>
      <p:grpSp>
        <p:nvGrpSpPr>
          <p:cNvPr id="58" name="Group 57">
            <a:extLst>
              <a:ext uri="{FF2B5EF4-FFF2-40B4-BE49-F238E27FC236}">
                <a16:creationId xmlns:a16="http://schemas.microsoft.com/office/drawing/2014/main" id="{9B396E46-2EEF-8C90-A968-0F082305BB2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AA63355A-57AD-3C6C-DC25-A1F262C54E8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C046CD8-3526-582A-D392-0EB370DAD01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5BED7D0D-A8F7-39D2-04EC-7A19F5F4139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4CF26D7F-1EAF-6C14-D5C5-E9FB53711172}"/>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9EA11571-AFF2-A976-27C9-D020DE45909A}"/>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B9776E0-F493-9253-16FA-A07C2951D66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A60F2FFE-C2D7-A3E9-A530-AD6785C659E3}"/>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C3723EB-8BA3-B085-E762-5C175EACAE7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FFB8F054-14E5-BFF1-D1BE-ABAA3DDDFFD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3437074-ACA9-3C61-FA4B-86C422D75CDD}"/>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39D576CF-D495-187D-4A34-8A9C29B4F4E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2DE1D0D6-F848-9839-88ED-18554EC6A15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AD69E719-B950-4910-374E-0509986570C7}"/>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53822EF-AC97-B7DD-5AA7-1BBB17185D21}"/>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86C801CD-3BFB-A4BB-0686-EF027758EA4D}"/>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316556B6-BD05-B130-40CC-8C58EB8A03B8}"/>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60B82877-7BA3-81BB-8D1D-47757FA3556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48B6B6DD-0BC7-DE51-59F4-5EBA4D88F9B2}"/>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ACD81845-8474-CC78-56D5-C7D459DF7E3D}"/>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FE07738D-B455-CF9C-3EE3-D43BA85A27B8}"/>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84EBCE1-13B7-C1E4-CD66-DFA5C6532EC9}"/>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7B9A5E0-DC1B-76B2-BE00-96A043554A96}"/>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F51A67D-5828-1838-3ECD-8B9447B50071}"/>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1FA433A-50C1-3313-6B2B-53B0CBB8D6D5}"/>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D5FC6A3-D625-B0D0-F7E9-C2244E0BEA91}"/>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42686BA-0379-E53B-5949-3710AC11B79B}"/>
              </a:ext>
            </a:extLst>
          </p:cNvPr>
          <p:cNvGrpSpPr/>
          <p:nvPr/>
        </p:nvGrpSpPr>
        <p:grpSpPr>
          <a:xfrm>
            <a:off x="5173485" y="1736220"/>
            <a:ext cx="6667500" cy="4268612"/>
            <a:chOff x="4895424" y="1736220"/>
            <a:chExt cx="6667500" cy="4268612"/>
          </a:xfrm>
        </p:grpSpPr>
        <p:pic>
          <p:nvPicPr>
            <p:cNvPr id="24" name="Picture 23">
              <a:extLst>
                <a:ext uri="{FF2B5EF4-FFF2-40B4-BE49-F238E27FC236}">
                  <a16:creationId xmlns:a16="http://schemas.microsoft.com/office/drawing/2014/main" id="{702593B5-A976-4BF0-FC04-D378D5B4F09B}"/>
                </a:ext>
              </a:extLst>
            </p:cNvPr>
            <p:cNvPicPr>
              <a:picLocks noChangeAspect="1"/>
            </p:cNvPicPr>
            <p:nvPr/>
          </p:nvPicPr>
          <p:blipFill>
            <a:blip r:embed="rId2"/>
            <a:stretch>
              <a:fillRect/>
            </a:stretch>
          </p:blipFill>
          <p:spPr>
            <a:xfrm>
              <a:off x="4895424" y="1736220"/>
              <a:ext cx="6667500" cy="4268612"/>
            </a:xfrm>
            <a:prstGeom prst="rect">
              <a:avLst/>
            </a:prstGeom>
            <a:ln w="38100">
              <a:solidFill>
                <a:srgbClr val="7030A0"/>
              </a:solidFill>
            </a:ln>
          </p:spPr>
        </p:pic>
        <p:sp>
          <p:nvSpPr>
            <p:cNvPr id="34" name="TextBox 33">
              <a:extLst>
                <a:ext uri="{FF2B5EF4-FFF2-40B4-BE49-F238E27FC236}">
                  <a16:creationId xmlns:a16="http://schemas.microsoft.com/office/drawing/2014/main" id="{A02D98CD-5755-294D-DFA6-6C981B2F5763}"/>
                </a:ext>
              </a:extLst>
            </p:cNvPr>
            <p:cNvSpPr txBox="1"/>
            <p:nvPr/>
          </p:nvSpPr>
          <p:spPr>
            <a:xfrm rot="20735109">
              <a:off x="6697505" y="296110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5" name="TextBox 34">
              <a:extLst>
                <a:ext uri="{FF2B5EF4-FFF2-40B4-BE49-F238E27FC236}">
                  <a16:creationId xmlns:a16="http://schemas.microsoft.com/office/drawing/2014/main" id="{EF03B4A8-4FF2-9FCF-0596-36A570FED5B0}"/>
                </a:ext>
              </a:extLst>
            </p:cNvPr>
            <p:cNvSpPr txBox="1"/>
            <p:nvPr/>
          </p:nvSpPr>
          <p:spPr>
            <a:xfrm rot="20735958">
              <a:off x="8341821" y="251007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7" name="TextBox 36">
              <a:extLst>
                <a:ext uri="{FF2B5EF4-FFF2-40B4-BE49-F238E27FC236}">
                  <a16:creationId xmlns:a16="http://schemas.microsoft.com/office/drawing/2014/main" id="{587EA522-1AAA-2C4B-3030-67215BEDCC7C}"/>
                </a:ext>
              </a:extLst>
            </p:cNvPr>
            <p:cNvSpPr txBox="1"/>
            <p:nvPr/>
          </p:nvSpPr>
          <p:spPr>
            <a:xfrm rot="20539288">
              <a:off x="6988133" y="3834528"/>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38" name="TextBox 37">
              <a:extLst>
                <a:ext uri="{FF2B5EF4-FFF2-40B4-BE49-F238E27FC236}">
                  <a16:creationId xmlns:a16="http://schemas.microsoft.com/office/drawing/2014/main" id="{5EEA53DC-3C19-0796-B56D-FA081EC220C9}"/>
                </a:ext>
              </a:extLst>
            </p:cNvPr>
            <p:cNvSpPr txBox="1"/>
            <p:nvPr/>
          </p:nvSpPr>
          <p:spPr>
            <a:xfrm rot="20539288">
              <a:off x="7321548" y="4499674"/>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0" name="TextBox 39">
              <a:extLst>
                <a:ext uri="{FF2B5EF4-FFF2-40B4-BE49-F238E27FC236}">
                  <a16:creationId xmlns:a16="http://schemas.microsoft.com/office/drawing/2014/main" id="{A645563B-80B3-3111-FA89-398FFCA53351}"/>
                </a:ext>
              </a:extLst>
            </p:cNvPr>
            <p:cNvSpPr txBox="1"/>
            <p:nvPr/>
          </p:nvSpPr>
          <p:spPr>
            <a:xfrm rot="20539288">
              <a:off x="7639713" y="5213545"/>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1" name="TextBox 40">
              <a:extLst>
                <a:ext uri="{FF2B5EF4-FFF2-40B4-BE49-F238E27FC236}">
                  <a16:creationId xmlns:a16="http://schemas.microsoft.com/office/drawing/2014/main" id="{8ECC22F6-7C60-DB60-3FF9-4AB335BEB291}"/>
                </a:ext>
              </a:extLst>
            </p:cNvPr>
            <p:cNvSpPr txBox="1"/>
            <p:nvPr/>
          </p:nvSpPr>
          <p:spPr>
            <a:xfrm rot="20539288">
              <a:off x="8653837" y="3364620"/>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2" name="TextBox 41">
              <a:extLst>
                <a:ext uri="{FF2B5EF4-FFF2-40B4-BE49-F238E27FC236}">
                  <a16:creationId xmlns:a16="http://schemas.microsoft.com/office/drawing/2014/main" id="{6CF7DF78-0F8A-849B-A2F1-2DF08D2AB485}"/>
                </a:ext>
              </a:extLst>
            </p:cNvPr>
            <p:cNvSpPr txBox="1"/>
            <p:nvPr/>
          </p:nvSpPr>
          <p:spPr>
            <a:xfrm rot="20539288">
              <a:off x="9020357" y="3986927"/>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3" name="TextBox 42">
              <a:extLst>
                <a:ext uri="{FF2B5EF4-FFF2-40B4-BE49-F238E27FC236}">
                  <a16:creationId xmlns:a16="http://schemas.microsoft.com/office/drawing/2014/main" id="{65C3FBEB-720B-1096-8210-15B2E4C3516E}"/>
                </a:ext>
              </a:extLst>
            </p:cNvPr>
            <p:cNvSpPr txBox="1"/>
            <p:nvPr/>
          </p:nvSpPr>
          <p:spPr>
            <a:xfrm rot="20539288">
              <a:off x="9363750" y="4655522"/>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grpSp>
      <p:sp>
        <p:nvSpPr>
          <p:cNvPr id="2056" name="Rectangle 2055">
            <a:extLst>
              <a:ext uri="{FF2B5EF4-FFF2-40B4-BE49-F238E27FC236}">
                <a16:creationId xmlns:a16="http://schemas.microsoft.com/office/drawing/2014/main" id="{F1AD94CA-93FC-7422-12D1-2FBE8E75347A}"/>
              </a:ext>
            </a:extLst>
          </p:cNvPr>
          <p:cNvSpPr/>
          <p:nvPr/>
        </p:nvSpPr>
        <p:spPr>
          <a:xfrm>
            <a:off x="3502972" y="4057484"/>
            <a:ext cx="1031280" cy="48585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2D86B846-8B87-BF84-22BA-ECE597F1F8F8}"/>
              </a:ext>
            </a:extLst>
          </p:cNvPr>
          <p:cNvCxnSpPr>
            <a:cxnSpLocks/>
          </p:cNvCxnSpPr>
          <p:nvPr/>
        </p:nvCxnSpPr>
        <p:spPr>
          <a:xfrm flipV="1">
            <a:off x="4528904" y="1736220"/>
            <a:ext cx="626021" cy="2298363"/>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D69AB8A1-7B27-A82A-96C4-A3195425AC99}"/>
              </a:ext>
            </a:extLst>
          </p:cNvPr>
          <p:cNvCxnSpPr>
            <a:cxnSpLocks/>
          </p:cNvCxnSpPr>
          <p:nvPr/>
        </p:nvCxnSpPr>
        <p:spPr>
          <a:xfrm>
            <a:off x="4528905" y="4541812"/>
            <a:ext cx="581826" cy="146302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F458C9F4-6007-D6F1-52B9-7E50E8779B5E}"/>
              </a:ext>
            </a:extLst>
          </p:cNvPr>
          <p:cNvCxnSpPr/>
          <p:nvPr/>
        </p:nvCxnSpPr>
        <p:spPr>
          <a:xfrm>
            <a:off x="6144126" y="2474673"/>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6FC8F1E4-9E7D-5B77-2AC2-9AF744306BDF}"/>
              </a:ext>
            </a:extLst>
          </p:cNvPr>
          <p:cNvCxnSpPr/>
          <p:nvPr/>
        </p:nvCxnSpPr>
        <p:spPr>
          <a:xfrm>
            <a:off x="6231709" y="2451674"/>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C7FE9DB4-EBCB-BCD6-4A8F-E59D18FBBF0E}"/>
              </a:ext>
            </a:extLst>
          </p:cNvPr>
          <p:cNvCxnSpPr/>
          <p:nvPr/>
        </p:nvCxnSpPr>
        <p:spPr>
          <a:xfrm>
            <a:off x="6357379" y="2412407"/>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10D0F570-8B69-A000-49E9-7E0818646A9B}"/>
              </a:ext>
            </a:extLst>
          </p:cNvPr>
          <p:cNvCxnSpPr/>
          <p:nvPr/>
        </p:nvCxnSpPr>
        <p:spPr>
          <a:xfrm>
            <a:off x="6445724" y="2370328"/>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8447-47A9-A645-0277-6EBAD3ABFE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5565DE7-5992-7EDF-0557-373870AC90E2}"/>
              </a:ext>
            </a:extLst>
          </p:cNvPr>
          <p:cNvSpPr>
            <a:spLocks noGrp="1"/>
          </p:cNvSpPr>
          <p:nvPr>
            <p:ph type="title"/>
          </p:nvPr>
        </p:nvSpPr>
        <p:spPr>
          <a:xfrm>
            <a:off x="733565" y="-1"/>
            <a:ext cx="10557287" cy="965193"/>
          </a:xfrm>
        </p:spPr>
        <p:txBody>
          <a:bodyPr/>
          <a:lstStyle/>
          <a:p>
            <a:r>
              <a:rPr lang="en-US" dirty="0"/>
              <a:t>SPMD</a:t>
            </a:r>
          </a:p>
        </p:txBody>
      </p:sp>
      <p:sp>
        <p:nvSpPr>
          <p:cNvPr id="2" name="Content Placeholder 3">
            <a:extLst>
              <a:ext uri="{FF2B5EF4-FFF2-40B4-BE49-F238E27FC236}">
                <a16:creationId xmlns:a16="http://schemas.microsoft.com/office/drawing/2014/main" id="{06231F58-FDF4-F19F-C6A7-6C823CD43113}"/>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SPMD</a:t>
            </a:r>
            <a:r>
              <a:rPr lang="en-US" sz="2800" dirty="0">
                <a:solidFill>
                  <a:schemeClr val="bg1">
                    <a:lumMod val="85000"/>
                  </a:schemeClr>
                </a:solidFill>
                <a:latin typeface="+mj-lt"/>
              </a:rPr>
              <a:t> 			Most message passing programs use the </a:t>
            </a:r>
            <a:br>
              <a:rPr lang="en-US" sz="2800" dirty="0">
                <a:solidFill>
                  <a:schemeClr val="bg1">
                    <a:lumMod val="85000"/>
                  </a:schemeClr>
                </a:solidFill>
                <a:latin typeface="+mj-lt"/>
              </a:rPr>
            </a:br>
            <a:r>
              <a:rPr lang="en-US" sz="2800" dirty="0">
                <a:solidFill>
                  <a:schemeClr val="bg1">
                    <a:lumMod val="85000"/>
                  </a:schemeClr>
                </a:solidFill>
                <a:latin typeface="+mj-lt"/>
              </a:rPr>
              <a:t>					Single-Program-Multiple-Data (SPMD) model.</a:t>
            </a:r>
          </a:p>
          <a:p>
            <a:pPr marL="457200" lvl="1" indent="-457200">
              <a:buFont typeface="Wingdings" panose="05000000000000000000" pitchFamily="2" charset="2"/>
              <a:buChar char="Ø"/>
            </a:pPr>
            <a:r>
              <a:rPr lang="en-US" sz="2800" dirty="0">
                <a:solidFill>
                  <a:srgbClr val="90C226"/>
                </a:solidFill>
                <a:latin typeface="+mj-lt"/>
              </a:rPr>
              <a:t>Program</a:t>
            </a:r>
            <a:r>
              <a:rPr lang="en-US" sz="2800" dirty="0">
                <a:solidFill>
                  <a:schemeClr val="bg1">
                    <a:lumMod val="85000"/>
                  </a:schemeClr>
                </a:solidFill>
                <a:latin typeface="+mj-lt"/>
              </a:rPr>
              <a:t> 		All processes run (their own copy of) the </a:t>
            </a:r>
            <a:br>
              <a:rPr lang="en-US" sz="2800" dirty="0">
                <a:solidFill>
                  <a:schemeClr val="bg1">
                    <a:lumMod val="85000"/>
                  </a:schemeClr>
                </a:solidFill>
                <a:latin typeface="+mj-lt"/>
              </a:rPr>
            </a:br>
            <a:r>
              <a:rPr lang="en-US" sz="2800" dirty="0">
                <a:solidFill>
                  <a:schemeClr val="bg1">
                    <a:lumMod val="85000"/>
                  </a:schemeClr>
                </a:solidFill>
                <a:latin typeface="+mj-lt"/>
              </a:rPr>
              <a:t>					same program.</a:t>
            </a:r>
          </a:p>
          <a:p>
            <a:pPr marL="457200" lvl="1" indent="-457200">
              <a:buFont typeface="Wingdings" panose="05000000000000000000" pitchFamily="2" charset="2"/>
              <a:buChar char="Ø"/>
            </a:pPr>
            <a:r>
              <a:rPr lang="en-US" sz="2800" dirty="0">
                <a:solidFill>
                  <a:srgbClr val="90C226"/>
                </a:solidFill>
                <a:latin typeface="+mj-lt"/>
              </a:rPr>
              <a:t>Data</a:t>
            </a:r>
            <a:r>
              <a:rPr lang="en-US" sz="2800" dirty="0">
                <a:solidFill>
                  <a:schemeClr val="bg1">
                    <a:lumMod val="85000"/>
                  </a:schemeClr>
                </a:solidFill>
                <a:latin typeface="+mj-lt"/>
              </a:rPr>
              <a:t> 				</a:t>
            </a:r>
            <a:r>
              <a:rPr lang="en-US" sz="2800" dirty="0">
                <a:solidFill>
                  <a:schemeClr val="bg1">
                    <a:lumMod val="85000"/>
                  </a:schemeClr>
                </a:solidFill>
              </a:rPr>
              <a:t>Each process has a separate copy of the data.</a:t>
            </a:r>
          </a:p>
          <a:p>
            <a:pPr marL="457200" lvl="1" indent="-457200">
              <a:buFont typeface="Wingdings" panose="05000000000000000000" pitchFamily="2" charset="2"/>
              <a:buChar char="Ø"/>
            </a:pPr>
            <a:r>
              <a:rPr lang="en-US" sz="2800" dirty="0">
                <a:solidFill>
                  <a:srgbClr val="90C226"/>
                </a:solidFill>
              </a:rPr>
              <a:t>Process ID</a:t>
            </a:r>
            <a:r>
              <a:rPr lang="en-US" sz="2800" dirty="0">
                <a:solidFill>
                  <a:schemeClr val="bg1">
                    <a:lumMod val="85000"/>
                  </a:schemeClr>
                </a:solidFill>
              </a:rPr>
              <a:t>		To be useful, each process has a unique identifier.</a:t>
            </a:r>
          </a:p>
          <a:p>
            <a:pPr marL="457200" lvl="1" indent="-457200">
              <a:buFont typeface="Wingdings" panose="05000000000000000000" pitchFamily="2" charset="2"/>
              <a:buChar char="Ø"/>
            </a:pPr>
            <a:r>
              <a:rPr lang="en-US" sz="2800" dirty="0">
                <a:solidFill>
                  <a:srgbClr val="90C226"/>
                </a:solidFill>
              </a:rPr>
              <a:t>Path				</a:t>
            </a:r>
            <a:r>
              <a:rPr lang="en-US" sz="2800" dirty="0">
                <a:solidFill>
                  <a:schemeClr val="bg1">
                    <a:lumMod val="85000"/>
                  </a:schemeClr>
                </a:solidFill>
              </a:rPr>
              <a:t>Processes can follow different control paths, </a:t>
            </a:r>
            <a:br>
              <a:rPr lang="en-US" sz="2800" dirty="0">
                <a:solidFill>
                  <a:schemeClr val="bg1">
                    <a:lumMod val="85000"/>
                  </a:schemeClr>
                </a:solidFill>
              </a:rPr>
            </a:br>
            <a:r>
              <a:rPr lang="en-US" sz="2800" dirty="0">
                <a:solidFill>
                  <a:schemeClr val="bg1">
                    <a:lumMod val="85000"/>
                  </a:schemeClr>
                </a:solidFill>
              </a:rPr>
              <a:t>					based on their process ID.</a:t>
            </a:r>
          </a:p>
          <a:p>
            <a:pPr marL="457200" lvl="1" indent="-457200">
              <a:buFont typeface="Wingdings" panose="05000000000000000000" pitchFamily="2" charset="2"/>
              <a:buChar char="Ø"/>
            </a:pPr>
            <a:r>
              <a:rPr lang="en-US" sz="2800" dirty="0">
                <a:solidFill>
                  <a:srgbClr val="90C226"/>
                </a:solidFill>
              </a:rPr>
              <a:t>Partitioning	</a:t>
            </a:r>
            <a:r>
              <a:rPr lang="en-US" sz="2800" dirty="0">
                <a:solidFill>
                  <a:schemeClr val="bg1">
                    <a:lumMod val="85000"/>
                  </a:schemeClr>
                </a:solidFill>
              </a:rPr>
              <a:t>Usually run one process per processor/core/GPU.</a:t>
            </a:r>
          </a:p>
        </p:txBody>
      </p:sp>
    </p:spTree>
    <p:extLst>
      <p:ext uri="{BB962C8B-B14F-4D97-AF65-F5344CB8AC3E}">
        <p14:creationId xmlns:p14="http://schemas.microsoft.com/office/powerpoint/2010/main" val="348311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F7DFC9-C88A-97DB-8635-541E1893B5E9}"/>
              </a:ext>
            </a:extLst>
          </p:cNvPr>
          <p:cNvSpPr>
            <a:spLocks noGrp="1"/>
          </p:cNvSpPr>
          <p:nvPr>
            <p:ph type="sldNum" sz="quarter" idx="12"/>
          </p:nvPr>
        </p:nvSpPr>
        <p:spPr/>
        <p:txBody>
          <a:bodyPr/>
          <a:lstStyle/>
          <a:p>
            <a:fld id="{FE024F78-56A6-7740-B68D-8D4D026EDF3F}" type="slidenum">
              <a:rPr lang="en-US" smtClean="0"/>
              <a:pPr/>
              <a:t>34</a:t>
            </a:fld>
            <a:endParaRPr lang="en-US" dirty="0"/>
          </a:p>
        </p:txBody>
      </p:sp>
      <p:sp>
        <p:nvSpPr>
          <p:cNvPr id="6" name="TextBox 5">
            <a:extLst>
              <a:ext uri="{FF2B5EF4-FFF2-40B4-BE49-F238E27FC236}">
                <a16:creationId xmlns:a16="http://schemas.microsoft.com/office/drawing/2014/main" id="{C845D07F-7008-B854-DE71-D190299CD0F5}"/>
              </a:ext>
            </a:extLst>
          </p:cNvPr>
          <p:cNvSpPr txBox="1"/>
          <p:nvPr/>
        </p:nvSpPr>
        <p:spPr>
          <a:xfrm>
            <a:off x="8549599" y="5008429"/>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8" name="TextBox 7">
            <a:extLst>
              <a:ext uri="{FF2B5EF4-FFF2-40B4-BE49-F238E27FC236}">
                <a16:creationId xmlns:a16="http://schemas.microsoft.com/office/drawing/2014/main" id="{36A7233C-B01A-F27F-076A-03EC2C83C4B2}"/>
              </a:ext>
            </a:extLst>
          </p:cNvPr>
          <p:cNvSpPr txBox="1"/>
          <p:nvPr/>
        </p:nvSpPr>
        <p:spPr>
          <a:xfrm>
            <a:off x="8549599" y="3136106"/>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9B785257-9524-0F0B-F622-7E0F79A40EB1}"/>
              </a:ext>
            </a:extLst>
          </p:cNvPr>
          <p:cNvSpPr txBox="1"/>
          <p:nvPr/>
        </p:nvSpPr>
        <p:spPr>
          <a:xfrm>
            <a:off x="8549599" y="4072268"/>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5164FC13-FB07-0A20-4222-D0B052579882}"/>
              </a:ext>
            </a:extLst>
          </p:cNvPr>
          <p:cNvSpPr txBox="1"/>
          <p:nvPr/>
        </p:nvSpPr>
        <p:spPr>
          <a:xfrm>
            <a:off x="8549599" y="2199945"/>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F13068B5-DC7F-3805-2922-882E04591873}"/>
              </a:ext>
            </a:extLst>
          </p:cNvPr>
          <p:cNvSpPr txBox="1"/>
          <p:nvPr/>
        </p:nvSpPr>
        <p:spPr>
          <a:xfrm>
            <a:off x="8549599" y="1263785"/>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3" name="Rectangle: Rounded Corners 2">
            <a:extLst>
              <a:ext uri="{FF2B5EF4-FFF2-40B4-BE49-F238E27FC236}">
                <a16:creationId xmlns:a16="http://schemas.microsoft.com/office/drawing/2014/main" id="{D2DC7619-3A39-8174-0781-66226B7EDE37}"/>
              </a:ext>
            </a:extLst>
          </p:cNvPr>
          <p:cNvSpPr/>
          <p:nvPr/>
        </p:nvSpPr>
        <p:spPr>
          <a:xfrm>
            <a:off x="2183334" y="2228762"/>
            <a:ext cx="5090189" cy="4442744"/>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9925" y="2540201"/>
            <a:ext cx="3810586" cy="381986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13" y="4478396"/>
            <a:ext cx="1818535" cy="1822965"/>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4946670" y="2618130"/>
            <a:ext cx="2304243" cy="1754325"/>
          </a:xfrm>
          <a:prstGeom prst="rect">
            <a:avLst/>
          </a:prstGeom>
          <a:noFill/>
        </p:spPr>
        <p:txBody>
          <a:bodyPr wrap="square">
            <a:spAutoFit/>
          </a:bodyPr>
          <a:lstStyle/>
          <a:p>
            <a:pPr algn="ct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sp>
        <p:nvSpPr>
          <p:cNvPr id="12" name="TextBox 11">
            <a:extLst>
              <a:ext uri="{FF2B5EF4-FFF2-40B4-BE49-F238E27FC236}">
                <a16:creationId xmlns:a16="http://schemas.microsoft.com/office/drawing/2014/main" id="{59583561-994A-3781-E9E6-B4978284D789}"/>
              </a:ext>
            </a:extLst>
          </p:cNvPr>
          <p:cNvSpPr txBox="1"/>
          <p:nvPr/>
        </p:nvSpPr>
        <p:spPr>
          <a:xfrm>
            <a:off x="1015352"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sp>
        <p:nvSpPr>
          <p:cNvPr id="14" name="Title 1">
            <a:extLst>
              <a:ext uri="{FF2B5EF4-FFF2-40B4-BE49-F238E27FC236}">
                <a16:creationId xmlns:a16="http://schemas.microsoft.com/office/drawing/2014/main" id="{5806BCFA-2C25-2ED8-73AA-6FEFE1607100}"/>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38869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D41DD44-0B1D-EE8B-F6E3-220C3A49CF68}"/>
              </a:ext>
            </a:extLst>
          </p:cNvPr>
          <p:cNvGrpSpPr/>
          <p:nvPr/>
        </p:nvGrpSpPr>
        <p:grpSpPr>
          <a:xfrm>
            <a:off x="620647" y="1253794"/>
            <a:ext cx="2023844" cy="1682654"/>
            <a:chOff x="1137083" y="2049016"/>
            <a:chExt cx="2680351" cy="2228482"/>
          </a:xfrm>
        </p:grpSpPr>
        <p:sp>
          <p:nvSpPr>
            <p:cNvPr id="59" name="Rectangle: Rounded Corners 58">
              <a:extLst>
                <a:ext uri="{FF2B5EF4-FFF2-40B4-BE49-F238E27FC236}">
                  <a16:creationId xmlns:a16="http://schemas.microsoft.com/office/drawing/2014/main" id="{BE3E343E-0911-6347-BC02-0E3EA1EE749D}"/>
                </a:ext>
              </a:extLst>
            </p:cNvPr>
            <p:cNvSpPr/>
            <p:nvPr/>
          </p:nvSpPr>
          <p:spPr>
            <a:xfrm>
              <a:off x="1264193" y="2049016"/>
              <a:ext cx="2553241" cy="2228482"/>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A4B0CC1-3171-C8EE-0116-1A48483D8431}"/>
                </a:ext>
              </a:extLst>
            </p:cNvPr>
            <p:cNvGrpSpPr/>
            <p:nvPr/>
          </p:nvGrpSpPr>
          <p:grpSpPr>
            <a:xfrm>
              <a:off x="1137083" y="2205234"/>
              <a:ext cx="2669010" cy="1916046"/>
              <a:chOff x="280167" y="3775964"/>
              <a:chExt cx="2675512" cy="1916046"/>
            </a:xfrm>
          </p:grpSpPr>
          <p:pic>
            <p:nvPicPr>
              <p:cNvPr id="61" name="Graphic 60" descr="Document outline">
                <a:extLst>
                  <a:ext uri="{FF2B5EF4-FFF2-40B4-BE49-F238E27FC236}">
                    <a16:creationId xmlns:a16="http://schemas.microsoft.com/office/drawing/2014/main" id="{69A24174-910C-F130-D196-857F2D26E8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167" y="3775964"/>
                <a:ext cx="1916048" cy="1916046"/>
              </a:xfrm>
              <a:prstGeom prst="rect">
                <a:avLst/>
              </a:prstGeom>
            </p:spPr>
          </p:pic>
          <p:pic>
            <p:nvPicPr>
              <p:cNvPr id="62" name="Graphic 61" descr="Bar chart outline">
                <a:extLst>
                  <a:ext uri="{FF2B5EF4-FFF2-40B4-BE49-F238E27FC236}">
                    <a16:creationId xmlns:a16="http://schemas.microsoft.com/office/drawing/2014/main" id="{458B214C-5B43-9D5D-6A21-EF8198155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3" name="TextBox 62">
                <a:extLst>
                  <a:ext uri="{FF2B5EF4-FFF2-40B4-BE49-F238E27FC236}">
                    <a16:creationId xmlns:a16="http://schemas.microsoft.com/office/drawing/2014/main" id="{EA34007F-3444-FA35-1D0B-471B7D4F4A39}"/>
                  </a:ext>
                </a:extLst>
              </p:cNvPr>
              <p:cNvSpPr txBox="1"/>
              <p:nvPr/>
            </p:nvSpPr>
            <p:spPr>
              <a:xfrm>
                <a:off x="1797054" y="3815055"/>
                <a:ext cx="1158625" cy="937514"/>
              </a:xfrm>
              <a:prstGeom prst="rect">
                <a:avLst/>
              </a:prstGeom>
              <a:noFill/>
            </p:spPr>
            <p:txBody>
              <a:bodyPr wrap="square">
                <a:spAutoFit/>
              </a:bodyPr>
              <a:lstStyle/>
              <a:p>
                <a:pPr algn="ct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grpSp>
      </p:grpSp>
      <p:sp>
        <p:nvSpPr>
          <p:cNvPr id="110" name="TextBox 109">
            <a:extLst>
              <a:ext uri="{FF2B5EF4-FFF2-40B4-BE49-F238E27FC236}">
                <a16:creationId xmlns:a16="http://schemas.microsoft.com/office/drawing/2014/main" id="{7D97D205-B914-BD13-22D1-C237E1AB0E26}"/>
              </a:ext>
            </a:extLst>
          </p:cNvPr>
          <p:cNvSpPr txBox="1"/>
          <p:nvPr/>
        </p:nvSpPr>
        <p:spPr>
          <a:xfrm>
            <a:off x="3475013"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cxnSp>
        <p:nvCxnSpPr>
          <p:cNvPr id="70" name="Straight Arrow Connector 69">
            <a:extLst>
              <a:ext uri="{FF2B5EF4-FFF2-40B4-BE49-F238E27FC236}">
                <a16:creationId xmlns:a16="http://schemas.microsoft.com/office/drawing/2014/main" id="{DC2959D5-AEE9-80FF-A0FD-325AAF9B2748}"/>
              </a:ext>
            </a:extLst>
          </p:cNvPr>
          <p:cNvCxnSpPr>
            <a:cxnSpLocks/>
          </p:cNvCxnSpPr>
          <p:nvPr/>
        </p:nvCxnSpPr>
        <p:spPr>
          <a:xfrm>
            <a:off x="1720591" y="3048037"/>
            <a:ext cx="1" cy="640080"/>
          </a:xfrm>
          <a:prstGeom prst="straightConnector1">
            <a:avLst/>
          </a:prstGeom>
          <a:ln w="57150">
            <a:solidFill>
              <a:srgbClr val="5EFCA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C42D7B5-3824-28C1-8276-17A46EA595F6}"/>
              </a:ext>
            </a:extLst>
          </p:cNvPr>
          <p:cNvGrpSpPr/>
          <p:nvPr/>
        </p:nvGrpSpPr>
        <p:grpSpPr>
          <a:xfrm>
            <a:off x="276850" y="3769126"/>
            <a:ext cx="2863576" cy="3058457"/>
            <a:chOff x="276850" y="3769126"/>
            <a:chExt cx="2863576" cy="3058457"/>
          </a:xfrm>
        </p:grpSpPr>
        <p:sp>
          <p:nvSpPr>
            <p:cNvPr id="79" name="Rectangle: Top Corners Rounded 78">
              <a:extLst>
                <a:ext uri="{FF2B5EF4-FFF2-40B4-BE49-F238E27FC236}">
                  <a16:creationId xmlns:a16="http://schemas.microsoft.com/office/drawing/2014/main" id="{7D9A7140-DD5D-C9F5-B73C-20B2F4E67172}"/>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0" name="Freeform: Shape 79">
              <a:extLst>
                <a:ext uri="{FF2B5EF4-FFF2-40B4-BE49-F238E27FC236}">
                  <a16:creationId xmlns:a16="http://schemas.microsoft.com/office/drawing/2014/main" id="{605969AB-C791-31D4-F26E-EE471AACD4B7}"/>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81" name="Oval 80">
              <a:extLst>
                <a:ext uri="{FF2B5EF4-FFF2-40B4-BE49-F238E27FC236}">
                  <a16:creationId xmlns:a16="http://schemas.microsoft.com/office/drawing/2014/main" id="{DDF229BB-392A-82FC-9CF1-9544B44CAC57}"/>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Oval 24">
              <a:extLst>
                <a:ext uri="{FF2B5EF4-FFF2-40B4-BE49-F238E27FC236}">
                  <a16:creationId xmlns:a16="http://schemas.microsoft.com/office/drawing/2014/main" id="{B0100AA9-A0EB-900F-0277-44EB407BD680}"/>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0" name="Group 39">
              <a:extLst>
                <a:ext uri="{FF2B5EF4-FFF2-40B4-BE49-F238E27FC236}">
                  <a16:creationId xmlns:a16="http://schemas.microsoft.com/office/drawing/2014/main" id="{F23C1B05-0901-5871-1FBC-AEE14555D6A1}"/>
                </a:ext>
              </a:extLst>
            </p:cNvPr>
            <p:cNvGrpSpPr/>
            <p:nvPr/>
          </p:nvGrpSpPr>
          <p:grpSpPr>
            <a:xfrm>
              <a:off x="276850" y="3769126"/>
              <a:ext cx="2672319" cy="1916046"/>
              <a:chOff x="276850" y="3775964"/>
              <a:chExt cx="2678829" cy="1916046"/>
            </a:xfrm>
          </p:grpSpPr>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116" name="Rectangle: Rounded Corners 115">
              <a:extLst>
                <a:ext uri="{FF2B5EF4-FFF2-40B4-BE49-F238E27FC236}">
                  <a16:creationId xmlns:a16="http://schemas.microsoft.com/office/drawing/2014/main" id="{046CCDDF-67A4-8348-F605-863F9B7836F6}"/>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1" name="Straight Arrow Connector 70">
            <a:extLst>
              <a:ext uri="{FF2B5EF4-FFF2-40B4-BE49-F238E27FC236}">
                <a16:creationId xmlns:a16="http://schemas.microsoft.com/office/drawing/2014/main" id="{F64E69CA-974B-3C4F-A30C-9AF6BECA73C9}"/>
              </a:ext>
            </a:extLst>
          </p:cNvPr>
          <p:cNvCxnSpPr>
            <a:cxnSpLocks/>
          </p:cNvCxnSpPr>
          <p:nvPr/>
        </p:nvCxnSpPr>
        <p:spPr>
          <a:xfrm>
            <a:off x="2653895" y="2867014"/>
            <a:ext cx="1559431" cy="732720"/>
          </a:xfrm>
          <a:prstGeom prst="straightConnector1">
            <a:avLst/>
          </a:prstGeom>
          <a:ln w="57150">
            <a:solidFill>
              <a:srgbClr val="73EBF9"/>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C77C244-2389-0494-4BF0-DAB443ED0310}"/>
              </a:ext>
            </a:extLst>
          </p:cNvPr>
          <p:cNvGrpSpPr/>
          <p:nvPr/>
        </p:nvGrpSpPr>
        <p:grpSpPr>
          <a:xfrm>
            <a:off x="3125765" y="3769126"/>
            <a:ext cx="2901040" cy="3058457"/>
            <a:chOff x="3125765" y="3769126"/>
            <a:chExt cx="2901040" cy="3058457"/>
          </a:xfrm>
        </p:grpSpPr>
        <p:sp>
          <p:nvSpPr>
            <p:cNvPr id="82" name="Freeform: Shape 81">
              <a:extLst>
                <a:ext uri="{FF2B5EF4-FFF2-40B4-BE49-F238E27FC236}">
                  <a16:creationId xmlns:a16="http://schemas.microsoft.com/office/drawing/2014/main" id="{46D5842B-1A2C-3D2E-EF1D-678C1564F9F5}"/>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83" name="Freeform: Shape 82">
              <a:extLst>
                <a:ext uri="{FF2B5EF4-FFF2-40B4-BE49-F238E27FC236}">
                  <a16:creationId xmlns:a16="http://schemas.microsoft.com/office/drawing/2014/main" id="{8FF7303E-A85D-9E1D-50F0-B01582D46908}"/>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4" name="Oval 83">
              <a:extLst>
                <a:ext uri="{FF2B5EF4-FFF2-40B4-BE49-F238E27FC236}">
                  <a16:creationId xmlns:a16="http://schemas.microsoft.com/office/drawing/2014/main" id="{276ACED5-7AAC-33C1-6F77-5115CE1FE493}"/>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9" name="Graphic 18" descr="Badge 1 with solid fill">
              <a:extLst>
                <a:ext uri="{FF2B5EF4-FFF2-40B4-BE49-F238E27FC236}">
                  <a16:creationId xmlns:a16="http://schemas.microsoft.com/office/drawing/2014/main" id="{3BB37745-4F02-AAE3-079F-50BE4DFAA3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2405" y="5711832"/>
              <a:ext cx="914400" cy="914400"/>
            </a:xfrm>
            <a:prstGeom prst="rect">
              <a:avLst/>
            </a:prstGeom>
          </p:spPr>
        </p:pic>
        <p:grpSp>
          <p:nvGrpSpPr>
            <p:cNvPr id="41" name="Group 40">
              <a:extLst>
                <a:ext uri="{FF2B5EF4-FFF2-40B4-BE49-F238E27FC236}">
                  <a16:creationId xmlns:a16="http://schemas.microsoft.com/office/drawing/2014/main" id="{ED6A66B2-2216-4D0A-60CD-26583D19116F}"/>
                </a:ext>
              </a:extLst>
            </p:cNvPr>
            <p:cNvGrpSpPr/>
            <p:nvPr/>
          </p:nvGrpSpPr>
          <p:grpSpPr>
            <a:xfrm>
              <a:off x="3125765" y="3769126"/>
              <a:ext cx="2564193" cy="1916046"/>
              <a:chOff x="276850" y="3775964"/>
              <a:chExt cx="2570438" cy="1916046"/>
            </a:xfrm>
          </p:grpSpPr>
          <p:pic>
            <p:nvPicPr>
              <p:cNvPr id="42" name="Graphic 41" descr="Document outline">
                <a:extLst>
                  <a:ext uri="{FF2B5EF4-FFF2-40B4-BE49-F238E27FC236}">
                    <a16:creationId xmlns:a16="http://schemas.microsoft.com/office/drawing/2014/main" id="{697BE95E-270A-4148-57C3-6896E4A0C8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3" name="Graphic 42" descr="Bar chart outline">
                <a:extLst>
                  <a:ext uri="{FF2B5EF4-FFF2-40B4-BE49-F238E27FC236}">
                    <a16:creationId xmlns:a16="http://schemas.microsoft.com/office/drawing/2014/main" id="{6E5B7705-21F5-1F07-C713-8716D3833F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32888" y="4748163"/>
                <a:ext cx="914400" cy="914400"/>
              </a:xfrm>
              <a:prstGeom prst="rect">
                <a:avLst/>
              </a:prstGeom>
            </p:spPr>
          </p:pic>
        </p:grpSp>
        <p:sp>
          <p:nvSpPr>
            <p:cNvPr id="54" name="TextBox 53">
              <a:extLst>
                <a:ext uri="{FF2B5EF4-FFF2-40B4-BE49-F238E27FC236}">
                  <a16:creationId xmlns:a16="http://schemas.microsoft.com/office/drawing/2014/main" id="{065E3226-776F-B7BE-24F7-26FA47B8139D}"/>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7" name="Rectangle: Rounded Corners 116">
              <a:extLst>
                <a:ext uri="{FF2B5EF4-FFF2-40B4-BE49-F238E27FC236}">
                  <a16:creationId xmlns:a16="http://schemas.microsoft.com/office/drawing/2014/main" id="{958D5EF4-7E61-BFCA-603E-2906DC8B4E9C}"/>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3" name="Straight Arrow Connector 72">
            <a:extLst>
              <a:ext uri="{FF2B5EF4-FFF2-40B4-BE49-F238E27FC236}">
                <a16:creationId xmlns:a16="http://schemas.microsoft.com/office/drawing/2014/main" id="{9E0D4C9B-29B5-3736-AF3A-98D3E460AC1F}"/>
              </a:ext>
            </a:extLst>
          </p:cNvPr>
          <p:cNvCxnSpPr>
            <a:cxnSpLocks/>
          </p:cNvCxnSpPr>
          <p:nvPr/>
        </p:nvCxnSpPr>
        <p:spPr>
          <a:xfrm>
            <a:off x="2740468" y="2482703"/>
            <a:ext cx="4284852" cy="1036665"/>
          </a:xfrm>
          <a:prstGeom prst="straightConnector1">
            <a:avLst/>
          </a:prstGeom>
          <a:ln w="57150">
            <a:solidFill>
              <a:srgbClr val="316CF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85F682AE-4727-94D2-5EEA-E640EC9D4EF4}"/>
              </a:ext>
            </a:extLst>
          </p:cNvPr>
          <p:cNvGrpSpPr/>
          <p:nvPr/>
        </p:nvGrpSpPr>
        <p:grpSpPr>
          <a:xfrm>
            <a:off x="5974680" y="3769126"/>
            <a:ext cx="2897523" cy="3058457"/>
            <a:chOff x="5974680" y="3769126"/>
            <a:chExt cx="2897523" cy="3058457"/>
          </a:xfrm>
        </p:grpSpPr>
        <p:sp>
          <p:nvSpPr>
            <p:cNvPr id="85" name="Rectangle: Top Corners Rounded 84">
              <a:extLst>
                <a:ext uri="{FF2B5EF4-FFF2-40B4-BE49-F238E27FC236}">
                  <a16:creationId xmlns:a16="http://schemas.microsoft.com/office/drawing/2014/main" id="{23EC7A8C-C532-AF3A-C054-D7FDDAA66702}"/>
                </a:ext>
              </a:extLst>
            </p:cNvPr>
            <p:cNvSpPr/>
            <p:nvPr/>
          </p:nvSpPr>
          <p:spPr>
            <a:xfrm>
              <a:off x="6201675" y="3794728"/>
              <a:ext cx="2437427" cy="1819487"/>
            </a:xfrm>
            <a:prstGeom prst="round2SameRect">
              <a:avLst>
                <a:gd name="adj1" fmla="val 8000"/>
                <a:gd name="adj2" fmla="val 0"/>
              </a:avLst>
            </a:prstGeom>
            <a:ln>
              <a:solidFill>
                <a:srgbClr val="033ED3"/>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6" name="Freeform: Shape 85">
              <a:extLst>
                <a:ext uri="{FF2B5EF4-FFF2-40B4-BE49-F238E27FC236}">
                  <a16:creationId xmlns:a16="http://schemas.microsoft.com/office/drawing/2014/main" id="{F7EB105B-1D83-C412-8BAF-714B6E802908}"/>
                </a:ext>
              </a:extLst>
            </p:cNvPr>
            <p:cNvSpPr/>
            <p:nvPr/>
          </p:nvSpPr>
          <p:spPr>
            <a:xfrm>
              <a:off x="6201675"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3ED3"/>
            </a:solidFill>
            <a:ln>
              <a:solidFill>
                <a:srgbClr val="033ED3"/>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7" name="Oval 86">
              <a:extLst>
                <a:ext uri="{FF2B5EF4-FFF2-40B4-BE49-F238E27FC236}">
                  <a16:creationId xmlns:a16="http://schemas.microsoft.com/office/drawing/2014/main" id="{D53AD2A9-D2F6-4B75-0E56-C4A8BF92A377}"/>
                </a:ext>
              </a:extLst>
            </p:cNvPr>
            <p:cNvSpPr/>
            <p:nvPr/>
          </p:nvSpPr>
          <p:spPr>
            <a:xfrm>
              <a:off x="7987123" y="5738490"/>
              <a:ext cx="853099" cy="853099"/>
            </a:xfrm>
            <a:prstGeom prst="ellipse">
              <a:avLst/>
            </a:prstGeom>
            <a:solidFill>
              <a:srgbClr val="033ED3"/>
            </a:solidFill>
            <a:ln>
              <a:solidFill>
                <a:srgbClr val="DFD5BD"/>
              </a:solidFill>
            </a:ln>
          </p:spPr>
          <p:style>
            <a:lnRef idx="2">
              <a:schemeClr val="accent4">
                <a:tint val="40000"/>
                <a:alpha val="90000"/>
                <a:hueOff val="0"/>
                <a:satOff val="0"/>
                <a:lumOff val="0"/>
                <a:alphaOff val="0"/>
              </a:schemeClr>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4" name="Graphic 23" descr="Badge with solid fill">
              <a:extLst>
                <a:ext uri="{FF2B5EF4-FFF2-40B4-BE49-F238E27FC236}">
                  <a16:creationId xmlns:a16="http://schemas.microsoft.com/office/drawing/2014/main" id="{B04FF505-2ED5-66A1-060B-30A1964E60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957803" y="5711832"/>
              <a:ext cx="914400" cy="914400"/>
            </a:xfrm>
            <a:prstGeom prst="rect">
              <a:avLst/>
            </a:prstGeom>
          </p:spPr>
        </p:pic>
        <p:grpSp>
          <p:nvGrpSpPr>
            <p:cNvPr id="45" name="Group 44">
              <a:extLst>
                <a:ext uri="{FF2B5EF4-FFF2-40B4-BE49-F238E27FC236}">
                  <a16:creationId xmlns:a16="http://schemas.microsoft.com/office/drawing/2014/main" id="{06B9E6BB-3AF5-7133-29D6-BD51C10ADF9E}"/>
                </a:ext>
              </a:extLst>
            </p:cNvPr>
            <p:cNvGrpSpPr/>
            <p:nvPr/>
          </p:nvGrpSpPr>
          <p:grpSpPr>
            <a:xfrm>
              <a:off x="5974680" y="3769126"/>
              <a:ext cx="2564193" cy="1916046"/>
              <a:chOff x="276850" y="3775964"/>
              <a:chExt cx="2570438" cy="1916046"/>
            </a:xfrm>
          </p:grpSpPr>
          <p:pic>
            <p:nvPicPr>
              <p:cNvPr id="46" name="Graphic 45" descr="Document outline">
                <a:extLst>
                  <a:ext uri="{FF2B5EF4-FFF2-40B4-BE49-F238E27FC236}">
                    <a16:creationId xmlns:a16="http://schemas.microsoft.com/office/drawing/2014/main" id="{D4282F89-7392-F8EB-79BA-A19429C58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9E32FAA2-E7F5-1FD6-E40C-96409AC3A9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32888" y="4748163"/>
                <a:ext cx="914400" cy="914400"/>
              </a:xfrm>
              <a:prstGeom prst="rect">
                <a:avLst/>
              </a:prstGeom>
            </p:spPr>
          </p:pic>
        </p:grpSp>
        <p:sp>
          <p:nvSpPr>
            <p:cNvPr id="55" name="TextBox 54">
              <a:extLst>
                <a:ext uri="{FF2B5EF4-FFF2-40B4-BE49-F238E27FC236}">
                  <a16:creationId xmlns:a16="http://schemas.microsoft.com/office/drawing/2014/main" id="{15F6EA90-3F46-3899-8BCF-83EEF5813CC8}"/>
                </a:ext>
              </a:extLst>
            </p:cNvPr>
            <p:cNvSpPr txBox="1"/>
            <p:nvPr/>
          </p:nvSpPr>
          <p:spPr>
            <a:xfrm>
              <a:off x="7476387" y="3797825"/>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8" name="Rectangle: Rounded Corners 117">
              <a:extLst>
                <a:ext uri="{FF2B5EF4-FFF2-40B4-BE49-F238E27FC236}">
                  <a16:creationId xmlns:a16="http://schemas.microsoft.com/office/drawing/2014/main" id="{2BE1EFCA-39C4-5353-58C9-F21C28B0FAD0}"/>
                </a:ext>
              </a:extLst>
            </p:cNvPr>
            <p:cNvSpPr/>
            <p:nvPr/>
          </p:nvSpPr>
          <p:spPr>
            <a:xfrm>
              <a:off x="7982650" y="6516363"/>
              <a:ext cx="840068" cy="311220"/>
            </a:xfrm>
            <a:prstGeom prst="roundRect">
              <a:avLst>
                <a:gd name="adj" fmla="val 50000"/>
              </a:avLst>
            </a:prstGeom>
            <a:solidFill>
              <a:srgbClr val="033ED3"/>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5" name="Straight Arrow Connector 74">
            <a:extLst>
              <a:ext uri="{FF2B5EF4-FFF2-40B4-BE49-F238E27FC236}">
                <a16:creationId xmlns:a16="http://schemas.microsoft.com/office/drawing/2014/main" id="{EDC0D239-6664-D711-9D2F-A650319E9D5D}"/>
              </a:ext>
            </a:extLst>
          </p:cNvPr>
          <p:cNvCxnSpPr>
            <a:cxnSpLocks/>
          </p:cNvCxnSpPr>
          <p:nvPr/>
        </p:nvCxnSpPr>
        <p:spPr>
          <a:xfrm>
            <a:off x="2746805" y="2047561"/>
            <a:ext cx="7464869" cy="1453047"/>
          </a:xfrm>
          <a:prstGeom prst="straightConnector1">
            <a:avLst/>
          </a:prstGeom>
          <a:ln w="57150">
            <a:solidFill>
              <a:srgbClr val="B059FD"/>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7821EC4-A218-D76B-5A17-7F816D7B68CB}"/>
              </a:ext>
            </a:extLst>
          </p:cNvPr>
          <p:cNvGrpSpPr/>
          <p:nvPr/>
        </p:nvGrpSpPr>
        <p:grpSpPr>
          <a:xfrm>
            <a:off x="8823595" y="3769126"/>
            <a:ext cx="2876742" cy="3058457"/>
            <a:chOff x="8823595" y="3769126"/>
            <a:chExt cx="2876742" cy="3058457"/>
          </a:xfrm>
        </p:grpSpPr>
        <p:sp>
          <p:nvSpPr>
            <p:cNvPr id="88" name="Rectangle: Top Corners Rounded 87">
              <a:extLst>
                <a:ext uri="{FF2B5EF4-FFF2-40B4-BE49-F238E27FC236}">
                  <a16:creationId xmlns:a16="http://schemas.microsoft.com/office/drawing/2014/main" id="{6F64A2E8-36B5-4546-FDE9-A7121777C3A0}"/>
                </a:ext>
              </a:extLst>
            </p:cNvPr>
            <p:cNvSpPr/>
            <p:nvPr/>
          </p:nvSpPr>
          <p:spPr>
            <a:xfrm>
              <a:off x="9051573" y="3794728"/>
              <a:ext cx="2437427" cy="1819487"/>
            </a:xfrm>
            <a:prstGeom prst="round2SameRect">
              <a:avLst>
                <a:gd name="adj1" fmla="val 8000"/>
                <a:gd name="adj2" fmla="val 0"/>
              </a:avLst>
            </a:prstGeom>
            <a:ln>
              <a:solidFill>
                <a:srgbClr val="6502AC"/>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9" name="Freeform: Shape 88">
              <a:extLst>
                <a:ext uri="{FF2B5EF4-FFF2-40B4-BE49-F238E27FC236}">
                  <a16:creationId xmlns:a16="http://schemas.microsoft.com/office/drawing/2014/main" id="{E9587189-45F2-2742-A07E-ADEDE979C4F3}"/>
                </a:ext>
              </a:extLst>
            </p:cNvPr>
            <p:cNvSpPr/>
            <p:nvPr/>
          </p:nvSpPr>
          <p:spPr>
            <a:xfrm>
              <a:off x="9051573"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6502AC"/>
            </a:solidFill>
            <a:ln>
              <a:solidFill>
                <a:srgbClr val="6502AC"/>
              </a:solidFill>
            </a:ln>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p>
          </p:txBody>
        </p:sp>
        <p:sp>
          <p:nvSpPr>
            <p:cNvPr id="90" name="Oval 89">
              <a:extLst>
                <a:ext uri="{FF2B5EF4-FFF2-40B4-BE49-F238E27FC236}">
                  <a16:creationId xmlns:a16="http://schemas.microsoft.com/office/drawing/2014/main" id="{05F8EFF1-4BA4-542F-F19A-AAB93B185BDF}"/>
                </a:ext>
              </a:extLst>
            </p:cNvPr>
            <p:cNvSpPr/>
            <p:nvPr/>
          </p:nvSpPr>
          <p:spPr>
            <a:xfrm>
              <a:off x="10820062" y="5737859"/>
              <a:ext cx="853099" cy="853099"/>
            </a:xfrm>
            <a:prstGeom prst="ellipse">
              <a:avLst/>
            </a:prstGeom>
            <a:solidFill>
              <a:srgbClr val="6502AC"/>
            </a:solidFill>
          </p:spPr>
          <p:style>
            <a:lnRef idx="2">
              <a:schemeClr val="accent5">
                <a:tint val="40000"/>
                <a:alpha val="90000"/>
                <a:hueOff val="0"/>
                <a:satOff val="0"/>
                <a:lumOff val="0"/>
                <a:alphaOff val="0"/>
              </a:schemeClr>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3" name="Graphic 22" descr="Badge 3 with solid fill">
              <a:extLst>
                <a:ext uri="{FF2B5EF4-FFF2-40B4-BE49-F238E27FC236}">
                  <a16:creationId xmlns:a16="http://schemas.microsoft.com/office/drawing/2014/main" id="{E16406D1-C73B-CBCA-66D2-EA90B257E2D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785937" y="5711832"/>
              <a:ext cx="914400" cy="914400"/>
            </a:xfrm>
            <a:prstGeom prst="rect">
              <a:avLst/>
            </a:prstGeom>
          </p:spPr>
        </p:pic>
        <p:grpSp>
          <p:nvGrpSpPr>
            <p:cNvPr id="49" name="Group 48">
              <a:extLst>
                <a:ext uri="{FF2B5EF4-FFF2-40B4-BE49-F238E27FC236}">
                  <a16:creationId xmlns:a16="http://schemas.microsoft.com/office/drawing/2014/main" id="{C0C4EC16-A1FF-8FA0-9A14-46192A9333E8}"/>
                </a:ext>
              </a:extLst>
            </p:cNvPr>
            <p:cNvGrpSpPr/>
            <p:nvPr/>
          </p:nvGrpSpPr>
          <p:grpSpPr>
            <a:xfrm>
              <a:off x="8823595" y="3769126"/>
              <a:ext cx="2564193" cy="1916046"/>
              <a:chOff x="276850" y="3775964"/>
              <a:chExt cx="2570438" cy="1916046"/>
            </a:xfrm>
          </p:grpSpPr>
          <p:pic>
            <p:nvPicPr>
              <p:cNvPr id="50" name="Graphic 49" descr="Document outline">
                <a:extLst>
                  <a:ext uri="{FF2B5EF4-FFF2-40B4-BE49-F238E27FC236}">
                    <a16:creationId xmlns:a16="http://schemas.microsoft.com/office/drawing/2014/main" id="{F5CEEB9C-93E2-9E0A-0B78-3C7F9210BB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51" name="Graphic 50" descr="Bar chart outline">
                <a:extLst>
                  <a:ext uri="{FF2B5EF4-FFF2-40B4-BE49-F238E27FC236}">
                    <a16:creationId xmlns:a16="http://schemas.microsoft.com/office/drawing/2014/main" id="{44ED8B7B-AC75-163A-00CA-7DA7A85432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5CA138-CFDE-1FF9-86FB-C41C4487CEEA}"/>
                </a:ext>
              </a:extLst>
            </p:cNvPr>
            <p:cNvSpPr txBox="1"/>
            <p:nvPr/>
          </p:nvSpPr>
          <p:spPr>
            <a:xfrm>
              <a:off x="10332710" y="3797623"/>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9" name="Rectangle: Rounded Corners 118">
              <a:extLst>
                <a:ext uri="{FF2B5EF4-FFF2-40B4-BE49-F238E27FC236}">
                  <a16:creationId xmlns:a16="http://schemas.microsoft.com/office/drawing/2014/main" id="{0F2ACCFC-1E30-7613-45E9-D37117B2A96F}"/>
                </a:ext>
              </a:extLst>
            </p:cNvPr>
            <p:cNvSpPr/>
            <p:nvPr/>
          </p:nvSpPr>
          <p:spPr>
            <a:xfrm>
              <a:off x="10826577" y="6516363"/>
              <a:ext cx="840068" cy="311220"/>
            </a:xfrm>
            <a:prstGeom prst="roundRect">
              <a:avLst>
                <a:gd name="adj" fmla="val 50000"/>
              </a:avLst>
            </a:prstGeom>
            <a:solidFill>
              <a:srgbClr val="6502A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7" name="Title 1">
            <a:extLst>
              <a:ext uri="{FF2B5EF4-FFF2-40B4-BE49-F238E27FC236}">
                <a16:creationId xmlns:a16="http://schemas.microsoft.com/office/drawing/2014/main" id="{E10F9B6D-3F7B-305D-24A8-4BD6CD50D5B3}"/>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118961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up)">
                                      <p:cBhvr>
                                        <p:cTn id="10" dur="500"/>
                                        <p:tgtEl>
                                          <p:spTgt spid="7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par>
                                <p:cTn id="15" presetID="22" presetClass="entr" presetSubtype="1"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up)">
                                      <p:cBhvr>
                                        <p:cTn id="21" dur="500"/>
                                        <p:tgtEl>
                                          <p:spTgt spid="132"/>
                                        </p:tgtEl>
                                      </p:cBhvr>
                                    </p:animEffect>
                                  </p:childTnLst>
                                </p:cTn>
                              </p:par>
                              <p:par>
                                <p:cTn id="22" presetID="22" presetClass="entr" presetSubtype="1"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up)">
                                      <p:cBhvr>
                                        <p:cTn id="24" dur="500"/>
                                        <p:tgtEl>
                                          <p:spTgt spid="7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wipe(up)">
                                      <p:cBhvr>
                                        <p:cTn id="28" dur="500"/>
                                        <p:tgtEl>
                                          <p:spTgt spid="131"/>
                                        </p:tgtEl>
                                      </p:cBhvr>
                                    </p:animEffect>
                                  </p:childTnLst>
                                </p:cTn>
                              </p:par>
                              <p:par>
                                <p:cTn id="29" presetID="22" presetClass="entr" presetSubtype="1"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E24B7E-950D-5D34-992B-CF0729AE1B13}"/>
              </a:ext>
            </a:extLst>
          </p:cNvPr>
          <p:cNvGrpSpPr/>
          <p:nvPr/>
        </p:nvGrpSpPr>
        <p:grpSpPr>
          <a:xfrm>
            <a:off x="92662" y="3792146"/>
            <a:ext cx="3593126" cy="534941"/>
            <a:chOff x="92662" y="3357790"/>
            <a:chExt cx="3593126" cy="534941"/>
          </a:xfrm>
        </p:grpSpPr>
        <p:sp>
          <p:nvSpPr>
            <p:cNvPr id="72" name="Isosceles Triangle 71">
              <a:extLst>
                <a:ext uri="{FF2B5EF4-FFF2-40B4-BE49-F238E27FC236}">
                  <a16:creationId xmlns:a16="http://schemas.microsoft.com/office/drawing/2014/main" id="{6799EAD2-0229-EEC0-AEDB-9E10CA85606A}"/>
                </a:ext>
              </a:extLst>
            </p:cNvPr>
            <p:cNvSpPr/>
            <p:nvPr/>
          </p:nvSpPr>
          <p:spPr>
            <a:xfrm rot="5400000">
              <a:off x="3119261" y="3302267"/>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Rounded Corners 73">
              <a:extLst>
                <a:ext uri="{FF2B5EF4-FFF2-40B4-BE49-F238E27FC236}">
                  <a16:creationId xmlns:a16="http://schemas.microsoft.com/office/drawing/2014/main" id="{D32E8482-3365-9261-9A07-DBA6082E3E66}"/>
                </a:ext>
              </a:extLst>
            </p:cNvPr>
            <p:cNvSpPr/>
            <p:nvPr/>
          </p:nvSpPr>
          <p:spPr>
            <a:xfrm>
              <a:off x="92662" y="3357790"/>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800"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kumimoji="0" lang="en-US" sz="2400" b="1" i="0" u="none" strike="noStrike" kern="1200" cap="none" spc="0" normalizeH="0" baseline="0" noProof="0" dirty="0">
                  <a:ln>
                    <a:noFill/>
                  </a:ln>
                  <a:solidFill>
                    <a:schemeClr val="bg2"/>
                  </a:solidFill>
                  <a:effectLst/>
                  <a:uLnTx/>
                  <a:uFillTx/>
                  <a:latin typeface="Consolas" panose="020B0609020204030204" pitchFamily="49" charset="0"/>
                  <a:ea typeface="+mn-ea"/>
                  <a:cs typeface="+mn-cs"/>
                </a:rPr>
                <a:t>x</a:t>
              </a:r>
              <a:r>
                <a:rPr lang="en-US" b="1" dirty="0">
                  <a:solidFill>
                    <a:schemeClr val="bg2"/>
                  </a:solidFill>
                  <a:highlight>
                    <a:srgbClr val="1F1F1F"/>
                  </a:highlight>
                  <a:latin typeface="Consolas" panose="020B0609020204030204" pitchFamily="49" charset="0"/>
                </a:rPr>
                <a:t> = 1; </a:t>
              </a:r>
              <a:endParaRPr lang="en-US" b="1" dirty="0">
                <a:solidFill>
                  <a:schemeClr val="bg2"/>
                </a:solidFill>
              </a:endParaRPr>
            </a:p>
          </p:txBody>
        </p:sp>
      </p:grpSp>
      <p:grpSp>
        <p:nvGrpSpPr>
          <p:cNvPr id="25" name="Group 24">
            <a:extLst>
              <a:ext uri="{FF2B5EF4-FFF2-40B4-BE49-F238E27FC236}">
                <a16:creationId xmlns:a16="http://schemas.microsoft.com/office/drawing/2014/main" id="{9172CC7A-AE06-0551-2742-07FC2DC0BC50}"/>
              </a:ext>
            </a:extLst>
          </p:cNvPr>
          <p:cNvGrpSpPr/>
          <p:nvPr/>
        </p:nvGrpSpPr>
        <p:grpSpPr>
          <a:xfrm>
            <a:off x="8494135" y="3782776"/>
            <a:ext cx="3575307" cy="534941"/>
            <a:chOff x="8494135" y="2663476"/>
            <a:chExt cx="3575307" cy="534941"/>
          </a:xfrm>
        </p:grpSpPr>
        <p:sp>
          <p:nvSpPr>
            <p:cNvPr id="26" name="Isosceles Triangle 25">
              <a:extLst>
                <a:ext uri="{FF2B5EF4-FFF2-40B4-BE49-F238E27FC236}">
                  <a16:creationId xmlns:a16="http://schemas.microsoft.com/office/drawing/2014/main" id="{EA96EFCD-7698-6BF6-8A2C-3F29F98E5BDA}"/>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95AED3F3-EDF6-ABAD-C55E-611B31EEFC70}"/>
                </a:ext>
              </a:extLst>
            </p:cNvPr>
            <p:cNvSpPr/>
            <p:nvPr/>
          </p:nvSpPr>
          <p:spPr>
            <a:xfrm>
              <a:off x="8970331" y="266347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lang="en-US" sz="2400" b="1" dirty="0">
                  <a:solidFill>
                    <a:schemeClr val="bg2"/>
                  </a:solidFill>
                  <a:highlight>
                    <a:srgbClr val="1F1F1F"/>
                  </a:highlight>
                  <a:latin typeface="Consolas" panose="020B0609020204030204" pitchFamily="49" charset="0"/>
                </a:rPr>
                <a:t>x</a:t>
              </a:r>
              <a:r>
                <a:rPr lang="en-US" b="1" dirty="0">
                  <a:solidFill>
                    <a:schemeClr val="bg2"/>
                  </a:solidFill>
                  <a:highlight>
                    <a:srgbClr val="1F1F1F"/>
                  </a:highlight>
                  <a:latin typeface="Consolas" panose="020B0609020204030204" pitchFamily="49" charset="0"/>
                </a:rPr>
                <a:t> = 1;</a:t>
              </a:r>
              <a:r>
                <a:rPr lang="en-US" b="1" dirty="0">
                  <a:solidFill>
                    <a:srgbClr val="DCDCAA"/>
                  </a:solidFill>
                  <a:highlight>
                    <a:srgbClr val="1F1F1F"/>
                  </a:highlight>
                  <a:latin typeface="Consolas" panose="020B0609020204030204" pitchFamily="49" charset="0"/>
                </a:rPr>
                <a:t> </a:t>
              </a:r>
              <a:endParaRPr lang="en-US" b="1" dirty="0"/>
            </a:p>
          </p:txBody>
        </p:sp>
      </p:grpSp>
      <p:grpSp>
        <p:nvGrpSpPr>
          <p:cNvPr id="11" name="Group 10">
            <a:extLst>
              <a:ext uri="{FF2B5EF4-FFF2-40B4-BE49-F238E27FC236}">
                <a16:creationId xmlns:a16="http://schemas.microsoft.com/office/drawing/2014/main" id="{AC566207-53F9-1767-3CD3-B7B343FE758C}"/>
              </a:ext>
            </a:extLst>
          </p:cNvPr>
          <p:cNvGrpSpPr/>
          <p:nvPr/>
        </p:nvGrpSpPr>
        <p:grpSpPr>
          <a:xfrm>
            <a:off x="92662" y="2454906"/>
            <a:ext cx="3593126" cy="534941"/>
            <a:chOff x="92662" y="2658489"/>
            <a:chExt cx="3593126" cy="534941"/>
          </a:xfrm>
        </p:grpSpPr>
        <p:sp>
          <p:nvSpPr>
            <p:cNvPr id="10" name="Isosceles Triangle 9">
              <a:extLst>
                <a:ext uri="{FF2B5EF4-FFF2-40B4-BE49-F238E27FC236}">
                  <a16:creationId xmlns:a16="http://schemas.microsoft.com/office/drawing/2014/main" id="{18A85FE3-31C8-4C7A-4B64-FC2DB9A19C15}"/>
                </a:ext>
              </a:extLst>
            </p:cNvPr>
            <p:cNvSpPr/>
            <p:nvPr/>
          </p:nvSpPr>
          <p:spPr>
            <a:xfrm rot="5400000">
              <a:off x="3119261" y="2602966"/>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E570A3C-8D43-19A0-4E2F-7111D1D1FE02}"/>
                </a:ext>
              </a:extLst>
            </p:cNvPr>
            <p:cNvSpPr/>
            <p:nvPr/>
          </p:nvSpPr>
          <p:spPr>
            <a:xfrm>
              <a:off x="92662" y="2658489"/>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grpSp>
        <p:nvGrpSpPr>
          <p:cNvPr id="8" name="Group 7">
            <a:extLst>
              <a:ext uri="{FF2B5EF4-FFF2-40B4-BE49-F238E27FC236}">
                <a16:creationId xmlns:a16="http://schemas.microsoft.com/office/drawing/2014/main" id="{91D49C46-A5B6-1E21-1A84-54B806825E5F}"/>
              </a:ext>
            </a:extLst>
          </p:cNvPr>
          <p:cNvGrpSpPr/>
          <p:nvPr/>
        </p:nvGrpSpPr>
        <p:grpSpPr>
          <a:xfrm>
            <a:off x="8494135" y="2448556"/>
            <a:ext cx="3581657" cy="534941"/>
            <a:chOff x="8494135" y="2657126"/>
            <a:chExt cx="3581657" cy="534941"/>
          </a:xfrm>
        </p:grpSpPr>
        <p:sp>
          <p:nvSpPr>
            <p:cNvPr id="5" name="Isosceles Triangle 4">
              <a:extLst>
                <a:ext uri="{FF2B5EF4-FFF2-40B4-BE49-F238E27FC236}">
                  <a16:creationId xmlns:a16="http://schemas.microsoft.com/office/drawing/2014/main" id="{84D03BB8-B57F-E9CD-4CF2-855BB3DE165F}"/>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7559C77-2EC5-4B21-4B42-219FF0C9D689}"/>
                </a:ext>
              </a:extLst>
            </p:cNvPr>
            <p:cNvSpPr/>
            <p:nvPr/>
          </p:nvSpPr>
          <p:spPr>
            <a:xfrm>
              <a:off x="8976681" y="265712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sp>
        <p:nvSpPr>
          <p:cNvPr id="45" name="TextBox 44">
            <a:extLst>
              <a:ext uri="{FF2B5EF4-FFF2-40B4-BE49-F238E27FC236}">
                <a16:creationId xmlns:a16="http://schemas.microsoft.com/office/drawing/2014/main" id="{4E2B5038-4D57-8598-49FC-3F8F362CAB4F}"/>
              </a:ext>
            </a:extLst>
          </p:cNvPr>
          <p:cNvSpPr txBox="1"/>
          <p:nvPr/>
        </p:nvSpPr>
        <p:spPr>
          <a:xfrm flipH="1">
            <a:off x="92299" y="4358938"/>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1;</a:t>
            </a:r>
          </a:p>
        </p:txBody>
      </p:sp>
      <p:sp>
        <p:nvSpPr>
          <p:cNvPr id="47" name="TextBox 46">
            <a:extLst>
              <a:ext uri="{FF2B5EF4-FFF2-40B4-BE49-F238E27FC236}">
                <a16:creationId xmlns:a16="http://schemas.microsoft.com/office/drawing/2014/main" id="{E08B81CB-81D5-A4A5-C1A5-4E570776E2A8}"/>
              </a:ext>
            </a:extLst>
          </p:cNvPr>
          <p:cNvSpPr txBox="1"/>
          <p:nvPr/>
        </p:nvSpPr>
        <p:spPr>
          <a:xfrm flipH="1">
            <a:off x="92299" y="2965909"/>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0;</a:t>
            </a:r>
          </a:p>
        </p:txBody>
      </p:sp>
      <p:sp>
        <p:nvSpPr>
          <p:cNvPr id="49" name="TextBox 48">
            <a:extLst>
              <a:ext uri="{FF2B5EF4-FFF2-40B4-BE49-F238E27FC236}">
                <a16:creationId xmlns:a16="http://schemas.microsoft.com/office/drawing/2014/main" id="{AFC76EB6-8907-16D6-2898-8A41600EB65C}"/>
              </a:ext>
            </a:extLst>
          </p:cNvPr>
          <p:cNvSpPr txBox="1"/>
          <p:nvPr/>
        </p:nvSpPr>
        <p:spPr>
          <a:xfrm flipH="1">
            <a:off x="8977171" y="2965910"/>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50" name="TextBox 49">
            <a:extLst>
              <a:ext uri="{FF2B5EF4-FFF2-40B4-BE49-F238E27FC236}">
                <a16:creationId xmlns:a16="http://schemas.microsoft.com/office/drawing/2014/main" id="{BC5140B3-BBB0-0085-F6F7-D4E18752FA50}"/>
              </a:ext>
            </a:extLst>
          </p:cNvPr>
          <p:cNvSpPr txBox="1"/>
          <p:nvPr/>
        </p:nvSpPr>
        <p:spPr>
          <a:xfrm flipH="1">
            <a:off x="8977171" y="4289643"/>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9" name="Title 1">
            <a:extLst>
              <a:ext uri="{FF2B5EF4-FFF2-40B4-BE49-F238E27FC236}">
                <a16:creationId xmlns:a16="http://schemas.microsoft.com/office/drawing/2014/main" id="{6FDDD44C-8048-5D63-F1D8-CB03914B6073}"/>
              </a:ext>
            </a:extLst>
          </p:cNvPr>
          <p:cNvSpPr>
            <a:spLocks noGrp="1"/>
          </p:cNvSpPr>
          <p:nvPr>
            <p:ph type="title"/>
          </p:nvPr>
        </p:nvSpPr>
        <p:spPr>
          <a:xfrm>
            <a:off x="733565" y="-1"/>
            <a:ext cx="9039085" cy="965193"/>
          </a:xfrm>
        </p:spPr>
        <p:txBody>
          <a:bodyPr/>
          <a:lstStyle/>
          <a:p>
            <a:r>
              <a:rPr lang="en-US" dirty="0"/>
              <a:t>Distributed-Memory Processing</a:t>
            </a:r>
          </a:p>
        </p:txBody>
      </p:sp>
      <p:grpSp>
        <p:nvGrpSpPr>
          <p:cNvPr id="58" name="Group 57">
            <a:extLst>
              <a:ext uri="{FF2B5EF4-FFF2-40B4-BE49-F238E27FC236}">
                <a16:creationId xmlns:a16="http://schemas.microsoft.com/office/drawing/2014/main" id="{90FA035D-37C6-A102-18FF-1A3535049D98}"/>
              </a:ext>
            </a:extLst>
          </p:cNvPr>
          <p:cNvGrpSpPr/>
          <p:nvPr/>
        </p:nvGrpSpPr>
        <p:grpSpPr>
          <a:xfrm>
            <a:off x="3153400" y="2340376"/>
            <a:ext cx="2863576" cy="3058457"/>
            <a:chOff x="276850" y="3769126"/>
            <a:chExt cx="2863576" cy="3058457"/>
          </a:xfrm>
        </p:grpSpPr>
        <p:sp>
          <p:nvSpPr>
            <p:cNvPr id="59" name="Rectangle: Top Corners Rounded 58">
              <a:extLst>
                <a:ext uri="{FF2B5EF4-FFF2-40B4-BE49-F238E27FC236}">
                  <a16:creationId xmlns:a16="http://schemas.microsoft.com/office/drawing/2014/main" id="{6D2713C2-7250-D8DB-25F5-502EBF657F40}"/>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Freeform: Shape 59">
              <a:extLst>
                <a:ext uri="{FF2B5EF4-FFF2-40B4-BE49-F238E27FC236}">
                  <a16:creationId xmlns:a16="http://schemas.microsoft.com/office/drawing/2014/main" id="{606D29DA-BC34-C3D4-0DF5-7A5C831EEF61}"/>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61" name="Oval 60">
              <a:extLst>
                <a:ext uri="{FF2B5EF4-FFF2-40B4-BE49-F238E27FC236}">
                  <a16:creationId xmlns:a16="http://schemas.microsoft.com/office/drawing/2014/main" id="{DD0D29DE-A7BA-32AE-9156-307446CC7CBE}"/>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2" name="Oval 61">
              <a:extLst>
                <a:ext uri="{FF2B5EF4-FFF2-40B4-BE49-F238E27FC236}">
                  <a16:creationId xmlns:a16="http://schemas.microsoft.com/office/drawing/2014/main" id="{33AD9800-25DA-3C90-6846-A4192C8127EC}"/>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63" name="Group 62">
              <a:extLst>
                <a:ext uri="{FF2B5EF4-FFF2-40B4-BE49-F238E27FC236}">
                  <a16:creationId xmlns:a16="http://schemas.microsoft.com/office/drawing/2014/main" id="{946303D4-3C97-D2A3-7A42-63BA13C29350}"/>
                </a:ext>
              </a:extLst>
            </p:cNvPr>
            <p:cNvGrpSpPr/>
            <p:nvPr/>
          </p:nvGrpSpPr>
          <p:grpSpPr>
            <a:xfrm>
              <a:off x="276850" y="3769126"/>
              <a:ext cx="2672319" cy="1916046"/>
              <a:chOff x="276850" y="3775964"/>
              <a:chExt cx="2678829" cy="1916046"/>
            </a:xfrm>
          </p:grpSpPr>
          <p:pic>
            <p:nvPicPr>
              <p:cNvPr id="66" name="Graphic 65" descr="Document outline">
                <a:extLst>
                  <a:ext uri="{FF2B5EF4-FFF2-40B4-BE49-F238E27FC236}">
                    <a16:creationId xmlns:a16="http://schemas.microsoft.com/office/drawing/2014/main" id="{09ED1589-5FFD-7FB3-AB0A-8F34688B0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67" name="Graphic 66" descr="Bar chart outline">
                <a:extLst>
                  <a:ext uri="{FF2B5EF4-FFF2-40B4-BE49-F238E27FC236}">
                    <a16:creationId xmlns:a16="http://schemas.microsoft.com/office/drawing/2014/main" id="{A6077517-C406-8D89-5E47-51E3BC0E12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8" name="TextBox 67">
                <a:extLst>
                  <a:ext uri="{FF2B5EF4-FFF2-40B4-BE49-F238E27FC236}">
                    <a16:creationId xmlns:a16="http://schemas.microsoft.com/office/drawing/2014/main" id="{066A91A8-E3D5-7517-5722-2761AE866D61}"/>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65" name="Rectangle: Rounded Corners 64">
              <a:extLst>
                <a:ext uri="{FF2B5EF4-FFF2-40B4-BE49-F238E27FC236}">
                  <a16:creationId xmlns:a16="http://schemas.microsoft.com/office/drawing/2014/main" id="{5EEA5AE6-178B-D49C-B1EE-CC4E1573A2BF}"/>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69" name="Group 68">
            <a:extLst>
              <a:ext uri="{FF2B5EF4-FFF2-40B4-BE49-F238E27FC236}">
                <a16:creationId xmlns:a16="http://schemas.microsoft.com/office/drawing/2014/main" id="{E6F3B026-118D-FB47-2CFF-3A6AF749A023}"/>
              </a:ext>
            </a:extLst>
          </p:cNvPr>
          <p:cNvGrpSpPr/>
          <p:nvPr/>
        </p:nvGrpSpPr>
        <p:grpSpPr>
          <a:xfrm>
            <a:off x="6002315" y="2340376"/>
            <a:ext cx="2901040" cy="3058457"/>
            <a:chOff x="3125765" y="3769126"/>
            <a:chExt cx="2901040" cy="3058457"/>
          </a:xfrm>
        </p:grpSpPr>
        <p:sp>
          <p:nvSpPr>
            <p:cNvPr id="70" name="Freeform: Shape 69">
              <a:extLst>
                <a:ext uri="{FF2B5EF4-FFF2-40B4-BE49-F238E27FC236}">
                  <a16:creationId xmlns:a16="http://schemas.microsoft.com/office/drawing/2014/main" id="{70619E97-31E5-DF86-75F3-D1C82CA19C24}"/>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71" name="Freeform: Shape 70">
              <a:extLst>
                <a:ext uri="{FF2B5EF4-FFF2-40B4-BE49-F238E27FC236}">
                  <a16:creationId xmlns:a16="http://schemas.microsoft.com/office/drawing/2014/main" id="{33775FF5-B55E-9511-B738-5EF771CF04E2}"/>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73" name="Oval 72">
              <a:extLst>
                <a:ext uri="{FF2B5EF4-FFF2-40B4-BE49-F238E27FC236}">
                  <a16:creationId xmlns:a16="http://schemas.microsoft.com/office/drawing/2014/main" id="{636A5E4F-9FCB-9140-8A46-7DE414B78A00}"/>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5" name="Graphic 74" descr="Badge 1 with solid fill">
              <a:extLst>
                <a:ext uri="{FF2B5EF4-FFF2-40B4-BE49-F238E27FC236}">
                  <a16:creationId xmlns:a16="http://schemas.microsoft.com/office/drawing/2014/main" id="{7C0AF087-B509-E71F-7542-458583A089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2405" y="5711832"/>
              <a:ext cx="914400" cy="914400"/>
            </a:xfrm>
            <a:prstGeom prst="rect">
              <a:avLst/>
            </a:prstGeom>
          </p:spPr>
        </p:pic>
        <p:grpSp>
          <p:nvGrpSpPr>
            <p:cNvPr id="76" name="Group 75">
              <a:extLst>
                <a:ext uri="{FF2B5EF4-FFF2-40B4-BE49-F238E27FC236}">
                  <a16:creationId xmlns:a16="http://schemas.microsoft.com/office/drawing/2014/main" id="{C4B8C186-2E8E-9576-E0CC-F7324C52666A}"/>
                </a:ext>
              </a:extLst>
            </p:cNvPr>
            <p:cNvGrpSpPr/>
            <p:nvPr/>
          </p:nvGrpSpPr>
          <p:grpSpPr>
            <a:xfrm>
              <a:off x="3125765" y="3769126"/>
              <a:ext cx="2564193" cy="1916046"/>
              <a:chOff x="276850" y="3775964"/>
              <a:chExt cx="2570438" cy="1916046"/>
            </a:xfrm>
          </p:grpSpPr>
          <p:pic>
            <p:nvPicPr>
              <p:cNvPr id="79" name="Graphic 78" descr="Document outline">
                <a:extLst>
                  <a:ext uri="{FF2B5EF4-FFF2-40B4-BE49-F238E27FC236}">
                    <a16:creationId xmlns:a16="http://schemas.microsoft.com/office/drawing/2014/main" id="{3D785599-9A23-C81D-CDA8-B2D738872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80" name="Graphic 79" descr="Bar chart outline">
                <a:extLst>
                  <a:ext uri="{FF2B5EF4-FFF2-40B4-BE49-F238E27FC236}">
                    <a16:creationId xmlns:a16="http://schemas.microsoft.com/office/drawing/2014/main" id="{CF9C09F3-166E-685F-42D1-4520241881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grpSp>
        <p:sp>
          <p:nvSpPr>
            <p:cNvPr id="77" name="TextBox 76">
              <a:extLst>
                <a:ext uri="{FF2B5EF4-FFF2-40B4-BE49-F238E27FC236}">
                  <a16:creationId xmlns:a16="http://schemas.microsoft.com/office/drawing/2014/main" id="{C0DD977F-FAC8-9BB8-557A-703906B027CC}"/>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78" name="Rectangle: Rounded Corners 77">
              <a:extLst>
                <a:ext uri="{FF2B5EF4-FFF2-40B4-BE49-F238E27FC236}">
                  <a16:creationId xmlns:a16="http://schemas.microsoft.com/office/drawing/2014/main" id="{81797119-074B-EC0E-FC6A-104E22E7F7AD}"/>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Tree>
    <p:extLst>
      <p:ext uri="{BB962C8B-B14F-4D97-AF65-F5344CB8AC3E}">
        <p14:creationId xmlns:p14="http://schemas.microsoft.com/office/powerpoint/2010/main" val="662471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A45B9-D1CF-A13A-2862-C3B4CB9077C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D97989B-18E6-38D8-B39F-A597A8B90C9D}"/>
              </a:ext>
            </a:extLst>
          </p:cNvPr>
          <p:cNvSpPr>
            <a:spLocks noGrp="1"/>
          </p:cNvSpPr>
          <p:nvPr>
            <p:ph type="title"/>
          </p:nvPr>
        </p:nvSpPr>
        <p:spPr>
          <a:xfrm>
            <a:off x="733565" y="-1"/>
            <a:ext cx="10557287" cy="965193"/>
          </a:xfrm>
        </p:spPr>
        <p:txBody>
          <a:bodyPr/>
          <a:lstStyle/>
          <a:p>
            <a:r>
              <a:rPr lang="en-US" dirty="0"/>
              <a:t>MPI is SIMPLE</a:t>
            </a:r>
          </a:p>
        </p:txBody>
      </p:sp>
      <p:sp>
        <p:nvSpPr>
          <p:cNvPr id="2" name="Content Placeholder 3">
            <a:extLst>
              <a:ext uri="{FF2B5EF4-FFF2-40B4-BE49-F238E27FC236}">
                <a16:creationId xmlns:a16="http://schemas.microsoft.com/office/drawing/2014/main" id="{25C0A7D9-E9FB-03C5-4712-980CF03B1731}"/>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4000" dirty="0">
                <a:solidFill>
                  <a:srgbClr val="90C226"/>
                </a:solidFill>
                <a:latin typeface="+mj-lt"/>
              </a:rPr>
              <a:t>Setup</a:t>
            </a:r>
          </a:p>
          <a:p>
            <a:pPr marL="457200" lvl="1" indent="-457200">
              <a:buFont typeface="Wingdings" panose="05000000000000000000" pitchFamily="2" charset="2"/>
              <a:buChar char="Ø"/>
            </a:pPr>
            <a:r>
              <a:rPr lang="en-US" sz="4000" dirty="0">
                <a:solidFill>
                  <a:srgbClr val="90C226"/>
                </a:solidFill>
                <a:latin typeface="+mj-lt"/>
              </a:rPr>
              <a:t>Teardown</a:t>
            </a:r>
          </a:p>
          <a:p>
            <a:pPr marL="457200" lvl="1" indent="-457200">
              <a:buFont typeface="Wingdings" panose="05000000000000000000" pitchFamily="2" charset="2"/>
              <a:buChar char="Ø"/>
            </a:pPr>
            <a:r>
              <a:rPr lang="en-US" sz="4000" dirty="0">
                <a:solidFill>
                  <a:srgbClr val="90C226"/>
                </a:solidFill>
                <a:latin typeface="+mj-lt"/>
              </a:rPr>
              <a:t>Who am I?	</a:t>
            </a:r>
          </a:p>
          <a:p>
            <a:pPr marL="457200" lvl="1" indent="-457200">
              <a:buFont typeface="Wingdings" panose="05000000000000000000" pitchFamily="2" charset="2"/>
              <a:buChar char="Ø"/>
            </a:pPr>
            <a:r>
              <a:rPr lang="en-US" sz="4000" dirty="0">
                <a:solidFill>
                  <a:srgbClr val="90C226"/>
                </a:solidFill>
                <a:latin typeface="+mj-lt"/>
              </a:rPr>
              <a:t>How many of us?</a:t>
            </a:r>
          </a:p>
          <a:p>
            <a:pPr marL="457200" lvl="1" indent="-457200">
              <a:buFont typeface="Wingdings" panose="05000000000000000000" pitchFamily="2" charset="2"/>
              <a:buChar char="Ø"/>
            </a:pPr>
            <a:r>
              <a:rPr lang="en-US" sz="4000" dirty="0">
                <a:solidFill>
                  <a:srgbClr val="90C226"/>
                </a:solidFill>
                <a:latin typeface="+mj-lt"/>
              </a:rPr>
              <a:t>Message Passing</a:t>
            </a:r>
            <a:r>
              <a:rPr lang="en-US" sz="4000" dirty="0">
                <a:solidFill>
                  <a:schemeClr val="bg1">
                    <a:lumMod val="85000"/>
                  </a:schemeClr>
                </a:solidFill>
                <a:latin typeface="+mj-lt"/>
              </a:rPr>
              <a:t> </a:t>
            </a:r>
            <a:r>
              <a:rPr lang="en-US" sz="3200" dirty="0">
                <a:solidFill>
                  <a:schemeClr val="bg1">
                    <a:lumMod val="85000"/>
                  </a:schemeClr>
                </a:solidFill>
                <a:latin typeface="+mj-lt"/>
              </a:rPr>
              <a:t>			</a:t>
            </a:r>
          </a:p>
        </p:txBody>
      </p:sp>
      <p:sp>
        <p:nvSpPr>
          <p:cNvPr id="3" name="Rectangle: Rounded Corners 2">
            <a:extLst>
              <a:ext uri="{FF2B5EF4-FFF2-40B4-BE49-F238E27FC236}">
                <a16:creationId xmlns:a16="http://schemas.microsoft.com/office/drawing/2014/main" id="{F62B5AF3-88A1-CA27-1B4D-6F13A2873136}"/>
              </a:ext>
            </a:extLst>
          </p:cNvPr>
          <p:cNvSpPr/>
          <p:nvPr/>
        </p:nvSpPr>
        <p:spPr>
          <a:xfrm>
            <a:off x="6692634" y="2006060"/>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MPI_Init</a:t>
            </a:r>
            <a:endParaRPr lang="en-US" sz="3200" b="1" dirty="0">
              <a:solidFill>
                <a:schemeClr val="bg1">
                  <a:lumMod val="95000"/>
                </a:schemeClr>
              </a:solidFill>
              <a:highlight>
                <a:srgbClr val="1F1F1F"/>
              </a:highlight>
              <a:latin typeface="Consolas" panose="020B0609020204030204" pitchFamily="49" charset="0"/>
            </a:endParaRPr>
          </a:p>
        </p:txBody>
      </p:sp>
      <p:sp>
        <p:nvSpPr>
          <p:cNvPr id="4" name="Rectangle: Rounded Corners 3">
            <a:extLst>
              <a:ext uri="{FF2B5EF4-FFF2-40B4-BE49-F238E27FC236}">
                <a16:creationId xmlns:a16="http://schemas.microsoft.com/office/drawing/2014/main" id="{36C774A3-5C74-F460-57DC-A9897AC3B22A}"/>
              </a:ext>
            </a:extLst>
          </p:cNvPr>
          <p:cNvSpPr/>
          <p:nvPr/>
        </p:nvSpPr>
        <p:spPr>
          <a:xfrm>
            <a:off x="6692634" y="2742292"/>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MPI_Finalize</a:t>
            </a:r>
            <a:endParaRPr lang="en-US" sz="3200" b="1" dirty="0">
              <a:solidFill>
                <a:schemeClr val="bg1">
                  <a:lumMod val="95000"/>
                </a:schemeClr>
              </a:solidFill>
              <a:highlight>
                <a:srgbClr val="1F1F1F"/>
              </a:highlight>
              <a:latin typeface="Consolas" panose="020B0609020204030204" pitchFamily="49" charset="0"/>
            </a:endParaRPr>
          </a:p>
        </p:txBody>
      </p:sp>
      <p:sp>
        <p:nvSpPr>
          <p:cNvPr id="6" name="Rectangle: Rounded Corners 5">
            <a:extLst>
              <a:ext uri="{FF2B5EF4-FFF2-40B4-BE49-F238E27FC236}">
                <a16:creationId xmlns:a16="http://schemas.microsoft.com/office/drawing/2014/main" id="{6634025C-7512-AA87-804B-1A697BDEAAE3}"/>
              </a:ext>
            </a:extLst>
          </p:cNvPr>
          <p:cNvSpPr/>
          <p:nvPr/>
        </p:nvSpPr>
        <p:spPr>
          <a:xfrm>
            <a:off x="6692634" y="3478524"/>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MPI_Comm_rank</a:t>
            </a:r>
            <a:endParaRPr lang="en-US" sz="3200" b="1" dirty="0">
              <a:solidFill>
                <a:schemeClr val="bg1">
                  <a:lumMod val="95000"/>
                </a:schemeClr>
              </a:solidFill>
              <a:highlight>
                <a:srgbClr val="1F1F1F"/>
              </a:highlight>
              <a:latin typeface="Consolas" panose="020B0609020204030204" pitchFamily="49" charset="0"/>
            </a:endParaRPr>
          </a:p>
        </p:txBody>
      </p:sp>
      <p:sp>
        <p:nvSpPr>
          <p:cNvPr id="7" name="Rectangle: Rounded Corners 6">
            <a:extLst>
              <a:ext uri="{FF2B5EF4-FFF2-40B4-BE49-F238E27FC236}">
                <a16:creationId xmlns:a16="http://schemas.microsoft.com/office/drawing/2014/main" id="{D2655B86-B9B1-01CB-2E24-3F2A02BB54D4}"/>
              </a:ext>
            </a:extLst>
          </p:cNvPr>
          <p:cNvSpPr/>
          <p:nvPr/>
        </p:nvSpPr>
        <p:spPr>
          <a:xfrm>
            <a:off x="6692634" y="4214756"/>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MPI_Comm_size</a:t>
            </a:r>
            <a:endParaRPr lang="en-US" sz="3200" b="1" dirty="0">
              <a:solidFill>
                <a:schemeClr val="bg1">
                  <a:lumMod val="95000"/>
                </a:schemeClr>
              </a:solidFill>
              <a:highlight>
                <a:srgbClr val="1F1F1F"/>
              </a:highlight>
              <a:latin typeface="Consolas" panose="020B0609020204030204" pitchFamily="49" charset="0"/>
            </a:endParaRPr>
          </a:p>
        </p:txBody>
      </p:sp>
      <p:sp>
        <p:nvSpPr>
          <p:cNvPr id="8" name="Rectangle: Rounded Corners 7">
            <a:extLst>
              <a:ext uri="{FF2B5EF4-FFF2-40B4-BE49-F238E27FC236}">
                <a16:creationId xmlns:a16="http://schemas.microsoft.com/office/drawing/2014/main" id="{2F916002-2F4F-C14E-921B-C7212F37C6A6}"/>
              </a:ext>
            </a:extLst>
          </p:cNvPr>
          <p:cNvSpPr/>
          <p:nvPr/>
        </p:nvSpPr>
        <p:spPr>
          <a:xfrm>
            <a:off x="6692634" y="4950988"/>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MPI_Send</a:t>
            </a:r>
            <a:endParaRPr lang="en-US" sz="3200" b="1" dirty="0">
              <a:solidFill>
                <a:schemeClr val="bg1">
                  <a:lumMod val="95000"/>
                </a:schemeClr>
              </a:solidFill>
              <a:highlight>
                <a:srgbClr val="1F1F1F"/>
              </a:highlight>
              <a:latin typeface="Consolas" panose="020B0609020204030204" pitchFamily="49" charset="0"/>
            </a:endParaRPr>
          </a:p>
        </p:txBody>
      </p:sp>
      <p:sp>
        <p:nvSpPr>
          <p:cNvPr id="9" name="Rectangle: Rounded Corners 8">
            <a:extLst>
              <a:ext uri="{FF2B5EF4-FFF2-40B4-BE49-F238E27FC236}">
                <a16:creationId xmlns:a16="http://schemas.microsoft.com/office/drawing/2014/main" id="{1E095EB3-FBE0-A364-2644-ED62439BF4B2}"/>
              </a:ext>
            </a:extLst>
          </p:cNvPr>
          <p:cNvSpPr/>
          <p:nvPr/>
        </p:nvSpPr>
        <p:spPr>
          <a:xfrm>
            <a:off x="6692634" y="5704577"/>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MPI_Recv</a:t>
            </a:r>
            <a:endParaRPr lang="en-US" sz="3200" b="1" dirty="0">
              <a:solidFill>
                <a:schemeClr val="bg1">
                  <a:lumMod val="95000"/>
                </a:schemeClr>
              </a:solidFill>
              <a:highlight>
                <a:srgbClr val="1F1F1F"/>
              </a:highlight>
              <a:latin typeface="Consolas" panose="020B0609020204030204" pitchFamily="49" charset="0"/>
            </a:endParaRPr>
          </a:p>
        </p:txBody>
      </p:sp>
      <p:sp>
        <p:nvSpPr>
          <p:cNvPr id="11" name="TextBox 10">
            <a:extLst>
              <a:ext uri="{FF2B5EF4-FFF2-40B4-BE49-F238E27FC236}">
                <a16:creationId xmlns:a16="http://schemas.microsoft.com/office/drawing/2014/main" id="{5068E3D2-8A27-DC94-B7B4-3ADF1D806D78}"/>
              </a:ext>
            </a:extLst>
          </p:cNvPr>
          <p:cNvSpPr txBox="1"/>
          <p:nvPr/>
        </p:nvSpPr>
        <p:spPr>
          <a:xfrm>
            <a:off x="793750" y="1177441"/>
            <a:ext cx="10445750" cy="584775"/>
          </a:xfrm>
          <a:prstGeom prst="rect">
            <a:avLst/>
          </a:prstGeom>
          <a:noFill/>
        </p:spPr>
        <p:txBody>
          <a:bodyPr wrap="square">
            <a:spAutoFit/>
          </a:bodyPr>
          <a:lstStyle/>
          <a:p>
            <a:pPr marL="0" lvl="1"/>
            <a:r>
              <a:rPr lang="en-US" sz="2800" dirty="0">
                <a:solidFill>
                  <a:schemeClr val="bg1">
                    <a:lumMod val="85000"/>
                  </a:schemeClr>
                </a:solidFill>
                <a:latin typeface="+mj-lt"/>
              </a:rPr>
              <a:t>Many parallel programs can be written using six functions:</a:t>
            </a:r>
            <a:r>
              <a:rPr lang="en-US" sz="3200" dirty="0">
                <a:solidFill>
                  <a:schemeClr val="bg1">
                    <a:lumMod val="85000"/>
                  </a:schemeClr>
                </a:solidFill>
                <a:latin typeface="+mj-lt"/>
              </a:rPr>
              <a:t> </a:t>
            </a:r>
          </a:p>
        </p:txBody>
      </p:sp>
    </p:spTree>
    <p:extLst>
      <p:ext uri="{BB962C8B-B14F-4D97-AF65-F5344CB8AC3E}">
        <p14:creationId xmlns:p14="http://schemas.microsoft.com/office/powerpoint/2010/main" val="251438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A54-39EB-C347-276E-44F7C5710E5A}"/>
              </a:ext>
            </a:extLst>
          </p:cNvPr>
          <p:cNvSpPr>
            <a:spLocks noGrp="1"/>
          </p:cNvSpPr>
          <p:nvPr>
            <p:ph type="title"/>
          </p:nvPr>
        </p:nvSpPr>
        <p:spPr/>
        <p:txBody>
          <a:bodyPr/>
          <a:lstStyle/>
          <a:p>
            <a:r>
              <a:rPr lang="en-US" dirty="0"/>
              <a:t>Minimal MPI Program – Hello World!</a:t>
            </a:r>
          </a:p>
        </p:txBody>
      </p:sp>
      <p:sp>
        <p:nvSpPr>
          <p:cNvPr id="5" name="Slide Number Placeholder 4">
            <a:extLst>
              <a:ext uri="{FF2B5EF4-FFF2-40B4-BE49-F238E27FC236}">
                <a16:creationId xmlns:a16="http://schemas.microsoft.com/office/drawing/2014/main" id="{52F9C03E-1CDE-A427-5F4A-9B3557B2FAEC}"/>
              </a:ext>
            </a:extLst>
          </p:cNvPr>
          <p:cNvSpPr>
            <a:spLocks noGrp="1"/>
          </p:cNvSpPr>
          <p:nvPr>
            <p:ph type="sldNum" sz="quarter" idx="12"/>
          </p:nvPr>
        </p:nvSpPr>
        <p:spPr/>
        <p:txBody>
          <a:bodyPr/>
          <a:lstStyle/>
          <a:p>
            <a:fld id="{FE024F78-56A6-7740-B68D-8D4D026EDF3F}" type="slidenum">
              <a:rPr lang="en-US" smtClean="0"/>
              <a:pPr/>
              <a:t>38</a:t>
            </a:fld>
            <a:endParaRPr lang="en-US" dirty="0"/>
          </a:p>
        </p:txBody>
      </p:sp>
      <p:pic>
        <p:nvPicPr>
          <p:cNvPr id="12" name="Picture 11">
            <a:extLst>
              <a:ext uri="{FF2B5EF4-FFF2-40B4-BE49-F238E27FC236}">
                <a16:creationId xmlns:a16="http://schemas.microsoft.com/office/drawing/2014/main" id="{A8E0170E-4B3F-124F-95F6-085422F4C052}"/>
              </a:ext>
            </a:extLst>
          </p:cNvPr>
          <p:cNvPicPr>
            <a:picLocks noChangeAspect="1"/>
          </p:cNvPicPr>
          <p:nvPr/>
        </p:nvPicPr>
        <p:blipFill>
          <a:blip r:embed="rId2"/>
          <a:stretch>
            <a:fillRect/>
          </a:stretch>
        </p:blipFill>
        <p:spPr>
          <a:xfrm>
            <a:off x="168275" y="1347797"/>
            <a:ext cx="6115050" cy="4495800"/>
          </a:xfrm>
          <a:prstGeom prst="rect">
            <a:avLst/>
          </a:prstGeom>
        </p:spPr>
      </p:pic>
      <p:pic>
        <p:nvPicPr>
          <p:cNvPr id="16" name="Picture 15">
            <a:extLst>
              <a:ext uri="{FF2B5EF4-FFF2-40B4-BE49-F238E27FC236}">
                <a16:creationId xmlns:a16="http://schemas.microsoft.com/office/drawing/2014/main" id="{EAC9F136-8E65-5407-9707-00E4A235D7F2}"/>
              </a:ext>
            </a:extLst>
          </p:cNvPr>
          <p:cNvPicPr>
            <a:picLocks noChangeAspect="1"/>
          </p:cNvPicPr>
          <p:nvPr/>
        </p:nvPicPr>
        <p:blipFill>
          <a:blip r:embed="rId3"/>
          <a:stretch>
            <a:fillRect/>
          </a:stretch>
        </p:blipFill>
        <p:spPr>
          <a:xfrm>
            <a:off x="6432550" y="1347797"/>
            <a:ext cx="5619750" cy="3429000"/>
          </a:xfrm>
          <a:prstGeom prst="rect">
            <a:avLst/>
          </a:prstGeom>
        </p:spPr>
      </p:pic>
    </p:spTree>
    <p:extLst>
      <p:ext uri="{BB962C8B-B14F-4D97-AF65-F5344CB8AC3E}">
        <p14:creationId xmlns:p14="http://schemas.microsoft.com/office/powerpoint/2010/main" val="17453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68FA-1D43-381B-043B-12F7E440D2D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59C805-FD8F-DF99-6B7A-48CCA05A3AA3}"/>
              </a:ext>
            </a:extLst>
          </p:cNvPr>
          <p:cNvSpPr>
            <a:spLocks noGrp="1"/>
          </p:cNvSpPr>
          <p:nvPr>
            <p:ph type="sldNum" sz="quarter" idx="12"/>
          </p:nvPr>
        </p:nvSpPr>
        <p:spPr/>
        <p:txBody>
          <a:bodyPr/>
          <a:lstStyle/>
          <a:p>
            <a:fld id="{FE024F78-56A6-7740-B68D-8D4D026EDF3F}" type="slidenum">
              <a:rPr lang="en-US" smtClean="0"/>
              <a:pPr/>
              <a:t>39</a:t>
            </a:fld>
            <a:endParaRPr lang="en-US" dirty="0"/>
          </a:p>
        </p:txBody>
      </p:sp>
      <p:pic>
        <p:nvPicPr>
          <p:cNvPr id="4" name="Picture 3">
            <a:extLst>
              <a:ext uri="{FF2B5EF4-FFF2-40B4-BE49-F238E27FC236}">
                <a16:creationId xmlns:a16="http://schemas.microsoft.com/office/drawing/2014/main" id="{610C9C91-B20B-A7C2-6F48-1564816D43A8}"/>
              </a:ext>
            </a:extLst>
          </p:cNvPr>
          <p:cNvPicPr>
            <a:picLocks noChangeAspect="1"/>
          </p:cNvPicPr>
          <p:nvPr/>
        </p:nvPicPr>
        <p:blipFill>
          <a:blip r:embed="rId2"/>
          <a:stretch>
            <a:fillRect/>
          </a:stretch>
        </p:blipFill>
        <p:spPr>
          <a:xfrm>
            <a:off x="69850" y="1347797"/>
            <a:ext cx="6193367" cy="4645025"/>
          </a:xfrm>
          <a:prstGeom prst="rect">
            <a:avLst/>
          </a:prstGeom>
        </p:spPr>
      </p:pic>
      <p:pic>
        <p:nvPicPr>
          <p:cNvPr id="19" name="Picture 18">
            <a:extLst>
              <a:ext uri="{FF2B5EF4-FFF2-40B4-BE49-F238E27FC236}">
                <a16:creationId xmlns:a16="http://schemas.microsoft.com/office/drawing/2014/main" id="{14BF9374-9564-2AC5-390F-38829D3A18C5}"/>
              </a:ext>
            </a:extLst>
          </p:cNvPr>
          <p:cNvPicPr>
            <a:picLocks noChangeAspect="1"/>
          </p:cNvPicPr>
          <p:nvPr/>
        </p:nvPicPr>
        <p:blipFill>
          <a:blip r:embed="rId3"/>
          <a:srcRect/>
          <a:stretch/>
        </p:blipFill>
        <p:spPr>
          <a:xfrm>
            <a:off x="6432550" y="1347797"/>
            <a:ext cx="5467350" cy="3336010"/>
          </a:xfrm>
          <a:prstGeom prst="rect">
            <a:avLst/>
          </a:prstGeom>
        </p:spPr>
      </p:pic>
      <p:sp>
        <p:nvSpPr>
          <p:cNvPr id="9" name="Title 1">
            <a:extLst>
              <a:ext uri="{FF2B5EF4-FFF2-40B4-BE49-F238E27FC236}">
                <a16:creationId xmlns:a16="http://schemas.microsoft.com/office/drawing/2014/main" id="{8ACA95D3-BFFE-8812-0BFD-1FC56141ABD2}"/>
              </a:ext>
            </a:extLst>
          </p:cNvPr>
          <p:cNvSpPr>
            <a:spLocks noGrp="1"/>
          </p:cNvSpPr>
          <p:nvPr>
            <p:ph type="title"/>
          </p:nvPr>
        </p:nvSpPr>
        <p:spPr>
          <a:xfrm>
            <a:off x="733565" y="-1"/>
            <a:ext cx="10515601" cy="965193"/>
          </a:xfrm>
        </p:spPr>
        <p:txBody>
          <a:bodyPr/>
          <a:lstStyle/>
          <a:p>
            <a:r>
              <a:rPr lang="en-US" dirty="0"/>
              <a:t>Minimal MPI Program – Better Hello World!</a:t>
            </a:r>
          </a:p>
        </p:txBody>
      </p:sp>
    </p:spTree>
    <p:extLst>
      <p:ext uri="{BB962C8B-B14F-4D97-AF65-F5344CB8AC3E}">
        <p14:creationId xmlns:p14="http://schemas.microsoft.com/office/powerpoint/2010/main" val="109728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F6AF6-2347-DCAA-188F-89011728153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4176D11-D622-384F-2A90-A33BD962C658}"/>
              </a:ext>
            </a:extLst>
          </p:cNvPr>
          <p:cNvGrpSpPr/>
          <p:nvPr/>
        </p:nvGrpSpPr>
        <p:grpSpPr>
          <a:xfrm>
            <a:off x="-24980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3614A6D3-BAA0-DC25-A6F7-6CB2820F2801}"/>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0221D961-F43A-8FA8-13CE-6B3EE345093A}"/>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DC64D811-58E4-6CDF-3F89-B3E1155E12D2}"/>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4B9ECE08-B2C8-EF01-6ACA-3E3444A28C1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DE24FA10-3BF3-2216-F289-06E9E605AA0B}"/>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0E9FD1A4-68B0-9F13-5C6C-37358DAF32C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A7A05A47-D862-2034-C5F9-B7BE36648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D5D17631-1FAB-4E9C-7E6F-5754EB443DD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2B23CACC-28CD-6070-3A18-FCAA15C2399E}"/>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F1BF22B-9F9B-39AD-B291-CCD9E856D7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6C54230D-9DC1-6FE5-D8AC-F88C2817BBF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2" name="Rectangle 1">
            <a:extLst>
              <a:ext uri="{FF2B5EF4-FFF2-40B4-BE49-F238E27FC236}">
                <a16:creationId xmlns:a16="http://schemas.microsoft.com/office/drawing/2014/main" id="{2A62BC70-546B-E56F-B1B7-E9F0CB4047A6}"/>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E023D32-FDA2-A48B-92AD-BB8CC1A68CC3}"/>
              </a:ext>
            </a:extLst>
          </p:cNvPr>
          <p:cNvSpPr txBox="1"/>
          <p:nvPr/>
        </p:nvSpPr>
        <p:spPr>
          <a:xfrm>
            <a:off x="6815465" y="1997839"/>
            <a:ext cx="7219507" cy="3108543"/>
          </a:xfrm>
          <a:prstGeom prst="rect">
            <a:avLst/>
          </a:prstGeom>
          <a:noFill/>
        </p:spPr>
        <p:txBody>
          <a:bodyPr wrap="square" rtlCol="0">
            <a:spAutoFit/>
          </a:bodyPr>
          <a:lstStyle/>
          <a:p>
            <a:r>
              <a:rPr lang="en-US" sz="4400" dirty="0">
                <a:solidFill>
                  <a:schemeClr val="bg1">
                    <a:lumMod val="95000"/>
                  </a:schemeClr>
                </a:solidFill>
                <a:latin typeface="+mj-lt"/>
              </a:rPr>
              <a:t>Erik Draeger</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LLNL,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8F75E284-2292-961D-8B93-B9436AE194C4}"/>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2C8B0E3-6598-118D-E736-792A40A7D331}"/>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12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6713-36AA-62EC-FF89-F98B57A95143}"/>
              </a:ext>
            </a:extLst>
          </p:cNvPr>
          <p:cNvSpPr>
            <a:spLocks noGrp="1"/>
          </p:cNvSpPr>
          <p:nvPr>
            <p:ph type="title"/>
          </p:nvPr>
        </p:nvSpPr>
        <p:spPr/>
        <p:txBody>
          <a:bodyPr/>
          <a:lstStyle/>
          <a:p>
            <a:r>
              <a:rPr lang="en-US" dirty="0"/>
              <a:t>Communicators</a:t>
            </a:r>
          </a:p>
        </p:txBody>
      </p:sp>
      <p:sp>
        <p:nvSpPr>
          <p:cNvPr id="5" name="Slide Number Placeholder 4">
            <a:extLst>
              <a:ext uri="{FF2B5EF4-FFF2-40B4-BE49-F238E27FC236}">
                <a16:creationId xmlns:a16="http://schemas.microsoft.com/office/drawing/2014/main" id="{6D659E89-8E79-8E7A-5806-0DB324BEDF09}"/>
              </a:ext>
            </a:extLst>
          </p:cNvPr>
          <p:cNvSpPr>
            <a:spLocks noGrp="1"/>
          </p:cNvSpPr>
          <p:nvPr>
            <p:ph type="sldNum" sz="quarter" idx="12"/>
          </p:nvPr>
        </p:nvSpPr>
        <p:spPr/>
        <p:txBody>
          <a:bodyPr/>
          <a:lstStyle/>
          <a:p>
            <a:fld id="{FE024F78-56A6-7740-B68D-8D4D026EDF3F}" type="slidenum">
              <a:rPr lang="en-US" smtClean="0"/>
              <a:pPr/>
              <a:t>40</a:t>
            </a:fld>
            <a:endParaRPr lang="en-US" dirty="0"/>
          </a:p>
        </p:txBody>
      </p:sp>
      <p:sp>
        <p:nvSpPr>
          <p:cNvPr id="6" name="Content Placeholder 3">
            <a:extLst>
              <a:ext uri="{FF2B5EF4-FFF2-40B4-BE49-F238E27FC236}">
                <a16:creationId xmlns:a16="http://schemas.microsoft.com/office/drawing/2014/main" id="{139667B7-3D66-2D98-0937-3324AFC0C996}"/>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rgbClr val="90C226"/>
                </a:solidFill>
              </a:rPr>
              <a:t>All MPI communications </a:t>
            </a:r>
            <a:r>
              <a:rPr lang="en-US" sz="3200" dirty="0">
                <a:solidFill>
                  <a:schemeClr val="bg1">
                    <a:lumMod val="85000"/>
                  </a:schemeClr>
                </a:solidFill>
              </a:rPr>
              <a:t>take place within a </a:t>
            </a:r>
            <a:r>
              <a:rPr lang="en-US" sz="3200" i="1" dirty="0">
                <a:solidFill>
                  <a:schemeClr val="bg1">
                    <a:lumMod val="85000"/>
                  </a:schemeClr>
                </a:solidFill>
              </a:rPr>
              <a:t>communicator</a:t>
            </a:r>
            <a:endParaRPr lang="en-US" sz="2800" i="1" dirty="0">
              <a:solidFill>
                <a:schemeClr val="bg1">
                  <a:lumMod val="85000"/>
                </a:schemeClr>
              </a:solidFill>
            </a:endParaRPr>
          </a:p>
          <a:p>
            <a:pPr marL="857250" lvl="2" indent="-457200">
              <a:buFont typeface="Wingdings" panose="05000000000000000000" pitchFamily="2" charset="2"/>
              <a:buChar char="Ø"/>
            </a:pPr>
            <a:r>
              <a:rPr lang="en-US" sz="3000" dirty="0">
                <a:solidFill>
                  <a:schemeClr val="bg1">
                    <a:lumMod val="85000"/>
                  </a:schemeClr>
                </a:solidFill>
              </a:rPr>
              <a:t>A </a:t>
            </a:r>
            <a:r>
              <a:rPr lang="en-US" sz="3000" dirty="0">
                <a:solidFill>
                  <a:srgbClr val="FFC000"/>
                </a:solidFill>
              </a:rPr>
              <a:t>communicator</a:t>
            </a:r>
            <a:r>
              <a:rPr lang="en-US" sz="3000" dirty="0">
                <a:solidFill>
                  <a:schemeClr val="bg1">
                    <a:lumMod val="85000"/>
                  </a:schemeClr>
                </a:solidFill>
              </a:rPr>
              <a:t> is fundamentally a group of processes</a:t>
            </a:r>
          </a:p>
          <a:p>
            <a:pPr marL="857250" lvl="2" indent="-457200">
              <a:buFont typeface="Wingdings" panose="05000000000000000000" pitchFamily="2" charset="2"/>
              <a:buChar char="Ø"/>
            </a:pPr>
            <a:r>
              <a:rPr lang="en-US" sz="3000" dirty="0">
                <a:solidFill>
                  <a:schemeClr val="bg1">
                    <a:lumMod val="85000"/>
                  </a:schemeClr>
                </a:solidFill>
              </a:rPr>
              <a:t>There is a pre-defined comm: </a:t>
            </a:r>
            <a:r>
              <a:rPr lang="en-US" sz="3000" dirty="0">
                <a:solidFill>
                  <a:srgbClr val="FF0000"/>
                </a:solidFill>
              </a:rPr>
              <a:t>MPI_COMM_WORLD</a:t>
            </a:r>
          </a:p>
          <a:p>
            <a:pPr marL="1314450" lvl="3" indent="-457200">
              <a:buFont typeface="Wingdings" panose="05000000000000000000" pitchFamily="2" charset="2"/>
              <a:buChar char="Ø"/>
            </a:pPr>
            <a:r>
              <a:rPr lang="en-US" sz="2800" dirty="0">
                <a:solidFill>
                  <a:schemeClr val="bg1">
                    <a:lumMod val="85000"/>
                  </a:schemeClr>
                </a:solidFill>
              </a:rPr>
              <a:t>Contains </a:t>
            </a:r>
            <a:r>
              <a:rPr lang="en-US" sz="2800" dirty="0">
                <a:solidFill>
                  <a:srgbClr val="FF0000"/>
                </a:solidFill>
              </a:rPr>
              <a:t>ALL</a:t>
            </a:r>
            <a:r>
              <a:rPr lang="en-US" sz="2800" dirty="0">
                <a:solidFill>
                  <a:schemeClr val="bg1">
                    <a:lumMod val="85000"/>
                  </a:schemeClr>
                </a:solidFill>
              </a:rPr>
              <a:t> processes</a:t>
            </a:r>
          </a:p>
          <a:p>
            <a:pPr marL="857250" lvl="2" indent="-457200">
              <a:buFont typeface="Wingdings" panose="05000000000000000000" pitchFamily="2" charset="2"/>
              <a:buChar char="Ø"/>
            </a:pPr>
            <a:r>
              <a:rPr lang="en-US" sz="3000" dirty="0">
                <a:solidFill>
                  <a:schemeClr val="bg1">
                    <a:lumMod val="85000"/>
                  </a:schemeClr>
                </a:solidFill>
              </a:rPr>
              <a:t>A message can </a:t>
            </a:r>
            <a:r>
              <a:rPr lang="en-US" sz="3000" dirty="0">
                <a:solidFill>
                  <a:srgbClr val="FF0000"/>
                </a:solidFill>
              </a:rPr>
              <a:t>ONLY</a:t>
            </a:r>
            <a:r>
              <a:rPr lang="en-US" sz="3000" dirty="0">
                <a:solidFill>
                  <a:schemeClr val="bg1">
                    <a:lumMod val="85000"/>
                  </a:schemeClr>
                </a:solidFill>
              </a:rPr>
              <a:t> be received within the same communicator from which it was sent</a:t>
            </a:r>
          </a:p>
        </p:txBody>
      </p:sp>
    </p:spTree>
    <p:extLst>
      <p:ext uri="{BB962C8B-B14F-4D97-AF65-F5344CB8AC3E}">
        <p14:creationId xmlns:p14="http://schemas.microsoft.com/office/powerpoint/2010/main" val="12285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F942-C0DF-E4CE-811E-27AA28A4C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4D7E6-F9D0-057B-93A1-7E809E24E7F2}"/>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98F3EA86-52A1-5EEA-274A-FBFB0ED183BA}"/>
              </a:ext>
            </a:extLst>
          </p:cNvPr>
          <p:cNvSpPr>
            <a:spLocks noGrp="1"/>
          </p:cNvSpPr>
          <p:nvPr>
            <p:ph type="sldNum" sz="quarter" idx="12"/>
          </p:nvPr>
        </p:nvSpPr>
        <p:spPr/>
        <p:txBody>
          <a:bodyPr/>
          <a:lstStyle/>
          <a:p>
            <a:fld id="{FE024F78-56A6-7740-B68D-8D4D026EDF3F}" type="slidenum">
              <a:rPr lang="en-US" smtClean="0"/>
              <a:pPr/>
              <a:t>41</a:t>
            </a:fld>
            <a:endParaRPr lang="en-US" dirty="0"/>
          </a:p>
        </p:txBody>
      </p:sp>
      <p:sp>
        <p:nvSpPr>
          <p:cNvPr id="6" name="Content Placeholder 3">
            <a:extLst>
              <a:ext uri="{FF2B5EF4-FFF2-40B4-BE49-F238E27FC236}">
                <a16:creationId xmlns:a16="http://schemas.microsoft.com/office/drawing/2014/main" id="{BE81CA28-6ABE-AC71-0D60-09C50EC14A34}"/>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chemeClr val="bg1">
                    <a:lumMod val="85000"/>
                  </a:schemeClr>
                </a:solidFill>
              </a:rPr>
              <a:t>Split</a:t>
            </a:r>
            <a:r>
              <a:rPr lang="en-US" sz="3200" dirty="0">
                <a:solidFill>
                  <a:srgbClr val="90C226"/>
                </a:solidFill>
              </a:rPr>
              <a:t> </a:t>
            </a:r>
            <a:r>
              <a:rPr lang="en-US" sz="3200" dirty="0">
                <a:solidFill>
                  <a:srgbClr val="FF0000"/>
                </a:solidFill>
              </a:rPr>
              <a:t>MPI_COMM_WORLD </a:t>
            </a:r>
            <a:r>
              <a:rPr lang="en-US" sz="3200" dirty="0">
                <a:solidFill>
                  <a:schemeClr val="bg1">
                    <a:lumMod val="85000"/>
                  </a:schemeClr>
                </a:solidFill>
              </a:rPr>
              <a:t>into pieces</a:t>
            </a:r>
          </a:p>
          <a:p>
            <a:pPr marL="857250" lvl="2" indent="-457200">
              <a:buFont typeface="Wingdings" panose="05000000000000000000" pitchFamily="2" charset="2"/>
              <a:buChar char="Ø"/>
            </a:pPr>
            <a:r>
              <a:rPr lang="en-US" sz="3000" dirty="0">
                <a:solidFill>
                  <a:schemeClr val="bg1">
                    <a:lumMod val="85000"/>
                  </a:schemeClr>
                </a:solidFill>
              </a:rPr>
              <a:t>Each process has a new rank within each sub-communicator</a:t>
            </a:r>
          </a:p>
          <a:p>
            <a:pPr marL="857250" lvl="2" indent="-457200">
              <a:buFont typeface="Wingdings" panose="05000000000000000000" pitchFamily="2" charset="2"/>
              <a:buChar char="Ø"/>
            </a:pPr>
            <a:r>
              <a:rPr lang="en-US" sz="3000" dirty="0">
                <a:solidFill>
                  <a:schemeClr val="bg1">
                    <a:lumMod val="85000"/>
                  </a:schemeClr>
                </a:solidFill>
              </a:rPr>
              <a:t>Guarantees messages from the pieces do not interact</a:t>
            </a:r>
            <a:r>
              <a:rPr lang="en-US" sz="3000" dirty="0">
                <a:solidFill>
                  <a:srgbClr val="90C226"/>
                </a:solidFill>
              </a:rPr>
              <a:t> </a:t>
            </a:r>
            <a:endParaRPr lang="en-US" sz="2800" dirty="0">
              <a:solidFill>
                <a:schemeClr val="bg1">
                  <a:lumMod val="85000"/>
                </a:schemeClr>
              </a:solidFill>
            </a:endParaRPr>
          </a:p>
        </p:txBody>
      </p:sp>
      <p:pic>
        <p:nvPicPr>
          <p:cNvPr id="4" name="Picture 3">
            <a:extLst>
              <a:ext uri="{FF2B5EF4-FFF2-40B4-BE49-F238E27FC236}">
                <a16:creationId xmlns:a16="http://schemas.microsoft.com/office/drawing/2014/main" id="{FC37DE54-CE16-E691-AC6E-3A8790E57EDF}"/>
              </a:ext>
            </a:extLst>
          </p:cNvPr>
          <p:cNvPicPr>
            <a:picLocks noChangeAspect="1"/>
          </p:cNvPicPr>
          <p:nvPr/>
        </p:nvPicPr>
        <p:blipFill>
          <a:blip r:embed="rId2"/>
          <a:stretch>
            <a:fillRect/>
          </a:stretch>
        </p:blipFill>
        <p:spPr>
          <a:xfrm>
            <a:off x="2355850" y="3282583"/>
            <a:ext cx="7004050" cy="3192659"/>
          </a:xfrm>
          <a:prstGeom prst="rect">
            <a:avLst/>
          </a:prstGeom>
        </p:spPr>
      </p:pic>
    </p:spTree>
    <p:extLst>
      <p:ext uri="{BB962C8B-B14F-4D97-AF65-F5344CB8AC3E}">
        <p14:creationId xmlns:p14="http://schemas.microsoft.com/office/powerpoint/2010/main" val="42386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72CAE-3F9A-44FF-A7BF-CA5E9FE5A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6B915-B92B-2E73-5B59-124F852B8B9A}"/>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03B05FC4-B91A-91E1-65BA-8C7285A8EB86}"/>
              </a:ext>
            </a:extLst>
          </p:cNvPr>
          <p:cNvSpPr>
            <a:spLocks noGrp="1"/>
          </p:cNvSpPr>
          <p:nvPr>
            <p:ph type="sldNum" sz="quarter" idx="12"/>
          </p:nvPr>
        </p:nvSpPr>
        <p:spPr/>
        <p:txBody>
          <a:bodyPr/>
          <a:lstStyle/>
          <a:p>
            <a:fld id="{FE024F78-56A6-7740-B68D-8D4D026EDF3F}" type="slidenum">
              <a:rPr lang="en-US" smtClean="0"/>
              <a:pPr/>
              <a:t>42</a:t>
            </a:fld>
            <a:endParaRPr lang="en-US" dirty="0"/>
          </a:p>
        </p:txBody>
      </p:sp>
      <p:pic>
        <p:nvPicPr>
          <p:cNvPr id="4" name="Picture 3">
            <a:extLst>
              <a:ext uri="{FF2B5EF4-FFF2-40B4-BE49-F238E27FC236}">
                <a16:creationId xmlns:a16="http://schemas.microsoft.com/office/drawing/2014/main" id="{C13EFC9A-05B8-A370-8189-B334E8609D08}"/>
              </a:ext>
            </a:extLst>
          </p:cNvPr>
          <p:cNvPicPr>
            <a:picLocks noChangeAspect="1"/>
          </p:cNvPicPr>
          <p:nvPr/>
        </p:nvPicPr>
        <p:blipFill>
          <a:blip r:embed="rId2"/>
          <a:stretch>
            <a:fillRect/>
          </a:stretch>
        </p:blipFill>
        <p:spPr>
          <a:xfrm>
            <a:off x="6672371" y="2565400"/>
            <a:ext cx="5343450" cy="2435707"/>
          </a:xfrm>
          <a:prstGeom prst="rect">
            <a:avLst/>
          </a:prstGeom>
        </p:spPr>
      </p:pic>
      <p:pic>
        <p:nvPicPr>
          <p:cNvPr id="7" name="Picture 6">
            <a:extLst>
              <a:ext uri="{FF2B5EF4-FFF2-40B4-BE49-F238E27FC236}">
                <a16:creationId xmlns:a16="http://schemas.microsoft.com/office/drawing/2014/main" id="{AA2AE650-0E0D-D2F3-545D-B0FFED57BEFC}"/>
              </a:ext>
            </a:extLst>
          </p:cNvPr>
          <p:cNvPicPr>
            <a:picLocks noChangeAspect="1"/>
          </p:cNvPicPr>
          <p:nvPr/>
        </p:nvPicPr>
        <p:blipFill>
          <a:blip r:embed="rId3"/>
          <a:stretch>
            <a:fillRect/>
          </a:stretch>
        </p:blipFill>
        <p:spPr>
          <a:xfrm>
            <a:off x="247038" y="1295400"/>
            <a:ext cx="6233481" cy="5226050"/>
          </a:xfrm>
          <a:prstGeom prst="rect">
            <a:avLst/>
          </a:prstGeom>
        </p:spPr>
      </p:pic>
      <p:sp>
        <p:nvSpPr>
          <p:cNvPr id="10" name="TextBox 9">
            <a:extLst>
              <a:ext uri="{FF2B5EF4-FFF2-40B4-BE49-F238E27FC236}">
                <a16:creationId xmlns:a16="http://schemas.microsoft.com/office/drawing/2014/main" id="{6C5A2325-3791-8C40-020B-F3A5AB07F0F2}"/>
              </a:ext>
            </a:extLst>
          </p:cNvPr>
          <p:cNvSpPr txBox="1"/>
          <p:nvPr/>
        </p:nvSpPr>
        <p:spPr>
          <a:xfrm>
            <a:off x="7483546" y="1597217"/>
            <a:ext cx="3721100"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a:t>
            </a:r>
            <a:r>
              <a:rPr lang="en-US" sz="2800" dirty="0" err="1">
                <a:solidFill>
                  <a:srgbClr val="DCDCAA"/>
                </a:solidFill>
                <a:latin typeface="Consolas" panose="020B0609020204030204" pitchFamily="49" charset="0"/>
              </a:rPr>
              <a:t>Comm_split</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67463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43</a:t>
            </a:fld>
            <a:endParaRPr lang="en-US" dirty="0"/>
          </a:p>
        </p:txBody>
      </p:sp>
      <mc:AlternateContent xmlns:mc="http://schemas.openxmlformats.org/markup-compatibility/2006">
        <mc:Choice xmlns:am3d="http://schemas.microsoft.com/office/drawing/2017/model3d" Requires="am3d">
          <p:graphicFrame>
            <p:nvGraphicFramePr>
              <p:cNvPr id="3" name="3D Model 2" descr="Wind turbine">
                <a:extLst>
                  <a:ext uri="{FF2B5EF4-FFF2-40B4-BE49-F238E27FC236}">
                    <a16:creationId xmlns:a16="http://schemas.microsoft.com/office/drawing/2014/main" id="{ED9C2664-29D4-CDFB-1E69-BF7E65CB0174}"/>
                  </a:ext>
                </a:extLst>
              </p:cNvPr>
              <p:cNvGraphicFramePr>
                <a:graphicFrameLocks noChangeAspect="1"/>
              </p:cNvGraphicFramePr>
              <p:nvPr/>
            </p:nvGraphicFramePr>
            <p:xfrm>
              <a:off x="3537721" y="1100543"/>
              <a:ext cx="2093323" cy="3844103"/>
            </p:xfrm>
            <a:graphic>
              <a:graphicData uri="http://schemas.microsoft.com/office/drawing/2017/model3d">
                <am3d:model3d r:embed="rId3">
                  <am3d:spPr>
                    <a:xfrm>
                      <a:off x="0" y="0"/>
                      <a:ext cx="2093323" cy="3844103"/>
                    </a:xfrm>
                    <a:prstGeom prst="rect">
                      <a:avLst/>
                    </a:prstGeom>
                    <a:effectLst/>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9681342" ay="-2206965" az="-10114701"/>
                    <am3d:postTrans dx="0" dy="0" dz="0"/>
                  </am3d:trans>
                  <am3d:raster rName="Office3DRenderer" rVer="16.0.8326">
                    <am3d:blip r:embed="rId4"/>
                  </am3d:raster>
                  <am3d:extLst>
                    <a:ext uri="{E9DE012E-A134-456F-84FE-255F9AAD75C6}">
                      <a3danim:posterFrame xmlns:a3danim="http://schemas.microsoft.com/office/drawing/2018/animation/model3d" animId="0"/>
                    </a:ext>
                  </am3d:extLst>
                  <am3d:objViewport viewportSz="4738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nd turbine">
                <a:extLst>
                  <a:ext uri="{FF2B5EF4-FFF2-40B4-BE49-F238E27FC236}">
                    <a16:creationId xmlns:a16="http://schemas.microsoft.com/office/drawing/2014/main" id="{ED9C2664-29D4-CDFB-1E69-BF7E65CB0174}"/>
                  </a:ext>
                </a:extLst>
              </p:cNvPr>
              <p:cNvPicPr>
                <a:picLocks noGrp="1" noRot="1" noChangeAspect="1" noMove="1" noResize="1" noEditPoints="1" noAdjustHandles="1" noChangeArrowheads="1" noChangeShapeType="1" noCrop="1"/>
              </p:cNvPicPr>
              <p:nvPr/>
            </p:nvPicPr>
            <p:blipFill>
              <a:blip r:embed="rId4"/>
              <a:stretch>
                <a:fillRect/>
              </a:stretch>
            </p:blipFill>
            <p:spPr>
              <a:xfrm>
                <a:off x="3537721" y="1100543"/>
                <a:ext cx="2093323" cy="3844103"/>
              </a:xfrm>
              <a:prstGeom prst="rect">
                <a:avLst/>
              </a:prstGeom>
              <a:effectLst/>
            </p:spPr>
          </p:pic>
        </mc:Fallback>
      </mc:AlternateContent>
      <p:sp>
        <p:nvSpPr>
          <p:cNvPr id="12" name="TextBox 11">
            <a:extLst>
              <a:ext uri="{FF2B5EF4-FFF2-40B4-BE49-F238E27FC236}">
                <a16:creationId xmlns:a16="http://schemas.microsoft.com/office/drawing/2014/main" id="{5B41D950-9C03-C1E3-DD69-390F3911E500}"/>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3" name="TextBox 12">
            <a:extLst>
              <a:ext uri="{FF2B5EF4-FFF2-40B4-BE49-F238E27FC236}">
                <a16:creationId xmlns:a16="http://schemas.microsoft.com/office/drawing/2014/main" id="{8668339C-A26F-FCA7-2DFF-64D46F1BCC92}"/>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4" name="TextBox 13">
            <a:extLst>
              <a:ext uri="{FF2B5EF4-FFF2-40B4-BE49-F238E27FC236}">
                <a16:creationId xmlns:a16="http://schemas.microsoft.com/office/drawing/2014/main" id="{EDC6EADE-D33F-2D9A-DF9D-6373BBB154A7}"/>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5" name="TextBox 14">
            <a:extLst>
              <a:ext uri="{FF2B5EF4-FFF2-40B4-BE49-F238E27FC236}">
                <a16:creationId xmlns:a16="http://schemas.microsoft.com/office/drawing/2014/main" id="{92884283-0501-DE08-D10B-F77FBD93CF96}"/>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pic>
        <p:nvPicPr>
          <p:cNvPr id="2050" name="Picture 2" descr="Image preview">
            <a:extLst>
              <a:ext uri="{FF2B5EF4-FFF2-40B4-BE49-F238E27FC236}">
                <a16:creationId xmlns:a16="http://schemas.microsoft.com/office/drawing/2014/main" id="{6B3B36A5-DDB8-BB89-F78A-291425A75392}"/>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7301" y="0"/>
            <a:ext cx="12306602" cy="685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5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Nonuniform Meshes / MPI SUBGROUPS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44</a:t>
            </a:fld>
            <a:endParaRPr lang="en-US" dirty="0"/>
          </a:p>
        </p:txBody>
      </p:sp>
      <p:pic>
        <p:nvPicPr>
          <p:cNvPr id="11" name="Picture 10">
            <a:extLst>
              <a:ext uri="{FF2B5EF4-FFF2-40B4-BE49-F238E27FC236}">
                <a16:creationId xmlns:a16="http://schemas.microsoft.com/office/drawing/2014/main" id="{C8CD7B4F-CA2A-B077-AF1D-BA6E3534CA9C}"/>
              </a:ext>
            </a:extLst>
          </p:cNvPr>
          <p:cNvPicPr>
            <a:picLocks noChangeAspect="1"/>
          </p:cNvPicPr>
          <p:nvPr/>
        </p:nvPicPr>
        <p:blipFill>
          <a:blip r:embed="rId3"/>
          <a:stretch>
            <a:fillRect/>
          </a:stretch>
        </p:blipFill>
        <p:spPr>
          <a:xfrm>
            <a:off x="9332231" y="4342270"/>
            <a:ext cx="2042160" cy="2066492"/>
          </a:xfrm>
          <a:prstGeom prst="rect">
            <a:avLst/>
          </a:prstGeom>
          <a:ln w="34925">
            <a:solidFill>
              <a:srgbClr val="02F5F2"/>
            </a:solidFill>
          </a:ln>
        </p:spPr>
      </p:pic>
      <p:sp>
        <p:nvSpPr>
          <p:cNvPr id="13" name="Title 2">
            <a:extLst>
              <a:ext uri="{FF2B5EF4-FFF2-40B4-BE49-F238E27FC236}">
                <a16:creationId xmlns:a16="http://schemas.microsoft.com/office/drawing/2014/main" id="{8027F2C7-D3B9-81FC-9E16-EF6C655CF1C7}"/>
              </a:ext>
            </a:extLst>
          </p:cNvPr>
          <p:cNvSpPr>
            <a:spLocks noGrp="1"/>
          </p:cNvSpPr>
          <p:nvPr/>
        </p:nvSpPr>
        <p:spPr>
          <a:xfrm>
            <a:off x="5397425" y="3980286"/>
            <a:ext cx="2296912" cy="81601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ln>
                  <a:solidFill>
                    <a:srgbClr val="000000"/>
                  </a:solidFill>
                </a:ln>
                <a:solidFill>
                  <a:srgbClr val="00B0F0"/>
                </a:solidFill>
              </a:rPr>
              <a:t>NSU3D</a:t>
            </a:r>
          </a:p>
        </p:txBody>
      </p:sp>
      <p:sp>
        <p:nvSpPr>
          <p:cNvPr id="14" name="Title 2">
            <a:extLst>
              <a:ext uri="{FF2B5EF4-FFF2-40B4-BE49-F238E27FC236}">
                <a16:creationId xmlns:a16="http://schemas.microsoft.com/office/drawing/2014/main" id="{6B8E1920-5D32-4456-1648-F368C8F2DF00}"/>
              </a:ext>
            </a:extLst>
          </p:cNvPr>
          <p:cNvSpPr>
            <a:spLocks noGrp="1"/>
          </p:cNvSpPr>
          <p:nvPr/>
        </p:nvSpPr>
        <p:spPr>
          <a:xfrm>
            <a:off x="9140971" y="2145635"/>
            <a:ext cx="2296912" cy="816015"/>
          </a:xfrm>
          <a:prstGeom prst="rect">
            <a:avLst/>
          </a:prstGeom>
          <a:pattFill prst="openDmnd">
            <a:fgClr>
              <a:srgbClr val="00682F"/>
            </a:fgClr>
            <a:bgClr>
              <a:schemeClr val="tx1">
                <a:lumMod val="85000"/>
                <a:lumOff val="15000"/>
              </a:schemeClr>
            </a:bgClr>
          </a:patt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lnSpc>
                <a:spcPct val="100000"/>
              </a:lnSpc>
            </a:pPr>
            <a:r>
              <a:rPr lang="en-US" sz="4000" dirty="0">
                <a:ln>
                  <a:solidFill>
                    <a:srgbClr val="000000"/>
                  </a:solidFill>
                </a:ln>
                <a:solidFill>
                  <a:srgbClr val="00D103"/>
                </a:solidFill>
              </a:rPr>
              <a:t>DG4EST</a:t>
            </a:r>
          </a:p>
        </p:txBody>
      </p:sp>
      <p:sp>
        <p:nvSpPr>
          <p:cNvPr id="3" name="TextBox 2">
            <a:extLst>
              <a:ext uri="{FF2B5EF4-FFF2-40B4-BE49-F238E27FC236}">
                <a16:creationId xmlns:a16="http://schemas.microsoft.com/office/drawing/2014/main" id="{44474441-00A0-96DB-3FAD-2E2CEE0605C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4" name="TextBox 3">
            <a:extLst>
              <a:ext uri="{FF2B5EF4-FFF2-40B4-BE49-F238E27FC236}">
                <a16:creationId xmlns:a16="http://schemas.microsoft.com/office/drawing/2014/main" id="{D0532AC4-A9D2-626B-60EF-3B519EF7DE35}"/>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43110806-C16D-E182-E0F2-30F828722DBD}"/>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05814631-A239-C79F-8A2C-CA7881538E0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99E41C61-AFD7-1B3D-F8BC-5F01306CD0F4}"/>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grpSp>
        <p:nvGrpSpPr>
          <p:cNvPr id="8" name="Group 7">
            <a:extLst>
              <a:ext uri="{FF2B5EF4-FFF2-40B4-BE49-F238E27FC236}">
                <a16:creationId xmlns:a16="http://schemas.microsoft.com/office/drawing/2014/main" id="{E1C86848-BE21-4050-F772-A1CAF46A5DA1}"/>
              </a:ext>
            </a:extLst>
          </p:cNvPr>
          <p:cNvGrpSpPr/>
          <p:nvPr/>
        </p:nvGrpSpPr>
        <p:grpSpPr>
          <a:xfrm>
            <a:off x="754117" y="2145635"/>
            <a:ext cx="10683766" cy="4275734"/>
            <a:chOff x="754117" y="2145635"/>
            <a:chExt cx="10683766" cy="4275734"/>
          </a:xfrm>
        </p:grpSpPr>
        <p:pic>
          <p:nvPicPr>
            <p:cNvPr id="10" name="Picture 9">
              <a:extLst>
                <a:ext uri="{FF2B5EF4-FFF2-40B4-BE49-F238E27FC236}">
                  <a16:creationId xmlns:a16="http://schemas.microsoft.com/office/drawing/2014/main" id="{94328A01-6A20-FB35-F304-78F24A98C123}"/>
                </a:ext>
              </a:extLst>
            </p:cNvPr>
            <p:cNvPicPr>
              <a:picLocks noChangeAspect="1"/>
            </p:cNvPicPr>
            <p:nvPr/>
          </p:nvPicPr>
          <p:blipFill>
            <a:blip r:embed="rId4"/>
            <a:stretch>
              <a:fillRect/>
            </a:stretch>
          </p:blipFill>
          <p:spPr>
            <a:xfrm>
              <a:off x="754117" y="2145635"/>
              <a:ext cx="10683766" cy="4275734"/>
            </a:xfrm>
            <a:prstGeom prst="rect">
              <a:avLst/>
            </a:prstGeom>
          </p:spPr>
        </p:pic>
        <p:sp>
          <p:nvSpPr>
            <p:cNvPr id="16" name="Rectangle 15">
              <a:extLst>
                <a:ext uri="{FF2B5EF4-FFF2-40B4-BE49-F238E27FC236}">
                  <a16:creationId xmlns:a16="http://schemas.microsoft.com/office/drawing/2014/main" id="{AB75AEE3-F48C-573F-22FD-AC8BC48F3608}"/>
                </a:ext>
              </a:extLst>
            </p:cNvPr>
            <p:cNvSpPr/>
            <p:nvPr/>
          </p:nvSpPr>
          <p:spPr>
            <a:xfrm>
              <a:off x="757071" y="2145635"/>
              <a:ext cx="2518258" cy="427573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m3d="http://schemas.microsoft.com/office/drawing/2017/model3d" Requires="am3d">
          <p:graphicFrame>
            <p:nvGraphicFramePr>
              <p:cNvPr id="15" name="3D Model 14" descr="Wind turbine">
                <a:extLst>
                  <a:ext uri="{FF2B5EF4-FFF2-40B4-BE49-F238E27FC236}">
                    <a16:creationId xmlns:a16="http://schemas.microsoft.com/office/drawing/2014/main" id="{A17E7F92-89B2-601A-8121-D710192728FD}"/>
                  </a:ext>
                </a:extLst>
              </p:cNvPr>
              <p:cNvGraphicFramePr>
                <a:graphicFrameLocks noChangeAspect="1"/>
              </p:cNvGraphicFramePr>
              <p:nvPr/>
            </p:nvGraphicFramePr>
            <p:xfrm>
              <a:off x="964964" y="2246823"/>
              <a:ext cx="2185192" cy="4282931"/>
            </p:xfrm>
            <a:graphic>
              <a:graphicData uri="http://schemas.microsoft.com/office/drawing/2017/model3d">
                <am3d:model3d r:embed="rId5">
                  <am3d:spPr>
                    <a:xfrm>
                      <a:off x="0" y="0"/>
                      <a:ext cx="2185192" cy="4282931"/>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y="-1800004"/>
                    <am3d:postTrans dx="0" dy="0" dz="0"/>
                  </am3d:trans>
                  <am3d:raster rName="Office3DRenderer" rVer="16.0.8326">
                    <am3d:blip r:embed="rId6"/>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45838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Wind turbine">
                <a:extLst>
                  <a:ext uri="{FF2B5EF4-FFF2-40B4-BE49-F238E27FC236}">
                    <a16:creationId xmlns:a16="http://schemas.microsoft.com/office/drawing/2014/main" id="{A17E7F92-89B2-601A-8121-D710192728FD}"/>
                  </a:ext>
                </a:extLst>
              </p:cNvPr>
              <p:cNvPicPr>
                <a:picLocks noGrp="1" noRot="1" noChangeAspect="1" noMove="1" noResize="1" noEditPoints="1" noAdjustHandles="1" noChangeArrowheads="1" noChangeShapeType="1" noCrop="1"/>
              </p:cNvPicPr>
              <p:nvPr/>
            </p:nvPicPr>
            <p:blipFill>
              <a:blip r:embed="rId6"/>
              <a:stretch>
                <a:fillRect/>
              </a:stretch>
            </p:blipFill>
            <p:spPr>
              <a:xfrm>
                <a:off x="964964" y="2246823"/>
                <a:ext cx="2185192" cy="4282931"/>
              </a:xfrm>
              <a:prstGeom prst="rect">
                <a:avLst/>
              </a:prstGeom>
            </p:spPr>
          </p:pic>
        </mc:Fallback>
      </mc:AlternateContent>
    </p:spTree>
    <p:extLst>
      <p:ext uri="{BB962C8B-B14F-4D97-AF65-F5344CB8AC3E}">
        <p14:creationId xmlns:p14="http://schemas.microsoft.com/office/powerpoint/2010/main" val="24901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300" fill="hold"/>
                                        <p:tgtEl>
                                          <p:spTgt spid="1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71E5-80FC-D62F-7C44-1DE717FC9673}"/>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AD587F20-1650-2F01-C77D-2942AF25FF0C}"/>
              </a:ext>
            </a:extLst>
          </p:cNvPr>
          <p:cNvGrpSpPr/>
          <p:nvPr/>
        </p:nvGrpSpPr>
        <p:grpSpPr>
          <a:xfrm>
            <a:off x="3187702" y="4949009"/>
            <a:ext cx="5772147" cy="1801287"/>
            <a:chOff x="3187702" y="4949009"/>
            <a:chExt cx="5772147" cy="1801287"/>
          </a:xfrm>
        </p:grpSpPr>
        <p:grpSp>
          <p:nvGrpSpPr>
            <p:cNvPr id="24" name="Group 23">
              <a:extLst>
                <a:ext uri="{FF2B5EF4-FFF2-40B4-BE49-F238E27FC236}">
                  <a16:creationId xmlns:a16="http://schemas.microsoft.com/office/drawing/2014/main" id="{7CED944F-D87B-BF64-3A52-92EEB0F774DF}"/>
                </a:ext>
              </a:extLst>
            </p:cNvPr>
            <p:cNvGrpSpPr/>
            <p:nvPr/>
          </p:nvGrpSpPr>
          <p:grpSpPr>
            <a:xfrm>
              <a:off x="3187702" y="4949009"/>
              <a:ext cx="5772147" cy="1801287"/>
              <a:chOff x="3187702" y="4949009"/>
              <a:chExt cx="5772147" cy="1801287"/>
            </a:xfrm>
          </p:grpSpPr>
          <p:pic>
            <p:nvPicPr>
              <p:cNvPr id="20" name="Picture 19">
                <a:extLst>
                  <a:ext uri="{FF2B5EF4-FFF2-40B4-BE49-F238E27FC236}">
                    <a16:creationId xmlns:a16="http://schemas.microsoft.com/office/drawing/2014/main" id="{8AB81EE0-CEFE-819F-B95C-9A6BE576B67C}"/>
                  </a:ext>
                </a:extLst>
              </p:cNvPr>
              <p:cNvPicPr>
                <a:picLocks noChangeAspect="1"/>
              </p:cNvPicPr>
              <p:nvPr/>
            </p:nvPicPr>
            <p:blipFill>
              <a:blip r:embed="rId2"/>
              <a:srcRect l="2500" t="10740" r="2813" b="9616"/>
              <a:stretch>
                <a:fillRect/>
              </a:stretch>
            </p:blipFill>
            <p:spPr>
              <a:xfrm>
                <a:off x="3187702" y="5384799"/>
                <a:ext cx="5772147" cy="1365497"/>
              </a:xfrm>
              <a:prstGeom prst="rect">
                <a:avLst/>
              </a:prstGeom>
            </p:spPr>
          </p:pic>
          <p:grpSp>
            <p:nvGrpSpPr>
              <p:cNvPr id="16" name="Group 15">
                <a:extLst>
                  <a:ext uri="{FF2B5EF4-FFF2-40B4-BE49-F238E27FC236}">
                    <a16:creationId xmlns:a16="http://schemas.microsoft.com/office/drawing/2014/main" id="{71186F38-CF5B-EBFC-A186-CF5B48FDD22F}"/>
                  </a:ext>
                </a:extLst>
              </p:cNvPr>
              <p:cNvGrpSpPr/>
              <p:nvPr/>
            </p:nvGrpSpPr>
            <p:grpSpPr>
              <a:xfrm>
                <a:off x="3223891" y="4949009"/>
                <a:ext cx="5699768" cy="426482"/>
                <a:chOff x="3246117" y="4910909"/>
                <a:chExt cx="5699768" cy="426482"/>
              </a:xfrm>
            </p:grpSpPr>
            <p:sp>
              <p:nvSpPr>
                <p:cNvPr id="14" name="TextBox 13">
                  <a:extLst>
                    <a:ext uri="{FF2B5EF4-FFF2-40B4-BE49-F238E27FC236}">
                      <a16:creationId xmlns:a16="http://schemas.microsoft.com/office/drawing/2014/main" id="{EF92659E-3262-1436-1B59-86F2FF620F02}"/>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5" name="TextBox 14">
                  <a:extLst>
                    <a:ext uri="{FF2B5EF4-FFF2-40B4-BE49-F238E27FC236}">
                      <a16:creationId xmlns:a16="http://schemas.microsoft.com/office/drawing/2014/main" id="{563D24A6-07E2-8F3B-7517-131245A0805B}"/>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3" name="Straight Arrow Connector 22">
                <a:extLst>
                  <a:ext uri="{FF2B5EF4-FFF2-40B4-BE49-F238E27FC236}">
                    <a16:creationId xmlns:a16="http://schemas.microsoft.com/office/drawing/2014/main" id="{7B33E809-16A1-25DE-EFE7-6F2DF0426B8B}"/>
                  </a:ext>
                </a:extLst>
              </p:cNvPr>
              <p:cNvCxnSpPr/>
              <p:nvPr/>
            </p:nvCxnSpPr>
            <p:spPr>
              <a:xfrm>
                <a:off x="4946650" y="5930900"/>
                <a:ext cx="1828800" cy="374650"/>
              </a:xfrm>
              <a:prstGeom prst="straightConnector1">
                <a:avLst/>
              </a:prstGeom>
              <a:ln w="25400">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8B843615-AEF5-A06B-8AE0-3F281A42E8AE}"/>
                </a:ext>
              </a:extLst>
            </p:cNvPr>
            <p:cNvCxnSpPr>
              <a:stCxn id="20" idx="0"/>
              <a:endCxn id="20" idx="2"/>
            </p:cNvCxnSpPr>
            <p:nvPr/>
          </p:nvCxnSpPr>
          <p:spPr>
            <a:xfrm>
              <a:off x="6073776" y="538479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Content Placeholder 3">
            <a:extLst>
              <a:ext uri="{FF2B5EF4-FFF2-40B4-BE49-F238E27FC236}">
                <a16:creationId xmlns:a16="http://schemas.microsoft.com/office/drawing/2014/main" id="{2881C575-7CDD-837F-837A-2335CAB15D88}"/>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3200" dirty="0">
              <a:solidFill>
                <a:schemeClr val="bg1">
                  <a:lumMod val="85000"/>
                </a:schemeClr>
              </a:solidFill>
              <a:latin typeface="+mj-lt"/>
            </a:endParaRPr>
          </a:p>
        </p:txBody>
      </p:sp>
      <p:sp>
        <p:nvSpPr>
          <p:cNvPr id="10" name="Content Placeholder 3">
            <a:extLst>
              <a:ext uri="{FF2B5EF4-FFF2-40B4-BE49-F238E27FC236}">
                <a16:creationId xmlns:a16="http://schemas.microsoft.com/office/drawing/2014/main" id="{CE92559B-0F1C-B0C6-3760-451629EA51D1}"/>
              </a:ext>
            </a:extLst>
          </p:cNvPr>
          <p:cNvSpPr txBox="1">
            <a:spLocks/>
          </p:cNvSpPr>
          <p:nvPr/>
        </p:nvSpPr>
        <p:spPr>
          <a:xfrm>
            <a:off x="733565" y="11551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rPr>
              <a:t>MPI </a:t>
            </a:r>
            <a:r>
              <a:rPr lang="en-US" sz="3600" dirty="0">
                <a:solidFill>
                  <a:schemeClr val="bg1">
                    <a:lumMod val="85000"/>
                  </a:schemeClr>
                </a:solidFill>
              </a:rPr>
              <a:t>requires explicit data movement</a:t>
            </a:r>
          </a:p>
          <a:p>
            <a:pPr marL="857250" lvl="2" indent="-457200">
              <a:buFont typeface="Wingdings" panose="05000000000000000000" pitchFamily="2" charset="2"/>
              <a:buChar char="Ø"/>
            </a:pPr>
            <a:r>
              <a:rPr lang="en-US" sz="3400" dirty="0">
                <a:solidFill>
                  <a:srgbClr val="90C226"/>
                </a:solidFill>
              </a:rPr>
              <a:t>YOU, </a:t>
            </a:r>
            <a:r>
              <a:rPr lang="en-US" sz="3400" dirty="0">
                <a:solidFill>
                  <a:schemeClr val="bg1">
                    <a:lumMod val="85000"/>
                  </a:schemeClr>
                </a:solidFill>
              </a:rPr>
              <a:t>the programmer, must say exactly what data goes where and when.</a:t>
            </a:r>
          </a:p>
          <a:p>
            <a:pPr marL="857250" lvl="2" indent="-457200">
              <a:buFont typeface="Wingdings" panose="05000000000000000000" pitchFamily="2" charset="2"/>
              <a:buChar char="Ø"/>
            </a:pPr>
            <a:r>
              <a:rPr lang="en-US" sz="3400" dirty="0">
                <a:solidFill>
                  <a:srgbClr val="90C226"/>
                </a:solidFill>
              </a:rPr>
              <a:t>Cooperative </a:t>
            </a:r>
            <a:r>
              <a:rPr lang="en-US" sz="3400" dirty="0">
                <a:solidFill>
                  <a:schemeClr val="bg1">
                    <a:lumMod val="85000"/>
                  </a:schemeClr>
                </a:solidFill>
              </a:rPr>
              <a:t>data exchange</a:t>
            </a:r>
          </a:p>
          <a:p>
            <a:pPr marL="1314450" lvl="3" indent="-457200">
              <a:buFont typeface="Wingdings" panose="05000000000000000000" pitchFamily="2" charset="2"/>
              <a:buChar char="Ø"/>
            </a:pPr>
            <a:r>
              <a:rPr lang="en-US" sz="3200" dirty="0">
                <a:solidFill>
                  <a:schemeClr val="bg1">
                    <a:lumMod val="85000"/>
                  </a:schemeClr>
                </a:solidFill>
              </a:rPr>
              <a:t>Data is </a:t>
            </a:r>
            <a:r>
              <a:rPr lang="en-US" sz="3200" dirty="0">
                <a:solidFill>
                  <a:srgbClr val="90C226"/>
                </a:solidFill>
              </a:rPr>
              <a:t>explicitly</a:t>
            </a:r>
            <a:r>
              <a:rPr lang="en-US" sz="3200" dirty="0">
                <a:solidFill>
                  <a:schemeClr val="bg1">
                    <a:lumMod val="85000"/>
                  </a:schemeClr>
                </a:solidFill>
              </a:rPr>
              <a:t> </a:t>
            </a:r>
            <a:r>
              <a:rPr lang="en-US" sz="3200" i="1" dirty="0">
                <a:solidFill>
                  <a:srgbClr val="FFC000"/>
                </a:solidFill>
              </a:rPr>
              <a:t>sent</a:t>
            </a:r>
            <a:r>
              <a:rPr lang="en-US" sz="3200" dirty="0">
                <a:solidFill>
                  <a:schemeClr val="bg1">
                    <a:lumMod val="85000"/>
                  </a:schemeClr>
                </a:solidFill>
              </a:rPr>
              <a:t> by one process and </a:t>
            </a:r>
            <a:br>
              <a:rPr lang="en-US" sz="3200" dirty="0">
                <a:solidFill>
                  <a:schemeClr val="bg1">
                    <a:lumMod val="85000"/>
                  </a:schemeClr>
                </a:solidFill>
              </a:rPr>
            </a:br>
            <a:r>
              <a:rPr lang="en-US" sz="3200" dirty="0">
                <a:solidFill>
                  <a:schemeClr val="bg1">
                    <a:lumMod val="85000"/>
                  </a:schemeClr>
                </a:solidFill>
              </a:rPr>
              <a:t>           </a:t>
            </a:r>
            <a:r>
              <a:rPr lang="en-US" sz="3200" dirty="0">
                <a:solidFill>
                  <a:srgbClr val="90C226"/>
                </a:solidFill>
              </a:rPr>
              <a:t>explicitly </a:t>
            </a:r>
            <a:r>
              <a:rPr lang="en-US" sz="3200" i="1" dirty="0">
                <a:solidFill>
                  <a:srgbClr val="FF0000"/>
                </a:solidFill>
              </a:rPr>
              <a:t>received</a:t>
            </a:r>
            <a:r>
              <a:rPr lang="en-US" sz="3200" dirty="0">
                <a:solidFill>
                  <a:schemeClr val="bg1">
                    <a:lumMod val="85000"/>
                  </a:schemeClr>
                </a:solidFill>
              </a:rPr>
              <a:t> by another process.</a:t>
            </a:r>
            <a:endParaRPr lang="en-US" sz="3200" dirty="0">
              <a:solidFill>
                <a:srgbClr val="90C226"/>
              </a:solidFill>
            </a:endParaRPr>
          </a:p>
        </p:txBody>
      </p:sp>
      <p:sp>
        <p:nvSpPr>
          <p:cNvPr id="31" name="Title 1">
            <a:extLst>
              <a:ext uri="{FF2B5EF4-FFF2-40B4-BE49-F238E27FC236}">
                <a16:creationId xmlns:a16="http://schemas.microsoft.com/office/drawing/2014/main" id="{A62FF179-C5E4-12FC-59D2-8FA14B80D34F}"/>
              </a:ext>
            </a:extLst>
          </p:cNvPr>
          <p:cNvSpPr>
            <a:spLocks noGrp="1"/>
          </p:cNvSpPr>
          <p:nvPr>
            <p:ph type="title"/>
          </p:nvPr>
        </p:nvSpPr>
        <p:spPr>
          <a:xfrm>
            <a:off x="733565" y="-1"/>
            <a:ext cx="10515601" cy="965193"/>
          </a:xfrm>
        </p:spPr>
        <p:txBody>
          <a:bodyPr/>
          <a:lstStyle/>
          <a:p>
            <a:r>
              <a:rPr lang="en-US" dirty="0">
                <a:solidFill>
                  <a:schemeClr val="bg1"/>
                </a:solidFill>
              </a:rPr>
              <a:t>Point-to-point Communications</a:t>
            </a:r>
            <a:endParaRPr lang="en-US" dirty="0"/>
          </a:p>
        </p:txBody>
      </p:sp>
    </p:spTree>
    <p:extLst>
      <p:ext uri="{BB962C8B-B14F-4D97-AF65-F5344CB8AC3E}">
        <p14:creationId xmlns:p14="http://schemas.microsoft.com/office/powerpoint/2010/main" val="756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74A6-8C91-7DB4-2DC7-5EB510E4271C}"/>
              </a:ext>
            </a:extLst>
          </p:cNvPr>
          <p:cNvSpPr>
            <a:spLocks noGrp="1"/>
          </p:cNvSpPr>
          <p:nvPr>
            <p:ph type="title"/>
          </p:nvPr>
        </p:nvSpPr>
        <p:spPr/>
        <p:txBody>
          <a:bodyPr/>
          <a:lstStyle/>
          <a:p>
            <a:r>
              <a:rPr lang="en-US" dirty="0"/>
              <a:t>Messages</a:t>
            </a:r>
          </a:p>
        </p:txBody>
      </p:sp>
      <p:sp>
        <p:nvSpPr>
          <p:cNvPr id="5" name="Slide Number Placeholder 4">
            <a:extLst>
              <a:ext uri="{FF2B5EF4-FFF2-40B4-BE49-F238E27FC236}">
                <a16:creationId xmlns:a16="http://schemas.microsoft.com/office/drawing/2014/main" id="{4F5CFDA8-EC13-F5EF-C8BC-B107BFAC1464}"/>
              </a:ext>
            </a:extLst>
          </p:cNvPr>
          <p:cNvSpPr>
            <a:spLocks noGrp="1"/>
          </p:cNvSpPr>
          <p:nvPr>
            <p:ph type="sldNum" sz="quarter" idx="12"/>
          </p:nvPr>
        </p:nvSpPr>
        <p:spPr/>
        <p:txBody>
          <a:bodyPr/>
          <a:lstStyle/>
          <a:p>
            <a:fld id="{FE024F78-56A6-7740-B68D-8D4D026EDF3F}" type="slidenum">
              <a:rPr lang="en-US" smtClean="0"/>
              <a:pPr/>
              <a:t>46</a:t>
            </a:fld>
            <a:endParaRPr lang="en-US" dirty="0"/>
          </a:p>
        </p:txBody>
      </p:sp>
      <p:sp>
        <p:nvSpPr>
          <p:cNvPr id="6" name="Content Placeholder 3">
            <a:extLst>
              <a:ext uri="{FF2B5EF4-FFF2-40B4-BE49-F238E27FC236}">
                <a16:creationId xmlns:a16="http://schemas.microsoft.com/office/drawing/2014/main" id="{159B761A-AD04-9DB9-6973-32C75546C9D6}"/>
              </a:ext>
            </a:extLst>
          </p:cNvPr>
          <p:cNvSpPr txBox="1">
            <a:spLocks/>
          </p:cNvSpPr>
          <p:nvPr/>
        </p:nvSpPr>
        <p:spPr>
          <a:xfrm>
            <a:off x="733565" y="1345001"/>
            <a:ext cx="1131940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Transfer</a:t>
            </a:r>
            <a:r>
              <a:rPr lang="en-US" sz="2800" dirty="0">
                <a:solidFill>
                  <a:schemeClr val="bg1">
                    <a:lumMod val="85000"/>
                  </a:schemeClr>
                </a:solidFill>
                <a:latin typeface="+mj-lt"/>
              </a:rPr>
              <a:t> 		A message transfers a number of data items of a </a:t>
            </a:r>
            <a:br>
              <a:rPr lang="en-US" sz="2800" dirty="0">
                <a:solidFill>
                  <a:schemeClr val="bg1">
                    <a:lumMod val="85000"/>
                  </a:schemeClr>
                </a:solidFill>
                <a:latin typeface="+mj-lt"/>
              </a:rPr>
            </a:br>
            <a:r>
              <a:rPr lang="en-US" sz="2800" dirty="0">
                <a:solidFill>
                  <a:schemeClr val="bg1">
                    <a:lumMod val="85000"/>
                  </a:schemeClr>
                </a:solidFill>
                <a:latin typeface="+mj-lt"/>
              </a:rPr>
              <a:t>					certain type from the memory of one process to </a:t>
            </a:r>
            <a:br>
              <a:rPr lang="en-US" sz="2800" dirty="0">
                <a:solidFill>
                  <a:schemeClr val="bg1">
                    <a:lumMod val="85000"/>
                  </a:schemeClr>
                </a:solidFill>
                <a:latin typeface="+mj-lt"/>
              </a:rPr>
            </a:br>
            <a:r>
              <a:rPr lang="en-US" sz="2800" dirty="0">
                <a:solidFill>
                  <a:schemeClr val="bg1">
                    <a:lumMod val="85000"/>
                  </a:schemeClr>
                </a:solidFill>
                <a:latin typeface="+mj-lt"/>
              </a:rPr>
              <a:t>					the memory of another process.</a:t>
            </a:r>
          </a:p>
          <a:p>
            <a:pPr marL="457200" lvl="1" indent="-457200">
              <a:buFont typeface="Wingdings" panose="05000000000000000000" pitchFamily="2" charset="2"/>
              <a:buChar char="Ø"/>
            </a:pPr>
            <a:r>
              <a:rPr lang="en-US" sz="2800" dirty="0">
                <a:solidFill>
                  <a:srgbClr val="90C226"/>
                </a:solidFill>
                <a:latin typeface="+mj-lt"/>
              </a:rPr>
              <a:t>Contents</a:t>
            </a:r>
            <a:r>
              <a:rPr lang="en-US" sz="2800" dirty="0">
                <a:solidFill>
                  <a:schemeClr val="bg1">
                    <a:lumMod val="85000"/>
                  </a:schemeClr>
                </a:solidFill>
                <a:latin typeface="+mj-lt"/>
              </a:rPr>
              <a:t> 		A message usually contains…</a:t>
            </a:r>
          </a:p>
          <a:p>
            <a:pPr marL="2686050" lvl="6" indent="-457200">
              <a:buFont typeface="Wingdings" panose="05000000000000000000" pitchFamily="2" charset="2"/>
              <a:buChar char="Ø"/>
            </a:pPr>
            <a:r>
              <a:rPr lang="en-US" sz="2400" dirty="0">
                <a:solidFill>
                  <a:schemeClr val="bg1">
                    <a:lumMod val="85000"/>
                  </a:schemeClr>
                </a:solidFill>
                <a:latin typeface="+mj-lt"/>
              </a:rPr>
              <a:t>ID of the sending process (in the communicator below)</a:t>
            </a:r>
          </a:p>
          <a:p>
            <a:pPr marL="2686050" lvl="6" indent="-457200">
              <a:buFont typeface="Wingdings" panose="05000000000000000000" pitchFamily="2" charset="2"/>
              <a:buChar char="Ø"/>
            </a:pPr>
            <a:r>
              <a:rPr lang="en-US" sz="2400" dirty="0">
                <a:solidFill>
                  <a:schemeClr val="bg1">
                    <a:lumMod val="85000"/>
                  </a:schemeClr>
                </a:solidFill>
                <a:latin typeface="+mj-lt"/>
              </a:rPr>
              <a:t>ID of the receiving process </a:t>
            </a:r>
            <a:r>
              <a:rPr lang="en-US" sz="2400" dirty="0">
                <a:solidFill>
                  <a:schemeClr val="bg1">
                    <a:lumMod val="85000"/>
                  </a:schemeClr>
                </a:solidFill>
              </a:rPr>
              <a:t>(in the communicator below)</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Type of the data items</a:t>
            </a:r>
          </a:p>
          <a:p>
            <a:pPr marL="2686050" lvl="6" indent="-457200">
              <a:buFont typeface="Wingdings" panose="05000000000000000000" pitchFamily="2" charset="2"/>
              <a:buChar char="Ø"/>
            </a:pPr>
            <a:r>
              <a:rPr lang="en-US" sz="2400" dirty="0">
                <a:solidFill>
                  <a:schemeClr val="bg1">
                    <a:lumMod val="85000"/>
                  </a:schemeClr>
                </a:solidFill>
                <a:latin typeface="+mj-lt"/>
              </a:rPr>
              <a:t>Number of data items</a:t>
            </a:r>
          </a:p>
          <a:p>
            <a:pPr marL="2686050" lvl="6" indent="-457200">
              <a:buFont typeface="Wingdings" panose="05000000000000000000" pitchFamily="2" charset="2"/>
              <a:buChar char="Ø"/>
            </a:pPr>
            <a:r>
              <a:rPr lang="en-US" sz="2400" dirty="0">
                <a:solidFill>
                  <a:schemeClr val="bg1">
                    <a:lumMod val="85000"/>
                  </a:schemeClr>
                </a:solidFill>
                <a:latin typeface="+mj-lt"/>
              </a:rPr>
              <a:t>Data itself (i.e., </a:t>
            </a:r>
            <a:r>
              <a:rPr lang="en-US" sz="2400" dirty="0">
                <a:solidFill>
                  <a:schemeClr val="bg1">
                    <a:lumMod val="85000"/>
                  </a:schemeClr>
                </a:solidFill>
              </a:rPr>
              <a:t>beginning memory address)</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Message identifier (i.e., tag)</a:t>
            </a:r>
          </a:p>
          <a:p>
            <a:pPr marL="2686050" lvl="6" indent="-457200">
              <a:buFont typeface="Wingdings" panose="05000000000000000000" pitchFamily="2" charset="2"/>
              <a:buChar char="Ø"/>
            </a:pPr>
            <a:r>
              <a:rPr lang="en-US" sz="2400" dirty="0">
                <a:solidFill>
                  <a:schemeClr val="bg1">
                    <a:lumMod val="85000"/>
                  </a:schemeClr>
                </a:solidFill>
                <a:latin typeface="+mj-lt"/>
              </a:rPr>
              <a:t>Communicator (i.e., comm. context for group of processes)</a:t>
            </a:r>
          </a:p>
          <a:p>
            <a:pPr marL="2228850" lvl="6" indent="0">
              <a:buNone/>
            </a:pPr>
            <a:endParaRPr lang="en-US" sz="2400" dirty="0">
              <a:solidFill>
                <a:schemeClr val="bg1">
                  <a:lumMod val="85000"/>
                </a:schemeClr>
              </a:solidFill>
            </a:endParaRPr>
          </a:p>
        </p:txBody>
      </p:sp>
    </p:spTree>
    <p:extLst>
      <p:ext uri="{BB962C8B-B14F-4D97-AF65-F5344CB8AC3E}">
        <p14:creationId xmlns:p14="http://schemas.microsoft.com/office/powerpoint/2010/main" val="11900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13A19-A151-4905-4F11-36E90A297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82844-AFDE-E48F-79C4-CE1CFFB68C5B}"/>
              </a:ext>
            </a:extLst>
          </p:cNvPr>
          <p:cNvSpPr>
            <a:spLocks noGrp="1"/>
          </p:cNvSpPr>
          <p:nvPr>
            <p:ph type="title"/>
          </p:nvPr>
        </p:nvSpPr>
        <p:spPr/>
        <p:txBody>
          <a:bodyPr/>
          <a:lstStyle/>
          <a:p>
            <a:r>
              <a:rPr lang="en-US" dirty="0"/>
              <a:t>Communication Modes</a:t>
            </a:r>
          </a:p>
        </p:txBody>
      </p:sp>
      <p:sp>
        <p:nvSpPr>
          <p:cNvPr id="5" name="Slide Number Placeholder 4">
            <a:extLst>
              <a:ext uri="{FF2B5EF4-FFF2-40B4-BE49-F238E27FC236}">
                <a16:creationId xmlns:a16="http://schemas.microsoft.com/office/drawing/2014/main" id="{2741B81F-EFFF-0C61-7374-5F503A247288}"/>
              </a:ext>
            </a:extLst>
          </p:cNvPr>
          <p:cNvSpPr>
            <a:spLocks noGrp="1"/>
          </p:cNvSpPr>
          <p:nvPr>
            <p:ph type="sldNum" sz="quarter" idx="12"/>
          </p:nvPr>
        </p:nvSpPr>
        <p:spPr/>
        <p:txBody>
          <a:bodyPr/>
          <a:lstStyle/>
          <a:p>
            <a:fld id="{FE024F78-56A6-7740-B68D-8D4D026EDF3F}" type="slidenum">
              <a:rPr lang="en-US" smtClean="0"/>
              <a:pPr/>
              <a:t>47</a:t>
            </a:fld>
            <a:endParaRPr lang="en-US" dirty="0"/>
          </a:p>
        </p:txBody>
      </p:sp>
      <p:sp>
        <p:nvSpPr>
          <p:cNvPr id="6" name="Content Placeholder 3">
            <a:extLst>
              <a:ext uri="{FF2B5EF4-FFF2-40B4-BE49-F238E27FC236}">
                <a16:creationId xmlns:a16="http://schemas.microsoft.com/office/drawing/2014/main" id="{F81D6D3E-BA68-1DA1-D46C-02671B76A3D8}"/>
              </a:ext>
            </a:extLst>
          </p:cNvPr>
          <p:cNvSpPr txBox="1">
            <a:spLocks/>
          </p:cNvSpPr>
          <p:nvPr/>
        </p:nvSpPr>
        <p:spPr>
          <a:xfrm>
            <a:off x="381000" y="1129101"/>
            <a:ext cx="1219199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rgbClr val="90C226"/>
                </a:solidFill>
                <a:latin typeface="+mj-lt"/>
              </a:rPr>
              <a:t>Synchronous Send</a:t>
            </a:r>
            <a:r>
              <a:rPr lang="en-US" sz="2400" dirty="0">
                <a:solidFill>
                  <a:schemeClr val="bg1">
                    <a:lumMod val="85000"/>
                  </a:schemeClr>
                </a:solidFill>
                <a:latin typeface="+mj-lt"/>
              </a:rPr>
              <a:t> is not complete until the message has started to be received. </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latin typeface="+mj-lt"/>
            </a:endParaRPr>
          </a:p>
          <a:p>
            <a:pPr marL="457200" lvl="1" indent="-457200">
              <a:buFont typeface="Wingdings" panose="05000000000000000000" pitchFamily="2" charset="2"/>
              <a:buChar char="Ø"/>
            </a:pPr>
            <a:r>
              <a:rPr lang="en-US" sz="2400" dirty="0">
                <a:solidFill>
                  <a:srgbClr val="90C226"/>
                </a:solidFill>
                <a:latin typeface="+mj-lt"/>
              </a:rPr>
              <a:t>Asynchronous</a:t>
            </a:r>
            <a:r>
              <a:rPr lang="en-US" sz="2400" dirty="0">
                <a:solidFill>
                  <a:schemeClr val="bg1">
                    <a:lumMod val="85000"/>
                  </a:schemeClr>
                </a:solidFill>
                <a:latin typeface="+mj-lt"/>
              </a:rPr>
              <a:t> </a:t>
            </a:r>
            <a:r>
              <a:rPr lang="en-US" sz="2400" dirty="0">
                <a:solidFill>
                  <a:srgbClr val="90C226"/>
                </a:solidFill>
              </a:rPr>
              <a:t>Send</a:t>
            </a:r>
            <a:r>
              <a:rPr lang="en-US" sz="2400" dirty="0">
                <a:solidFill>
                  <a:schemeClr val="bg1">
                    <a:lumMod val="85000"/>
                  </a:schemeClr>
                </a:solidFill>
                <a:latin typeface="+mj-lt"/>
              </a:rPr>
              <a:t> completes as soon as the message has gone.</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endParaRPr>
          </a:p>
          <a:p>
            <a:pPr marL="457200" lvl="1" indent="-457200">
              <a:buFont typeface="Wingdings" panose="05000000000000000000" pitchFamily="2" charset="2"/>
              <a:buChar char="Ø"/>
            </a:pPr>
            <a:r>
              <a:rPr lang="en-US" sz="2400" dirty="0">
                <a:solidFill>
                  <a:srgbClr val="90C226"/>
                </a:solidFill>
              </a:rPr>
              <a:t>Receives </a:t>
            </a:r>
            <a:r>
              <a:rPr lang="en-US" sz="2400" dirty="0">
                <a:solidFill>
                  <a:schemeClr val="bg1">
                    <a:lumMod val="85000"/>
                  </a:schemeClr>
                </a:solidFill>
              </a:rPr>
              <a:t>are usually synchronous – the receiving process must wait until the message arrives.</a:t>
            </a:r>
            <a:endParaRPr lang="en-US" sz="2400" dirty="0">
              <a:solidFill>
                <a:schemeClr val="bg1">
                  <a:lumMod val="85000"/>
                </a:schemeClr>
              </a:solidFill>
              <a:latin typeface="+mj-lt"/>
            </a:endParaRPr>
          </a:p>
        </p:txBody>
      </p:sp>
      <p:sp>
        <p:nvSpPr>
          <p:cNvPr id="3" name="TextBox 2">
            <a:extLst>
              <a:ext uri="{FF2B5EF4-FFF2-40B4-BE49-F238E27FC236}">
                <a16:creationId xmlns:a16="http://schemas.microsoft.com/office/drawing/2014/main" id="{5F533EF3-AEEC-58EE-A00E-B4E8C39DCCCE}"/>
              </a:ext>
            </a:extLst>
          </p:cNvPr>
          <p:cNvSpPr txBox="1"/>
          <p:nvPr/>
        </p:nvSpPr>
        <p:spPr>
          <a:xfrm>
            <a:off x="1273029" y="1548410"/>
            <a:ext cx="92933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synchronous send</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7" name="TextBox 6">
            <a:extLst>
              <a:ext uri="{FF2B5EF4-FFF2-40B4-BE49-F238E27FC236}">
                <a16:creationId xmlns:a16="http://schemas.microsoft.com/office/drawing/2014/main" id="{F956D415-0073-8D15-2E9B-ECE627B61990}"/>
              </a:ext>
            </a:extLst>
          </p:cNvPr>
          <p:cNvSpPr txBox="1"/>
          <p:nvPr/>
        </p:nvSpPr>
        <p:spPr>
          <a:xfrm>
            <a:off x="1273028" y="3059710"/>
            <a:ext cx="9293371" cy="1384995"/>
          </a:xfrm>
          <a:prstGeom prst="rect">
            <a:avLst/>
          </a:prstGeom>
          <a:solidFill>
            <a:srgbClr val="1F1F1F"/>
          </a:solidFill>
          <a:ln>
            <a:solidFill>
              <a:schemeClr val="bg2">
                <a:lumMod val="50000"/>
              </a:schemeClr>
            </a:solidFill>
          </a:ln>
        </p:spPr>
        <p:txBody>
          <a:bodyPr wrap="square" numCol="1">
            <a:spAutoFit/>
          </a:bodyPr>
          <a:lstStyle/>
          <a:p>
            <a:r>
              <a:rPr lang="en-US" sz="2400" dirty="0">
                <a:solidFill>
                  <a:srgbClr val="00B050"/>
                </a:solidFill>
                <a:latin typeface="Consolas" panose="020B0609020204030204" pitchFamily="49" charset="0"/>
              </a:rPr>
              <a:t>// </a:t>
            </a:r>
            <a:r>
              <a:rPr lang="en-US" sz="2000" dirty="0">
                <a:solidFill>
                  <a:srgbClr val="00B050"/>
                </a:solidFill>
              </a:rPr>
              <a:t>Basic send with user-provided buffering</a:t>
            </a:r>
            <a:endParaRPr lang="en-US" sz="2000" b="0" dirty="0">
              <a:solidFill>
                <a:srgbClr val="DCDCAA"/>
              </a:solidFill>
              <a:effectLst/>
              <a:latin typeface="Consolas" panose="020B0609020204030204" pitchFamily="49" charset="0"/>
            </a:endParaRPr>
          </a:p>
          <a:p>
            <a:r>
              <a:rPr lang="en-US" sz="2000" b="0" dirty="0">
                <a:solidFill>
                  <a:srgbClr val="DCDCAA"/>
                </a:solidFill>
                <a:effectLst/>
                <a:latin typeface="Consolas" panose="020B0609020204030204" pitchFamily="49" charset="0"/>
              </a:rPr>
              <a:t>MPI_Buffer_attach</a:t>
            </a:r>
            <a:r>
              <a:rPr lang="en-US" sz="2000" b="0" dirty="0">
                <a:solidFill>
                  <a:schemeClr val="bg1">
                    <a:lumMod val="85000"/>
                  </a:schemeClr>
                </a:solidFill>
                <a:effectLst/>
                <a:latin typeface="Consolas" panose="020B0609020204030204" pitchFamily="49" charset="0"/>
              </a:rPr>
              <a:t>(</a:t>
            </a:r>
            <a:r>
              <a:rPr lang="en-US" sz="2000" b="0" dirty="0">
                <a:solidFill>
                  <a:srgbClr val="AF8C13"/>
                </a:solidFill>
                <a:effectLst/>
                <a:latin typeface="Consolas" panose="020B0609020204030204" pitchFamily="49" charset="0"/>
              </a:rPr>
              <a:t>buffer</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rgbClr val="AF8C13"/>
                </a:solidFill>
                <a:effectLst/>
                <a:latin typeface="Consolas" panose="020B0609020204030204" pitchFamily="49" charset="0"/>
              </a:rPr>
              <a:t>n</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sizeof</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double</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dirty="0">
                <a:solidFill>
                  <a:srgbClr val="CCCCCC"/>
                </a:solidFill>
                <a:latin typeface="Consolas" panose="020B0609020204030204" pitchFamily="49" charset="0"/>
              </a:rPr>
              <a:t>MPI_BSEND_OVERHEAD</a:t>
            </a:r>
            <a:r>
              <a:rPr lang="en-US" sz="2000" b="0" dirty="0">
                <a:solidFill>
                  <a:schemeClr val="bg1">
                    <a:lumMod val="85000"/>
                  </a:schemeClr>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MPI_</a:t>
            </a:r>
            <a:r>
              <a:rPr lang="en-US" sz="2000" dirty="0" err="1">
                <a:solidFill>
                  <a:srgbClr val="DCDCAA"/>
                </a:solidFill>
                <a:latin typeface="Consolas" panose="020B0609020204030204" pitchFamily="49" charset="0"/>
              </a:rPr>
              <a:t>B</a:t>
            </a:r>
            <a:r>
              <a:rPr lang="en-US" sz="2000" b="0" dirty="0" err="1">
                <a:solidFill>
                  <a:srgbClr val="DCDCAA"/>
                </a:solidFill>
                <a:effectLst/>
                <a:latin typeface="Consolas" panose="020B0609020204030204" pitchFamily="49" charset="0"/>
              </a:rPr>
              <a:t>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1" name="TextBox 10">
            <a:extLst>
              <a:ext uri="{FF2B5EF4-FFF2-40B4-BE49-F238E27FC236}">
                <a16:creationId xmlns:a16="http://schemas.microsoft.com/office/drawing/2014/main" id="{E7E8F926-42D9-3600-C24B-1B461D830FF2}"/>
              </a:ext>
            </a:extLst>
          </p:cNvPr>
          <p:cNvSpPr txBox="1"/>
          <p:nvPr/>
        </p:nvSpPr>
        <p:spPr>
          <a:xfrm>
            <a:off x="1273029" y="5474037"/>
            <a:ext cx="102204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receive for a message</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a:t>
            </a:r>
            <a:r>
              <a:rPr lang="en-US" sz="2000" dirty="0">
                <a:solidFill>
                  <a:srgbClr val="DCDCAA"/>
                </a:solidFill>
                <a:latin typeface="Consolas" panose="020B0609020204030204" pitchFamily="49" charset="0"/>
              </a:rPr>
              <a:t>Recv</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source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A8A8A8"/>
                </a:solidFill>
                <a:effectLst/>
                <a:latin typeface="Consolas" panose="020B0609020204030204" pitchFamily="49" charset="0"/>
              </a:rPr>
              <a:t>,</a:t>
            </a:r>
            <a:r>
              <a:rPr lang="en-US" sz="2000" b="0" dirty="0">
                <a:solidFill>
                  <a:schemeClr val="accent3">
                    <a:lumMod val="75000"/>
                  </a:schemeClr>
                </a:solidFill>
                <a:effectLst/>
                <a:latin typeface="Consolas" panose="020B0609020204030204" pitchFamily="49" charset="0"/>
              </a:rPr>
              <a:t> </a:t>
            </a:r>
            <a:r>
              <a:rPr lang="en-US" sz="2000" dirty="0">
                <a:solidFill>
                  <a:srgbClr val="CCCCCC"/>
                </a:solidFill>
                <a:latin typeface="Consolas" panose="020B0609020204030204" pitchFamily="49" charset="0"/>
              </a:rPr>
              <a:t>MPI_Status</a:t>
            </a:r>
            <a:r>
              <a:rPr lang="en-US" sz="2000" b="0" dirty="0">
                <a:solidFill>
                  <a:schemeClr val="accent3">
                    <a:lumMod val="75000"/>
                  </a:schemeClr>
                </a:solidFill>
                <a:effectLst/>
                <a:latin typeface="Consolas" panose="020B0609020204030204" pitchFamily="49" charset="0"/>
              </a:rPr>
              <a:t> *</a:t>
            </a:r>
            <a:r>
              <a:rPr lang="en-US" sz="2000" b="0" dirty="0">
                <a:solidFill>
                  <a:srgbClr val="92D050"/>
                </a:solidFill>
                <a:effectLst/>
                <a:latin typeface="Consolas" panose="020B0609020204030204" pitchFamily="49" charset="0"/>
              </a:rPr>
              <a:t>status</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0929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7530B-A7AF-2E53-23D9-933C73B84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7FCC6-D773-C8E6-2C1A-9E07ADC896AD}"/>
              </a:ext>
            </a:extLst>
          </p:cNvPr>
          <p:cNvSpPr>
            <a:spLocks noGrp="1"/>
          </p:cNvSpPr>
          <p:nvPr>
            <p:ph type="title"/>
          </p:nvPr>
        </p:nvSpPr>
        <p:spPr/>
        <p:txBody>
          <a:bodyPr/>
          <a:lstStyle/>
          <a:p>
            <a:r>
              <a:rPr lang="en-US" dirty="0"/>
              <a:t>Synchronous Send</a:t>
            </a:r>
          </a:p>
        </p:txBody>
      </p:sp>
      <p:pic>
        <p:nvPicPr>
          <p:cNvPr id="7" name="Content Placeholder 6" descr="A white rectangular object with black squares&#10;&#10;AI-generated content may be incorrect.">
            <a:extLst>
              <a:ext uri="{FF2B5EF4-FFF2-40B4-BE49-F238E27FC236}">
                <a16:creationId xmlns:a16="http://schemas.microsoft.com/office/drawing/2014/main" id="{1F61AF3D-AE66-6EFA-2611-3D2C22BCC990}"/>
              </a:ext>
            </a:extLst>
          </p:cNvPr>
          <p:cNvPicPr>
            <a:picLocks noGrp="1" noChangeAspect="1"/>
          </p:cNvPicPr>
          <p:nvPr>
            <p:ph sz="quarter" idx="36"/>
          </p:nvPr>
        </p:nvPicPr>
        <p:blipFill>
          <a:blip r:embed="rId2"/>
          <a:stretch>
            <a:fillRect/>
          </a:stretch>
        </p:blipFill>
        <p:spPr>
          <a:xfrm>
            <a:off x="2443957" y="3327945"/>
            <a:ext cx="7304087" cy="2450926"/>
          </a:xfrm>
        </p:spPr>
      </p:pic>
      <p:sp>
        <p:nvSpPr>
          <p:cNvPr id="5" name="Slide Number Placeholder 4">
            <a:extLst>
              <a:ext uri="{FF2B5EF4-FFF2-40B4-BE49-F238E27FC236}">
                <a16:creationId xmlns:a16="http://schemas.microsoft.com/office/drawing/2014/main" id="{77D6EFB5-43AC-4C49-58FD-B552AB89D8B3}"/>
              </a:ext>
            </a:extLst>
          </p:cNvPr>
          <p:cNvSpPr>
            <a:spLocks noGrp="1"/>
          </p:cNvSpPr>
          <p:nvPr>
            <p:ph type="sldNum" sz="quarter" idx="12"/>
          </p:nvPr>
        </p:nvSpPr>
        <p:spPr/>
        <p:txBody>
          <a:bodyPr/>
          <a:lstStyle/>
          <a:p>
            <a:fld id="{FE024F78-56A6-7740-B68D-8D4D026EDF3F}" type="slidenum">
              <a:rPr lang="en-US" smtClean="0"/>
              <a:pPr/>
              <a:t>48</a:t>
            </a:fld>
            <a:endParaRPr lang="en-US" dirty="0"/>
          </a:p>
        </p:txBody>
      </p:sp>
      <p:sp>
        <p:nvSpPr>
          <p:cNvPr id="9" name="TextBox 8">
            <a:extLst>
              <a:ext uri="{FF2B5EF4-FFF2-40B4-BE49-F238E27FC236}">
                <a16:creationId xmlns:a16="http://schemas.microsoft.com/office/drawing/2014/main" id="{692AEA75-4DA3-113F-D076-0A20855FBC86}"/>
              </a:ext>
            </a:extLst>
          </p:cNvPr>
          <p:cNvSpPr txBox="1"/>
          <p:nvPr/>
        </p:nvSpPr>
        <p:spPr>
          <a:xfrm>
            <a:off x="1536030" y="1441466"/>
            <a:ext cx="9811086" cy="1384995"/>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faxing a letter or making a phone call.</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Font typeface="Wingdings" panose="05000000000000000000" pitchFamily="2" charset="2"/>
              <a:buChar char="Ø"/>
            </a:pPr>
            <a:r>
              <a:rPr lang="en-US" sz="2800" dirty="0">
                <a:solidFill>
                  <a:srgbClr val="90C226"/>
                </a:solidFill>
                <a:latin typeface="+mj-lt"/>
              </a:rPr>
              <a:t>“Beep” </a:t>
            </a:r>
            <a:r>
              <a:rPr lang="en-US" sz="2800" dirty="0">
                <a:solidFill>
                  <a:schemeClr val="bg1">
                    <a:lumMod val="85000"/>
                  </a:schemeClr>
                </a:solidFill>
                <a:latin typeface="+mj-lt"/>
              </a:rPr>
              <a:t>indicates when the letter started to be received.</a:t>
            </a:r>
          </a:p>
        </p:txBody>
      </p:sp>
      <p:sp>
        <p:nvSpPr>
          <p:cNvPr id="11" name="TextBox 10">
            <a:extLst>
              <a:ext uri="{FF2B5EF4-FFF2-40B4-BE49-F238E27FC236}">
                <a16:creationId xmlns:a16="http://schemas.microsoft.com/office/drawing/2014/main" id="{89DF6097-F321-856D-CB9E-384490C5CD35}"/>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MPI_Ssend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01554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5358B-8063-2D13-F037-404DC9ECC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B4731-1B73-9B06-0438-1FF4DDDA7E22}"/>
              </a:ext>
            </a:extLst>
          </p:cNvPr>
          <p:cNvSpPr>
            <a:spLocks noGrp="1"/>
          </p:cNvSpPr>
          <p:nvPr>
            <p:ph type="title"/>
          </p:nvPr>
        </p:nvSpPr>
        <p:spPr/>
        <p:txBody>
          <a:bodyPr/>
          <a:lstStyle/>
          <a:p>
            <a:r>
              <a:rPr lang="en-US" dirty="0">
                <a:solidFill>
                  <a:schemeClr val="bg1"/>
                </a:solidFill>
              </a:rPr>
              <a:t>Asynchronous</a:t>
            </a:r>
            <a:r>
              <a:rPr lang="en-US" dirty="0"/>
              <a:t> Send</a:t>
            </a:r>
          </a:p>
        </p:txBody>
      </p:sp>
      <p:sp>
        <p:nvSpPr>
          <p:cNvPr id="5" name="Slide Number Placeholder 4">
            <a:extLst>
              <a:ext uri="{FF2B5EF4-FFF2-40B4-BE49-F238E27FC236}">
                <a16:creationId xmlns:a16="http://schemas.microsoft.com/office/drawing/2014/main" id="{4155D5FF-F0E7-386D-0D2B-0388D08DF9D0}"/>
              </a:ext>
            </a:extLst>
          </p:cNvPr>
          <p:cNvSpPr>
            <a:spLocks noGrp="1"/>
          </p:cNvSpPr>
          <p:nvPr>
            <p:ph type="sldNum" sz="quarter" idx="12"/>
          </p:nvPr>
        </p:nvSpPr>
        <p:spPr/>
        <p:txBody>
          <a:bodyPr/>
          <a:lstStyle/>
          <a:p>
            <a:fld id="{FE024F78-56A6-7740-B68D-8D4D026EDF3F}" type="slidenum">
              <a:rPr lang="en-US" smtClean="0"/>
              <a:pPr/>
              <a:t>49</a:t>
            </a:fld>
            <a:endParaRPr lang="en-US" dirty="0"/>
          </a:p>
        </p:txBody>
      </p:sp>
      <p:sp>
        <p:nvSpPr>
          <p:cNvPr id="9" name="TextBox 8">
            <a:extLst>
              <a:ext uri="{FF2B5EF4-FFF2-40B4-BE49-F238E27FC236}">
                <a16:creationId xmlns:a16="http://schemas.microsoft.com/office/drawing/2014/main" id="{2E085246-8C3E-2FEF-A3BD-A77825A28C74}"/>
              </a:ext>
            </a:extLst>
          </p:cNvPr>
          <p:cNvSpPr txBox="1"/>
          <p:nvPr/>
        </p:nvSpPr>
        <p:spPr>
          <a:xfrm>
            <a:off x="1536030" y="1441466"/>
            <a:ext cx="9811086" cy="1815882"/>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mailing a letter.</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Clr>
                <a:srgbClr val="90C226"/>
              </a:buClr>
              <a:buFont typeface="Wingdings" panose="05000000000000000000" pitchFamily="2" charset="2"/>
              <a:buChar char="Ø"/>
            </a:pPr>
            <a:r>
              <a:rPr lang="en-US" sz="2800" dirty="0">
                <a:solidFill>
                  <a:schemeClr val="bg1">
                    <a:lumMod val="85000"/>
                  </a:schemeClr>
                </a:solidFill>
                <a:latin typeface="+mj-lt"/>
              </a:rPr>
              <a:t>Only know when the letter has been posted, not when it has been received.</a:t>
            </a:r>
          </a:p>
        </p:txBody>
      </p:sp>
      <p:pic>
        <p:nvPicPr>
          <p:cNvPr id="12" name="Content Placeholder 7" descr="A black and white picture of a bottle&#10;&#10;AI-generated content may be incorrect.">
            <a:extLst>
              <a:ext uri="{FF2B5EF4-FFF2-40B4-BE49-F238E27FC236}">
                <a16:creationId xmlns:a16="http://schemas.microsoft.com/office/drawing/2014/main" id="{1049ED4E-5600-A2A8-3FE3-EE200AEF036C}"/>
              </a:ext>
            </a:extLst>
          </p:cNvPr>
          <p:cNvPicPr>
            <a:picLocks noChangeAspect="1"/>
          </p:cNvPicPr>
          <p:nvPr/>
        </p:nvPicPr>
        <p:blipFill>
          <a:blip r:embed="rId2"/>
          <a:stretch>
            <a:fillRect/>
          </a:stretch>
        </p:blipFill>
        <p:spPr>
          <a:xfrm>
            <a:off x="2443956" y="3340115"/>
            <a:ext cx="7304087" cy="2426586"/>
          </a:xfrm>
          <a:prstGeom prst="rect">
            <a:avLst/>
          </a:prstGeom>
        </p:spPr>
      </p:pic>
      <p:sp>
        <p:nvSpPr>
          <p:cNvPr id="13" name="TextBox 12">
            <a:extLst>
              <a:ext uri="{FF2B5EF4-FFF2-40B4-BE49-F238E27FC236}">
                <a16:creationId xmlns:a16="http://schemas.microsoft.com/office/drawing/2014/main" id="{D5E4FBD9-4999-E437-27ED-BD68868B85C3}"/>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MPI_Bsend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59730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7174B-239E-1A3E-31A8-5EFB31DD43E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08E0446-49D0-D701-7CF6-DABADCC092AC}"/>
              </a:ext>
            </a:extLst>
          </p:cNvPr>
          <p:cNvGrpSpPr/>
          <p:nvPr/>
        </p:nvGrpSpPr>
        <p:grpSpPr>
          <a:xfrm>
            <a:off x="-54698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3E2541CF-C613-A270-D1F9-E7029CFB071D}"/>
                </a:ext>
              </a:extLst>
            </p:cNvPr>
            <p:cNvPicPr>
              <a:picLocks noChangeAspect="1"/>
            </p:cNvPicPr>
            <p:nvPr/>
          </p:nvPicPr>
          <p:blipFill rotWithShape="1">
            <a:blip r:embed="rId3"/>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BD970A39-4E3A-E24E-F1F5-5F3EBBC75EF7}"/>
                </a:ext>
              </a:extLst>
            </p:cNvPr>
            <p:cNvPicPr>
              <a:picLocks noChangeAspect="1"/>
            </p:cNvPicPr>
            <p:nvPr/>
          </p:nvPicPr>
          <p:blipFill rotWithShape="1">
            <a:blip r:embed="rId4"/>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CC3B5775-6528-7085-F999-3DF36FC5A7C3}"/>
                </a:ext>
              </a:extLst>
            </p:cNvPr>
            <p:cNvPicPr>
              <a:picLocks noChangeAspect="1"/>
            </p:cNvPicPr>
            <p:nvPr/>
          </p:nvPicPr>
          <p:blipFill rotWithShape="1">
            <a:blip r:embed="rId5"/>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2039FF1B-D776-697E-CF0A-6F796F96689A}"/>
                </a:ext>
              </a:extLst>
            </p:cNvPr>
            <p:cNvPicPr>
              <a:picLocks/>
            </p:cNvPicPr>
            <p:nvPr/>
          </p:nvPicPr>
          <p:blipFill rotWithShape="1">
            <a:blip r:embed="rId6"/>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0A164DC6-238B-9C41-35BE-31875E5DC4BB}"/>
                </a:ext>
              </a:extLst>
            </p:cNvPr>
            <p:cNvPicPr>
              <a:picLocks/>
            </p:cNvPicPr>
            <p:nvPr/>
          </p:nvPicPr>
          <p:blipFill rotWithShape="1">
            <a:blip r:embed="rId7"/>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CA273BCB-BE9A-42E3-C3F2-9C479DD6CFF2}"/>
                </a:ext>
              </a:extLst>
            </p:cNvPr>
            <p:cNvPicPr>
              <a:picLocks noChangeAspect="1" noChangeArrowheads="1"/>
            </p:cNvPicPr>
            <p:nvPr/>
          </p:nvPicPr>
          <p:blipFill rotWithShape="1">
            <a:blip r:embed="rId8"/>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72D0E1D0-56F4-DF49-475F-B1609C9AA0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69F60C6C-81B7-96FC-C7B6-044D6658A71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1238F6A-36B6-8270-0E0B-D08E37918C03}"/>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3024C2E-A358-EF3F-040C-CDCBABECC9AE}"/>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045A3537-D5D1-F6F8-3EDB-91D83565591D}"/>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2" name="Rectangle 1">
            <a:extLst>
              <a:ext uri="{FF2B5EF4-FFF2-40B4-BE49-F238E27FC236}">
                <a16:creationId xmlns:a16="http://schemas.microsoft.com/office/drawing/2014/main" id="{48A3A0A9-5053-33E4-7AD8-C555922ECD6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C5EBA11E-BCFF-930C-3780-B2C165A5EB31}"/>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Sebastian Kuckuk</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NHR@FAU,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0B0E5E7C-4B64-14A1-8267-464AD17012C6}"/>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3CC2EAA-FB0E-92FB-A24D-643CDA58FE46}"/>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577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1A8E-C57F-4F9D-CA3B-CACF73E26463}"/>
              </a:ext>
            </a:extLst>
          </p:cNvPr>
          <p:cNvSpPr>
            <a:spLocks noGrp="1"/>
          </p:cNvSpPr>
          <p:nvPr>
            <p:ph type="title"/>
          </p:nvPr>
        </p:nvSpPr>
        <p:spPr/>
        <p:txBody>
          <a:bodyPr/>
          <a:lstStyle/>
          <a:p>
            <a:r>
              <a:rPr lang="en-US" dirty="0"/>
              <a:t>Send</a:t>
            </a:r>
          </a:p>
        </p:txBody>
      </p:sp>
      <p:sp>
        <p:nvSpPr>
          <p:cNvPr id="5" name="Slide Number Placeholder 4">
            <a:extLst>
              <a:ext uri="{FF2B5EF4-FFF2-40B4-BE49-F238E27FC236}">
                <a16:creationId xmlns:a16="http://schemas.microsoft.com/office/drawing/2014/main" id="{1F07EB20-26F6-E79D-14DA-665783D8C631}"/>
              </a:ext>
            </a:extLst>
          </p:cNvPr>
          <p:cNvSpPr>
            <a:spLocks noGrp="1"/>
          </p:cNvSpPr>
          <p:nvPr>
            <p:ph type="sldNum" sz="quarter" idx="12"/>
          </p:nvPr>
        </p:nvSpPr>
        <p:spPr/>
        <p:txBody>
          <a:bodyPr/>
          <a:lstStyle/>
          <a:p>
            <a:fld id="{FE024F78-56A6-7740-B68D-8D4D026EDF3F}" type="slidenum">
              <a:rPr lang="en-US" smtClean="0"/>
              <a:pPr/>
              <a:t>50</a:t>
            </a:fld>
            <a:endParaRPr lang="en-US" dirty="0"/>
          </a:p>
        </p:txBody>
      </p:sp>
      <p:grpSp>
        <p:nvGrpSpPr>
          <p:cNvPr id="17" name="Group 16">
            <a:extLst>
              <a:ext uri="{FF2B5EF4-FFF2-40B4-BE49-F238E27FC236}">
                <a16:creationId xmlns:a16="http://schemas.microsoft.com/office/drawing/2014/main" id="{5D5B4B71-5836-C86A-1F52-1C4F553EE359}"/>
              </a:ext>
            </a:extLst>
          </p:cNvPr>
          <p:cNvGrpSpPr/>
          <p:nvPr/>
        </p:nvGrpSpPr>
        <p:grpSpPr>
          <a:xfrm>
            <a:off x="8003402" y="2471114"/>
            <a:ext cx="4095750" cy="2146284"/>
            <a:chOff x="7010400" y="3467100"/>
            <a:chExt cx="5041900" cy="2146284"/>
          </a:xfrm>
        </p:grpSpPr>
        <p:pic>
          <p:nvPicPr>
            <p:cNvPr id="15" name="Picture 14">
              <a:extLst>
                <a:ext uri="{FF2B5EF4-FFF2-40B4-BE49-F238E27FC236}">
                  <a16:creationId xmlns:a16="http://schemas.microsoft.com/office/drawing/2014/main" id="{BE5FDFF1-3228-99D8-321E-163628AE3F86}"/>
                </a:ext>
              </a:extLst>
            </p:cNvPr>
            <p:cNvPicPr>
              <a:picLocks noChangeAspect="1"/>
            </p:cNvPicPr>
            <p:nvPr/>
          </p:nvPicPr>
          <p:blipFill>
            <a:blip r:embed="rId2"/>
            <a:stretch>
              <a:fillRect/>
            </a:stretch>
          </p:blipFill>
          <p:spPr>
            <a:xfrm>
              <a:off x="7103378" y="4121510"/>
              <a:ext cx="4855100" cy="1365497"/>
            </a:xfrm>
            <a:prstGeom prst="rect">
              <a:avLst/>
            </a:prstGeom>
          </p:spPr>
        </p:pic>
        <p:grpSp>
          <p:nvGrpSpPr>
            <p:cNvPr id="6" name="Group 5">
              <a:extLst>
                <a:ext uri="{FF2B5EF4-FFF2-40B4-BE49-F238E27FC236}">
                  <a16:creationId xmlns:a16="http://schemas.microsoft.com/office/drawing/2014/main" id="{EDA53A12-667D-B5FE-96F2-D8157BEC55BF}"/>
                </a:ext>
              </a:extLst>
            </p:cNvPr>
            <p:cNvGrpSpPr/>
            <p:nvPr/>
          </p:nvGrpSpPr>
          <p:grpSpPr>
            <a:xfrm>
              <a:off x="7123854" y="3585974"/>
              <a:ext cx="4814149" cy="1896537"/>
              <a:chOff x="3223891" y="4949009"/>
              <a:chExt cx="5699768" cy="1896537"/>
            </a:xfrm>
          </p:grpSpPr>
          <p:grpSp>
            <p:nvGrpSpPr>
              <p:cNvPr id="8" name="Group 7">
                <a:extLst>
                  <a:ext uri="{FF2B5EF4-FFF2-40B4-BE49-F238E27FC236}">
                    <a16:creationId xmlns:a16="http://schemas.microsoft.com/office/drawing/2014/main" id="{D8201185-66CF-8D1B-5759-5EC6F758ACD4}"/>
                  </a:ext>
                </a:extLst>
              </p:cNvPr>
              <p:cNvGrpSpPr/>
              <p:nvPr/>
            </p:nvGrpSpPr>
            <p:grpSpPr>
              <a:xfrm>
                <a:off x="3223891" y="4949009"/>
                <a:ext cx="5699768" cy="426482"/>
                <a:chOff x="3246117" y="4910909"/>
                <a:chExt cx="5699768" cy="426482"/>
              </a:xfrm>
            </p:grpSpPr>
            <p:sp>
              <p:nvSpPr>
                <p:cNvPr id="11" name="TextBox 10">
                  <a:extLst>
                    <a:ext uri="{FF2B5EF4-FFF2-40B4-BE49-F238E27FC236}">
                      <a16:creationId xmlns:a16="http://schemas.microsoft.com/office/drawing/2014/main" id="{DFC816FC-45EA-665D-1A49-075C9B50D5B3}"/>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72F164EC-5C1F-0FFD-E5FD-364CDD400BCD}"/>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7" name="Straight Connector 6">
                <a:extLst>
                  <a:ext uri="{FF2B5EF4-FFF2-40B4-BE49-F238E27FC236}">
                    <a16:creationId xmlns:a16="http://schemas.microsoft.com/office/drawing/2014/main" id="{BE697796-36C6-2C26-720A-B672ED36F68F}"/>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C3EC9A4F-5C82-7DE4-FE1E-61E51B873BC0}"/>
                </a:ext>
              </a:extLst>
            </p:cNvPr>
            <p:cNvSpPr/>
            <p:nvPr/>
          </p:nvSpPr>
          <p:spPr>
            <a:xfrm>
              <a:off x="7010400" y="3467100"/>
              <a:ext cx="5041900" cy="21462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3">
            <a:extLst>
              <a:ext uri="{FF2B5EF4-FFF2-40B4-BE49-F238E27FC236}">
                <a16:creationId xmlns:a16="http://schemas.microsoft.com/office/drawing/2014/main" id="{803D4C0D-EB33-7378-57D9-5A30B08A14DB}"/>
              </a:ext>
            </a:extLst>
          </p:cNvPr>
          <p:cNvSpPr txBox="1">
            <a:spLocks/>
          </p:cNvSpPr>
          <p:nvPr/>
        </p:nvSpPr>
        <p:spPr>
          <a:xfrm>
            <a:off x="143013" y="1345001"/>
            <a:ext cx="10249345" cy="57479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MPI_Ssend</a:t>
            </a:r>
            <a:r>
              <a:rPr lang="en-US" sz="2800" dirty="0">
                <a:solidFill>
                  <a:schemeClr val="bg1">
                    <a:lumMod val="85000"/>
                  </a:schemeClr>
                </a:solidFill>
                <a:latin typeface="+mj-lt"/>
              </a:rPr>
              <a:t> runs the risk of </a:t>
            </a:r>
            <a:r>
              <a:rPr lang="en-US" sz="2800" dirty="0">
                <a:solidFill>
                  <a:srgbClr val="FF0000"/>
                </a:solidFill>
                <a:latin typeface="+mj-lt"/>
              </a:rPr>
              <a:t>deadlock</a:t>
            </a:r>
            <a:r>
              <a:rPr lang="en-US" sz="2800" dirty="0">
                <a:solidFill>
                  <a:schemeClr val="bg1">
                    <a:lumMod val="85000"/>
                  </a:schemeClr>
                </a:solidFill>
                <a:latin typeface="+mj-lt"/>
              </a:rPr>
              <a:t>.</a:t>
            </a:r>
          </a:p>
          <a:p>
            <a:pPr marL="457200" lvl="1" indent="-457200">
              <a:buFont typeface="Wingdings" panose="05000000000000000000" pitchFamily="2" charset="2"/>
              <a:buChar char="Ø"/>
            </a:pPr>
            <a:r>
              <a:rPr lang="en-US" sz="2800" dirty="0" err="1">
                <a:solidFill>
                  <a:srgbClr val="90C226"/>
                </a:solidFill>
                <a:latin typeface="+mj-lt"/>
              </a:rPr>
              <a:t>MPI_Bsend</a:t>
            </a:r>
            <a:r>
              <a:rPr lang="en-US" sz="2800" dirty="0">
                <a:solidFill>
                  <a:schemeClr val="bg1">
                    <a:lumMod val="85000"/>
                  </a:schemeClr>
                </a:solidFill>
                <a:latin typeface="+mj-lt"/>
              </a:rPr>
              <a:t> less likely to deadlock, but </a:t>
            </a:r>
            <a:br>
              <a:rPr lang="en-US" sz="2800" dirty="0">
                <a:solidFill>
                  <a:schemeClr val="bg1">
                    <a:lumMod val="85000"/>
                  </a:schemeClr>
                </a:solidFill>
                <a:latin typeface="+mj-lt"/>
              </a:rPr>
            </a:br>
            <a:r>
              <a:rPr lang="en-US" sz="2800" dirty="0">
                <a:solidFill>
                  <a:schemeClr val="bg1">
                    <a:lumMod val="85000"/>
                  </a:schemeClr>
                </a:solidFill>
                <a:latin typeface="+mj-lt"/>
              </a:rPr>
              <a:t>(a) user must supply buffer, </a:t>
            </a:r>
            <a:br>
              <a:rPr lang="en-US" sz="2800" dirty="0">
                <a:solidFill>
                  <a:schemeClr val="bg1">
                    <a:lumMod val="85000"/>
                  </a:schemeClr>
                </a:solidFill>
                <a:latin typeface="+mj-lt"/>
              </a:rPr>
            </a:br>
            <a:r>
              <a:rPr lang="en-US" sz="2800" dirty="0">
                <a:solidFill>
                  <a:schemeClr val="bg1">
                    <a:lumMod val="85000"/>
                  </a:schemeClr>
                </a:solidFill>
                <a:latin typeface="+mj-lt"/>
              </a:rPr>
              <a:t>(b) routine may </a:t>
            </a:r>
            <a:r>
              <a:rPr lang="en-US" sz="2800" dirty="0">
                <a:solidFill>
                  <a:srgbClr val="FF0000"/>
                </a:solidFill>
                <a:latin typeface="+mj-lt"/>
              </a:rPr>
              <a:t>fail</a:t>
            </a:r>
            <a:r>
              <a:rPr lang="en-US" sz="2800" dirty="0">
                <a:solidFill>
                  <a:schemeClr val="bg1">
                    <a:lumMod val="85000"/>
                  </a:schemeClr>
                </a:solidFill>
                <a:latin typeface="+mj-lt"/>
              </a:rPr>
              <a:t> if buffer is exhausted.</a:t>
            </a:r>
          </a:p>
          <a:p>
            <a:pPr marL="457200" lvl="1" indent="-457200">
              <a:buFont typeface="Wingdings" panose="05000000000000000000" pitchFamily="2" charset="2"/>
              <a:buChar char="Ø"/>
            </a:pPr>
            <a:endParaRPr lang="en-US"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MPI_Send </a:t>
            </a:r>
            <a:r>
              <a:rPr lang="en-US" sz="2800" dirty="0">
                <a:solidFill>
                  <a:schemeClr val="bg1">
                    <a:lumMod val="85000"/>
                  </a:schemeClr>
                </a:solidFill>
                <a:latin typeface="+mj-lt"/>
              </a:rPr>
              <a:t>tries to solve these problems</a:t>
            </a:r>
          </a:p>
          <a:p>
            <a:pPr marL="857250" lvl="2" indent="-457200">
              <a:buFont typeface="Wingdings" panose="05000000000000000000" pitchFamily="2" charset="2"/>
              <a:buChar char="Ø"/>
            </a:pPr>
            <a:r>
              <a:rPr lang="en-US" sz="2600" dirty="0">
                <a:solidFill>
                  <a:schemeClr val="bg1">
                    <a:lumMod val="85000"/>
                  </a:schemeClr>
                </a:solidFill>
                <a:latin typeface="+mj-lt"/>
              </a:rPr>
              <a:t>Buffer space provided by system</a:t>
            </a:r>
          </a:p>
          <a:p>
            <a:pPr marL="857250" lvl="2" indent="-457200">
              <a:buFont typeface="Wingdings" panose="05000000000000000000" pitchFamily="2" charset="2"/>
              <a:buChar char="Ø"/>
            </a:pPr>
            <a:r>
              <a:rPr lang="en-US" sz="2600" dirty="0">
                <a:solidFill>
                  <a:schemeClr val="bg1">
                    <a:lumMod val="85000"/>
                  </a:schemeClr>
                </a:solidFill>
                <a:latin typeface="+mj-lt"/>
              </a:rPr>
              <a:t>Send will normally be asynchronous (like Bsend)</a:t>
            </a:r>
          </a:p>
          <a:p>
            <a:pPr marL="857250" lvl="2" indent="-457200">
              <a:buFont typeface="Wingdings" panose="05000000000000000000" pitchFamily="2" charset="2"/>
              <a:buChar char="Ø"/>
            </a:pPr>
            <a:r>
              <a:rPr lang="en-US" sz="2600" dirty="0">
                <a:solidFill>
                  <a:schemeClr val="bg1">
                    <a:lumMod val="85000"/>
                  </a:schemeClr>
                </a:solidFill>
                <a:latin typeface="+mj-lt"/>
              </a:rPr>
              <a:t>If buffer is full, Send becomes </a:t>
            </a:r>
            <a:r>
              <a:rPr lang="en-US" sz="2600" dirty="0">
                <a:solidFill>
                  <a:schemeClr val="bg1">
                    <a:lumMod val="85000"/>
                  </a:schemeClr>
                </a:solidFill>
              </a:rPr>
              <a:t>synchronous (like Ssend)</a:t>
            </a:r>
          </a:p>
          <a:p>
            <a:pPr marL="857250" lvl="2" indent="-457200">
              <a:buFont typeface="Wingdings" panose="05000000000000000000" pitchFamily="2" charset="2"/>
              <a:buChar char="Ø"/>
            </a:pPr>
            <a:r>
              <a:rPr lang="en-US" sz="2600" dirty="0">
                <a:solidFill>
                  <a:schemeClr val="bg1">
                    <a:lumMod val="85000"/>
                  </a:schemeClr>
                </a:solidFill>
                <a:latin typeface="+mj-lt"/>
              </a:rPr>
              <a:t>U</a:t>
            </a:r>
            <a:r>
              <a:rPr lang="en-US" sz="2800" dirty="0">
                <a:solidFill>
                  <a:schemeClr val="bg1">
                    <a:lumMod val="85000"/>
                  </a:schemeClr>
                </a:solidFill>
                <a:latin typeface="+mj-lt"/>
              </a:rPr>
              <a:t>nlikely to fail (but could still deadlock)</a:t>
            </a:r>
            <a:endParaRPr lang="en-US" sz="2800" dirty="0">
              <a:solidFill>
                <a:srgbClr val="90C226"/>
              </a:solidFill>
              <a:latin typeface="+mj-lt"/>
            </a:endParaRPr>
          </a:p>
          <a:p>
            <a:pPr marL="2228850" lvl="6" indent="0">
              <a:buNone/>
            </a:pPr>
            <a:endParaRPr lang="en-US" sz="2400" dirty="0">
              <a:solidFill>
                <a:schemeClr val="bg1">
                  <a:lumMod val="85000"/>
                </a:schemeClr>
              </a:solidFill>
            </a:endParaRPr>
          </a:p>
        </p:txBody>
      </p:sp>
      <p:sp>
        <p:nvSpPr>
          <p:cNvPr id="10" name="TextBox 9">
            <a:extLst>
              <a:ext uri="{FF2B5EF4-FFF2-40B4-BE49-F238E27FC236}">
                <a16:creationId xmlns:a16="http://schemas.microsoft.com/office/drawing/2014/main" id="{EABEA4D9-76AA-95FB-197D-0DAF404AF121}"/>
              </a:ext>
            </a:extLst>
          </p:cNvPr>
          <p:cNvSpPr txBox="1"/>
          <p:nvPr/>
        </p:nvSpPr>
        <p:spPr>
          <a:xfrm rot="494194">
            <a:off x="8903463" y="1662433"/>
            <a:ext cx="2171700" cy="1037273"/>
          </a:xfrm>
          <a:prstGeom prst="irregularSeal1">
            <a:avLst/>
          </a:prstGeom>
          <a:solidFill>
            <a:schemeClr val="tx1"/>
          </a:solidFill>
          <a:ln>
            <a:solidFill>
              <a:srgbClr val="FFFF00"/>
            </a:solidFill>
          </a:ln>
        </p:spPr>
        <p:txBody>
          <a:bodyPr wrap="square" rtlCol="0">
            <a:spAutoFit/>
          </a:bodyPr>
          <a:lstStyle/>
          <a:p>
            <a:r>
              <a:rPr lang="en-US" b="1" dirty="0">
                <a:solidFill>
                  <a:srgbClr val="FFFF00"/>
                </a:solidFill>
              </a:rPr>
              <a:t>UNSAFE</a:t>
            </a:r>
          </a:p>
        </p:txBody>
      </p:sp>
    </p:spTree>
    <p:extLst>
      <p:ext uri="{BB962C8B-B14F-4D97-AF65-F5344CB8AC3E}">
        <p14:creationId xmlns:p14="http://schemas.microsoft.com/office/powerpoint/2010/main" val="425864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86CC-49EE-4F79-9F3B-0F0C42A3D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EA5F6-754B-86E6-F98C-87F0AB7FDE9C}"/>
              </a:ext>
            </a:extLst>
          </p:cNvPr>
          <p:cNvSpPr>
            <a:spLocks noGrp="1"/>
          </p:cNvSpPr>
          <p:nvPr>
            <p:ph type="title"/>
          </p:nvPr>
        </p:nvSpPr>
        <p:spPr/>
        <p:txBody>
          <a:bodyPr/>
          <a:lstStyle/>
          <a:p>
            <a:r>
              <a:rPr lang="en-US" dirty="0"/>
              <a:t>Possible Solutions</a:t>
            </a:r>
          </a:p>
        </p:txBody>
      </p:sp>
      <p:sp>
        <p:nvSpPr>
          <p:cNvPr id="5" name="Slide Number Placeholder 4">
            <a:extLst>
              <a:ext uri="{FF2B5EF4-FFF2-40B4-BE49-F238E27FC236}">
                <a16:creationId xmlns:a16="http://schemas.microsoft.com/office/drawing/2014/main" id="{D7A3556F-FB1C-B548-9788-52A95B8204AD}"/>
              </a:ext>
            </a:extLst>
          </p:cNvPr>
          <p:cNvSpPr>
            <a:spLocks noGrp="1"/>
          </p:cNvSpPr>
          <p:nvPr>
            <p:ph type="sldNum" sz="quarter" idx="12"/>
          </p:nvPr>
        </p:nvSpPr>
        <p:spPr/>
        <p:txBody>
          <a:bodyPr/>
          <a:lstStyle/>
          <a:p>
            <a:fld id="{FE024F78-56A6-7740-B68D-8D4D026EDF3F}" type="slidenum">
              <a:rPr lang="en-US" smtClean="0"/>
              <a:pPr/>
              <a:t>51</a:t>
            </a:fld>
            <a:endParaRPr lang="en-US" dirty="0"/>
          </a:p>
        </p:txBody>
      </p:sp>
      <p:sp>
        <p:nvSpPr>
          <p:cNvPr id="3" name="Content Placeholder 3">
            <a:extLst>
              <a:ext uri="{FF2B5EF4-FFF2-40B4-BE49-F238E27FC236}">
                <a16:creationId xmlns:a16="http://schemas.microsoft.com/office/drawing/2014/main" id="{A0376920-8C1F-1ADD-33CE-6C7CD7FFDCB7}"/>
              </a:ext>
            </a:extLst>
          </p:cNvPr>
          <p:cNvSpPr txBox="1">
            <a:spLocks/>
          </p:cNvSpPr>
          <p:nvPr/>
        </p:nvSpPr>
        <p:spPr>
          <a:xfrm>
            <a:off x="628650" y="1243401"/>
            <a:ext cx="10991850" cy="54050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latin typeface="+mj-lt"/>
              </a:rPr>
              <a:t>Pingpong </a:t>
            </a:r>
            <a:r>
              <a:rPr lang="en-US" sz="3600" dirty="0">
                <a:solidFill>
                  <a:schemeClr val="bg1">
                    <a:lumMod val="85000"/>
                  </a:schemeClr>
                </a:solidFill>
                <a:latin typeface="+mj-lt"/>
              </a:rPr>
              <a:t>communications</a:t>
            </a:r>
          </a:p>
          <a:p>
            <a:pPr marL="857250" lvl="2" indent="-457200">
              <a:buFont typeface="Wingdings" panose="05000000000000000000" pitchFamily="2" charset="2"/>
              <a:buChar char="Ø"/>
            </a:pPr>
            <a:r>
              <a:rPr lang="en-US" sz="2000" dirty="0">
                <a:solidFill>
                  <a:schemeClr val="bg1">
                    <a:lumMod val="85000"/>
                  </a:schemeClr>
                </a:solidFill>
                <a:latin typeface="+mj-lt"/>
              </a:rPr>
              <a:t>Match communications deliberately to avoid </a:t>
            </a:r>
            <a:br>
              <a:rPr lang="en-US" sz="2000" dirty="0">
                <a:solidFill>
                  <a:schemeClr val="bg1">
                    <a:lumMod val="85000"/>
                  </a:schemeClr>
                </a:solidFill>
                <a:latin typeface="+mj-lt"/>
              </a:rPr>
            </a:br>
            <a:r>
              <a:rPr lang="en-US" sz="2000" dirty="0">
                <a:solidFill>
                  <a:schemeClr val="bg1">
                    <a:lumMod val="85000"/>
                  </a:schemeClr>
                </a:solidFill>
                <a:latin typeface="+mj-lt"/>
              </a:rPr>
              <a:t>deadlock.</a:t>
            </a:r>
          </a:p>
          <a:p>
            <a:pPr marL="857250" lvl="2" indent="-457200">
              <a:buFont typeface="Wingdings" panose="05000000000000000000" pitchFamily="2" charset="2"/>
              <a:buChar char="Ø"/>
            </a:pPr>
            <a:r>
              <a:rPr lang="en-US" sz="2000" dirty="0">
                <a:solidFill>
                  <a:schemeClr val="bg1">
                    <a:lumMod val="85000"/>
                  </a:schemeClr>
                </a:solidFill>
                <a:latin typeface="+mj-lt"/>
              </a:rPr>
              <a:t>Process 0 sends, then receives</a:t>
            </a:r>
            <a:br>
              <a:rPr lang="en-US" sz="2000" dirty="0">
                <a:solidFill>
                  <a:schemeClr val="bg1">
                    <a:lumMod val="85000"/>
                  </a:schemeClr>
                </a:solidFill>
                <a:latin typeface="+mj-lt"/>
              </a:rPr>
            </a:br>
            <a:r>
              <a:rPr lang="en-US" sz="2000" dirty="0">
                <a:solidFill>
                  <a:schemeClr val="bg1">
                    <a:lumMod val="85000"/>
                  </a:schemeClr>
                </a:solidFill>
                <a:latin typeface="+mj-lt"/>
              </a:rPr>
              <a:t>Process 1 receives, then sends</a:t>
            </a:r>
          </a:p>
          <a:p>
            <a:pPr marL="457200" lvl="1" indent="-457200">
              <a:buFont typeface="Wingdings" panose="05000000000000000000" pitchFamily="2" charset="2"/>
              <a:buChar char="Ø"/>
            </a:pPr>
            <a:r>
              <a:rPr lang="en-US" sz="3600" dirty="0">
                <a:solidFill>
                  <a:srgbClr val="90C226"/>
                </a:solidFill>
                <a:latin typeface="+mj-lt"/>
              </a:rPr>
              <a:t>Non-blocking</a:t>
            </a:r>
            <a:r>
              <a:rPr lang="en-US" sz="3600" dirty="0">
                <a:solidFill>
                  <a:schemeClr val="bg1">
                    <a:lumMod val="85000"/>
                  </a:schemeClr>
                </a:solidFill>
                <a:latin typeface="+mj-lt"/>
              </a:rPr>
              <a:t> communications </a:t>
            </a:r>
            <a:r>
              <a:rPr lang="en-US" sz="2400" dirty="0">
                <a:solidFill>
                  <a:schemeClr val="bg1">
                    <a:lumMod val="85000"/>
                  </a:schemeClr>
                </a:solidFill>
                <a:latin typeface="+mj-lt"/>
              </a:rPr>
              <a:t>(e.g.,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send</a:t>
            </a:r>
            <a:r>
              <a:rPr lang="en-US" sz="2400" dirty="0">
                <a:solidFill>
                  <a:schemeClr val="bg1">
                    <a:lumMod val="85000"/>
                  </a:schemeClr>
                </a:solidFill>
                <a:latin typeface="+mj-lt"/>
              </a:rPr>
              <a:t>,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recv</a:t>
            </a:r>
            <a:r>
              <a:rPr lang="en-US" sz="2400" dirty="0">
                <a:solidFill>
                  <a:schemeClr val="bg1">
                    <a:lumMod val="85000"/>
                  </a:schemeClr>
                </a:solidFill>
                <a:latin typeface="+mj-lt"/>
              </a:rPr>
              <a:t>)</a:t>
            </a:r>
            <a:r>
              <a:rPr lang="en-US" sz="3600" dirty="0">
                <a:solidFill>
                  <a:schemeClr val="bg1">
                    <a:lumMod val="85000"/>
                  </a:schemeClr>
                </a:solidFill>
                <a:latin typeface="+mj-lt"/>
              </a:rPr>
              <a:t>  </a:t>
            </a:r>
          </a:p>
          <a:p>
            <a:pPr marL="857250" lvl="2" indent="-457200">
              <a:buFont typeface="Wingdings" panose="05000000000000000000" pitchFamily="2" charset="2"/>
              <a:buChar char="Ø"/>
            </a:pPr>
            <a:r>
              <a:rPr lang="en-US" sz="2000" dirty="0">
                <a:solidFill>
                  <a:srgbClr val="90C226"/>
                </a:solidFill>
                <a:latin typeface="+mj-lt"/>
              </a:rPr>
              <a:t>MPI_</a:t>
            </a:r>
            <a:r>
              <a:rPr lang="en-US" sz="2000" dirty="0">
                <a:solidFill>
                  <a:srgbClr val="FF0000"/>
                </a:solidFill>
                <a:latin typeface="+mj-lt"/>
              </a:rPr>
              <a:t>I</a:t>
            </a:r>
            <a:r>
              <a:rPr lang="en-US" sz="2000" i="1" dirty="0">
                <a:solidFill>
                  <a:srgbClr val="90C226"/>
                </a:solidFill>
                <a:latin typeface="+mj-lt"/>
              </a:rPr>
              <a:t>&lt;function&gt;</a:t>
            </a:r>
            <a:r>
              <a:rPr lang="en-US" sz="2000" dirty="0">
                <a:solidFill>
                  <a:schemeClr val="bg1">
                    <a:lumMod val="85000"/>
                  </a:schemeClr>
                </a:solidFill>
                <a:latin typeface="+mj-lt"/>
              </a:rPr>
              <a:t>: </a:t>
            </a:r>
            <a:r>
              <a:rPr lang="en-US" sz="2000" i="1" dirty="0">
                <a:solidFill>
                  <a:schemeClr val="bg1">
                    <a:lumMod val="85000"/>
                  </a:schemeClr>
                </a:solidFill>
                <a:latin typeface="+mj-lt"/>
              </a:rPr>
              <a:t>Immediate</a:t>
            </a:r>
            <a:r>
              <a:rPr lang="en-US" sz="2000" dirty="0">
                <a:solidFill>
                  <a:schemeClr val="bg1">
                    <a:lumMod val="85000"/>
                  </a:schemeClr>
                </a:solidFill>
                <a:latin typeface="+mj-lt"/>
              </a:rPr>
              <a:t> version of function.</a:t>
            </a:r>
          </a:p>
          <a:p>
            <a:pPr marL="857250" lvl="2" indent="-457200">
              <a:buFont typeface="Wingdings" panose="05000000000000000000" pitchFamily="2" charset="2"/>
              <a:buChar char="Ø"/>
            </a:pPr>
            <a:r>
              <a:rPr lang="en-US" sz="2000" dirty="0">
                <a:solidFill>
                  <a:srgbClr val="90C226"/>
                </a:solidFill>
                <a:latin typeface="+mj-lt"/>
              </a:rPr>
              <a:t>Return</a:t>
            </a:r>
            <a:r>
              <a:rPr lang="en-US" sz="2000" dirty="0">
                <a:solidFill>
                  <a:schemeClr val="bg1">
                    <a:lumMod val="85000"/>
                  </a:schemeClr>
                </a:solidFill>
                <a:latin typeface="+mj-lt"/>
              </a:rPr>
              <a:t>: Functions that return immediately, </a:t>
            </a:r>
            <a:br>
              <a:rPr lang="en-US" sz="2000" dirty="0">
                <a:solidFill>
                  <a:schemeClr val="bg1">
                    <a:lumMod val="85000"/>
                  </a:schemeClr>
                </a:solidFill>
                <a:latin typeface="+mj-lt"/>
              </a:rPr>
            </a:br>
            <a:r>
              <a:rPr lang="en-US" sz="2000" dirty="0">
                <a:solidFill>
                  <a:schemeClr val="bg1">
                    <a:lumMod val="85000"/>
                  </a:schemeClr>
                </a:solidFill>
                <a:latin typeface="+mj-lt"/>
              </a:rPr>
              <a:t>without waiting for the operation to complete.</a:t>
            </a:r>
          </a:p>
          <a:p>
            <a:pPr marL="857250" lvl="2" indent="-457200">
              <a:buFont typeface="Wingdings" panose="05000000000000000000" pitchFamily="2" charset="2"/>
              <a:buChar char="Ø"/>
            </a:pPr>
            <a:r>
              <a:rPr lang="en-US" sz="2000" dirty="0">
                <a:solidFill>
                  <a:srgbClr val="90C226"/>
                </a:solidFill>
                <a:latin typeface="+mj-lt"/>
              </a:rPr>
              <a:t>Purpose</a:t>
            </a:r>
            <a:r>
              <a:rPr lang="en-US" sz="2000" dirty="0">
                <a:solidFill>
                  <a:schemeClr val="bg1">
                    <a:lumMod val="85000"/>
                  </a:schemeClr>
                </a:solidFill>
                <a:latin typeface="+mj-lt"/>
              </a:rPr>
              <a:t>: Allows a program to overlap </a:t>
            </a:r>
            <a:br>
              <a:rPr lang="en-US" sz="2000" dirty="0">
                <a:solidFill>
                  <a:schemeClr val="bg1">
                    <a:lumMod val="85000"/>
                  </a:schemeClr>
                </a:solidFill>
                <a:latin typeface="+mj-lt"/>
              </a:rPr>
            </a:br>
            <a:r>
              <a:rPr lang="en-US" sz="2000" dirty="0">
                <a:solidFill>
                  <a:schemeClr val="bg1">
                    <a:lumMod val="85000"/>
                  </a:schemeClr>
                </a:solidFill>
                <a:latin typeface="+mj-lt"/>
              </a:rPr>
              <a:t>communication with computation.</a:t>
            </a:r>
          </a:p>
          <a:p>
            <a:pPr marL="857250" lvl="2" indent="-457200">
              <a:buFont typeface="Wingdings" panose="05000000000000000000" pitchFamily="2" charset="2"/>
              <a:buChar char="Ø"/>
            </a:pPr>
            <a:r>
              <a:rPr lang="en-US" sz="2000" dirty="0">
                <a:solidFill>
                  <a:srgbClr val="90C226"/>
                </a:solidFill>
                <a:latin typeface="+mj-lt"/>
              </a:rPr>
              <a:t>Completion</a:t>
            </a:r>
            <a:r>
              <a:rPr lang="en-US" sz="2000" dirty="0">
                <a:solidFill>
                  <a:schemeClr val="bg1">
                    <a:lumMod val="85000"/>
                  </a:schemeClr>
                </a:solidFill>
                <a:latin typeface="+mj-lt"/>
              </a:rPr>
              <a:t>: You must explicitly check or </a:t>
            </a:r>
            <a:br>
              <a:rPr lang="en-US" sz="2000" dirty="0">
                <a:solidFill>
                  <a:schemeClr val="bg1">
                    <a:lumMod val="85000"/>
                  </a:schemeClr>
                </a:solidFill>
                <a:latin typeface="+mj-lt"/>
              </a:rPr>
            </a:br>
            <a:r>
              <a:rPr lang="en-US" sz="2000" dirty="0">
                <a:solidFill>
                  <a:schemeClr val="bg1">
                    <a:lumMod val="85000"/>
                  </a:schemeClr>
                </a:solidFill>
                <a:latin typeface="+mj-lt"/>
              </a:rPr>
              <a:t>wait for completion using MPI_Wait, MPI_Test, etc. </a:t>
            </a:r>
          </a:p>
        </p:txBody>
      </p:sp>
      <p:grpSp>
        <p:nvGrpSpPr>
          <p:cNvPr id="4" name="Group 3">
            <a:extLst>
              <a:ext uri="{FF2B5EF4-FFF2-40B4-BE49-F238E27FC236}">
                <a16:creationId xmlns:a16="http://schemas.microsoft.com/office/drawing/2014/main" id="{5C721578-835A-0CDC-457E-6C06AB0941AE}"/>
              </a:ext>
            </a:extLst>
          </p:cNvPr>
          <p:cNvGrpSpPr/>
          <p:nvPr/>
        </p:nvGrpSpPr>
        <p:grpSpPr>
          <a:xfrm>
            <a:off x="7347198" y="1103438"/>
            <a:ext cx="4095750" cy="2146284"/>
            <a:chOff x="7010400" y="3467100"/>
            <a:chExt cx="5041900" cy="2146284"/>
          </a:xfrm>
        </p:grpSpPr>
        <p:pic>
          <p:nvPicPr>
            <p:cNvPr id="10" name="Picture 9">
              <a:extLst>
                <a:ext uri="{FF2B5EF4-FFF2-40B4-BE49-F238E27FC236}">
                  <a16:creationId xmlns:a16="http://schemas.microsoft.com/office/drawing/2014/main" id="{944E4136-8727-E9E1-7262-551DF522CCEC}"/>
                </a:ext>
              </a:extLst>
            </p:cNvPr>
            <p:cNvPicPr>
              <a:picLocks noChangeAspect="1"/>
            </p:cNvPicPr>
            <p:nvPr/>
          </p:nvPicPr>
          <p:blipFill>
            <a:blip r:embed="rId2"/>
            <a:srcRect/>
            <a:stretch/>
          </p:blipFill>
          <p:spPr>
            <a:xfrm>
              <a:off x="7103378" y="4202214"/>
              <a:ext cx="4855099" cy="1204088"/>
            </a:xfrm>
            <a:prstGeom prst="rect">
              <a:avLst/>
            </a:prstGeom>
          </p:spPr>
        </p:pic>
        <p:grpSp>
          <p:nvGrpSpPr>
            <p:cNvPr id="12" name="Group 11">
              <a:extLst>
                <a:ext uri="{FF2B5EF4-FFF2-40B4-BE49-F238E27FC236}">
                  <a16:creationId xmlns:a16="http://schemas.microsoft.com/office/drawing/2014/main" id="{F228704B-289B-6999-26C3-E63A90A1CD7B}"/>
                </a:ext>
              </a:extLst>
            </p:cNvPr>
            <p:cNvGrpSpPr/>
            <p:nvPr/>
          </p:nvGrpSpPr>
          <p:grpSpPr>
            <a:xfrm>
              <a:off x="7123854" y="3725674"/>
              <a:ext cx="4814149" cy="1756837"/>
              <a:chOff x="3223891" y="5088709"/>
              <a:chExt cx="5699768" cy="1756837"/>
            </a:xfrm>
          </p:grpSpPr>
          <p:grpSp>
            <p:nvGrpSpPr>
              <p:cNvPr id="18" name="Group 17">
                <a:extLst>
                  <a:ext uri="{FF2B5EF4-FFF2-40B4-BE49-F238E27FC236}">
                    <a16:creationId xmlns:a16="http://schemas.microsoft.com/office/drawing/2014/main" id="{879DBEA7-177D-E90E-975B-912AF9ECECF2}"/>
                  </a:ext>
                </a:extLst>
              </p:cNvPr>
              <p:cNvGrpSpPr/>
              <p:nvPr/>
            </p:nvGrpSpPr>
            <p:grpSpPr>
              <a:xfrm>
                <a:off x="3223891" y="5088709"/>
                <a:ext cx="5699768" cy="426482"/>
                <a:chOff x="3246117" y="5050609"/>
                <a:chExt cx="5699768" cy="426482"/>
              </a:xfrm>
            </p:grpSpPr>
            <p:sp>
              <p:nvSpPr>
                <p:cNvPr id="20" name="TextBox 19">
                  <a:extLst>
                    <a:ext uri="{FF2B5EF4-FFF2-40B4-BE49-F238E27FC236}">
                      <a16:creationId xmlns:a16="http://schemas.microsoft.com/office/drawing/2014/main" id="{B5094D15-A53B-6394-B084-CF05C010A336}"/>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21" name="TextBox 20">
                  <a:extLst>
                    <a:ext uri="{FF2B5EF4-FFF2-40B4-BE49-F238E27FC236}">
                      <a16:creationId xmlns:a16="http://schemas.microsoft.com/office/drawing/2014/main" id="{1C24C73B-389A-BF4B-72D3-F3E50F4F2CA0}"/>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9" name="Straight Connector 18">
                <a:extLst>
                  <a:ext uri="{FF2B5EF4-FFF2-40B4-BE49-F238E27FC236}">
                    <a16:creationId xmlns:a16="http://schemas.microsoft.com/office/drawing/2014/main" id="{40340E4F-9FBE-48B4-7833-504186C5099D}"/>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B4E7F6A5-E4D8-F83A-0114-1B806F63F40F}"/>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77E5102-EF1A-DBAE-4155-5F5783AEB9A5}"/>
              </a:ext>
            </a:extLst>
          </p:cNvPr>
          <p:cNvGrpSpPr/>
          <p:nvPr/>
        </p:nvGrpSpPr>
        <p:grpSpPr>
          <a:xfrm>
            <a:off x="7347541" y="4043464"/>
            <a:ext cx="4095750" cy="2146284"/>
            <a:chOff x="7010400" y="3467100"/>
            <a:chExt cx="5041900" cy="2146284"/>
          </a:xfrm>
        </p:grpSpPr>
        <p:pic>
          <p:nvPicPr>
            <p:cNvPr id="25" name="Picture 24">
              <a:extLst>
                <a:ext uri="{FF2B5EF4-FFF2-40B4-BE49-F238E27FC236}">
                  <a16:creationId xmlns:a16="http://schemas.microsoft.com/office/drawing/2014/main" id="{9721E50D-638C-AC72-DD60-3823E18C03FD}"/>
                </a:ext>
              </a:extLst>
            </p:cNvPr>
            <p:cNvPicPr>
              <a:picLocks noChangeAspect="1"/>
            </p:cNvPicPr>
            <p:nvPr/>
          </p:nvPicPr>
          <p:blipFill>
            <a:blip r:embed="rId3"/>
            <a:srcRect/>
            <a:stretch/>
          </p:blipFill>
          <p:spPr>
            <a:xfrm>
              <a:off x="7103378" y="4203459"/>
              <a:ext cx="4855099" cy="1201598"/>
            </a:xfrm>
            <a:prstGeom prst="rect">
              <a:avLst/>
            </a:prstGeom>
          </p:spPr>
        </p:pic>
        <p:grpSp>
          <p:nvGrpSpPr>
            <p:cNvPr id="26" name="Group 25">
              <a:extLst>
                <a:ext uri="{FF2B5EF4-FFF2-40B4-BE49-F238E27FC236}">
                  <a16:creationId xmlns:a16="http://schemas.microsoft.com/office/drawing/2014/main" id="{94246ADF-7BD8-F4BA-C97A-187B0C889CB7}"/>
                </a:ext>
              </a:extLst>
            </p:cNvPr>
            <p:cNvGrpSpPr/>
            <p:nvPr/>
          </p:nvGrpSpPr>
          <p:grpSpPr>
            <a:xfrm>
              <a:off x="7123854" y="3738374"/>
              <a:ext cx="4814149" cy="1744137"/>
              <a:chOff x="3223891" y="5101409"/>
              <a:chExt cx="5699768" cy="1744137"/>
            </a:xfrm>
          </p:grpSpPr>
          <p:grpSp>
            <p:nvGrpSpPr>
              <p:cNvPr id="28" name="Group 27">
                <a:extLst>
                  <a:ext uri="{FF2B5EF4-FFF2-40B4-BE49-F238E27FC236}">
                    <a16:creationId xmlns:a16="http://schemas.microsoft.com/office/drawing/2014/main" id="{6478E580-64CF-EB1F-80C9-84D092EA1115}"/>
                  </a:ext>
                </a:extLst>
              </p:cNvPr>
              <p:cNvGrpSpPr/>
              <p:nvPr/>
            </p:nvGrpSpPr>
            <p:grpSpPr>
              <a:xfrm>
                <a:off x="3223891" y="5101409"/>
                <a:ext cx="5699768" cy="426482"/>
                <a:chOff x="3246117" y="5063309"/>
                <a:chExt cx="5699768" cy="426482"/>
              </a:xfrm>
            </p:grpSpPr>
            <p:sp>
              <p:nvSpPr>
                <p:cNvPr id="30" name="TextBox 29">
                  <a:extLst>
                    <a:ext uri="{FF2B5EF4-FFF2-40B4-BE49-F238E27FC236}">
                      <a16:creationId xmlns:a16="http://schemas.microsoft.com/office/drawing/2014/main" id="{31445EE7-23DE-2D56-0551-A114DB6ED633}"/>
                    </a:ext>
                  </a:extLst>
                </p:cNvPr>
                <p:cNvSpPr txBox="1"/>
                <p:nvPr/>
              </p:nvSpPr>
              <p:spPr>
                <a:xfrm>
                  <a:off x="3246117" y="50722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31" name="TextBox 30">
                  <a:extLst>
                    <a:ext uri="{FF2B5EF4-FFF2-40B4-BE49-F238E27FC236}">
                      <a16:creationId xmlns:a16="http://schemas.microsoft.com/office/drawing/2014/main" id="{9492C563-AD53-D85C-8EFF-A13760389AE1}"/>
                    </a:ext>
                  </a:extLst>
                </p:cNvPr>
                <p:cNvSpPr txBox="1"/>
                <p:nvPr/>
              </p:nvSpPr>
              <p:spPr>
                <a:xfrm>
                  <a:off x="6932544" y="50633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9" name="Straight Connector 28">
                <a:extLst>
                  <a:ext uri="{FF2B5EF4-FFF2-40B4-BE49-F238E27FC236}">
                    <a16:creationId xmlns:a16="http://schemas.microsoft.com/office/drawing/2014/main" id="{44AECFDE-59FF-229C-37EC-6A70E314D9F5}"/>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B382FC91-3862-87E8-E7EA-CD8AA7D4EBD5}"/>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59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EFFCA78-EAD5-AA8D-A5AB-6E1DCA641F6A}"/>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D15F426A-9D61-59B1-0FB4-F14E001DEE7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0F38848F-B8CC-F851-09EA-879B1F7A64E7}"/>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B410CA-28E2-38DD-3B84-635C58FF177B}"/>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7824FEFA-1E6D-30A9-99F5-42D3CC046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D6E06326-9233-41C8-F785-03A3E3FF23C5}"/>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A9999262-2212-B038-942D-7137E1A2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89CE7BAB-7687-6D45-17EF-F0EC6D81DB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FFEA9CDC-7E82-EE17-D156-F583C4D53635}"/>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3E14300B-63DD-B752-90E3-0B25B084C51B}"/>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DB6A113-6CCD-FD32-4683-FCE6C4534AF2}"/>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E4CBC660-99C4-FB9F-0C0D-2B596188D1E8}"/>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09541BDA-C441-C6BE-F945-95685FBA0BBE}"/>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1B23351B-7214-8AF0-002E-D30A7807E1D1}"/>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44572367-A39A-B1AF-7576-58A72B1FB22A}"/>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C0257F06-A15B-23A8-511E-DDA54BE988BD}"/>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B5BF1BE0-4655-B2F9-98F3-9343E4CC6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0D47DC39-55AE-C4A7-5B80-B4D3312AF3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EBA0790D-B409-86AB-A637-92256E8DFAB2}"/>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6BB14B5E-78AC-921F-4A55-878FB82985E1}"/>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FAC6327-41EE-2FDA-6B1A-0073521A4A8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5" name="Title 1">
            <a:extLst>
              <a:ext uri="{FF2B5EF4-FFF2-40B4-BE49-F238E27FC236}">
                <a16:creationId xmlns:a16="http://schemas.microsoft.com/office/drawing/2014/main" id="{D1D32108-96EC-1B6F-0D41-B00B6034E13B}"/>
              </a:ext>
            </a:extLst>
          </p:cNvPr>
          <p:cNvSpPr>
            <a:spLocks noGrp="1"/>
          </p:cNvSpPr>
          <p:nvPr>
            <p:ph type="title"/>
          </p:nvPr>
        </p:nvSpPr>
        <p:spPr>
          <a:xfrm>
            <a:off x="733565" y="-1"/>
            <a:ext cx="10537685" cy="965193"/>
          </a:xfrm>
        </p:spPr>
        <p:txBody>
          <a:bodyPr/>
          <a:lstStyle/>
          <a:p>
            <a:r>
              <a:rPr lang="en-US" dirty="0"/>
              <a:t>Pt2PT Communication - Test Your Knowledge</a:t>
            </a:r>
          </a:p>
        </p:txBody>
      </p:sp>
      <p:sp>
        <p:nvSpPr>
          <p:cNvPr id="19" name="Rectangle: Rounded Corners 18">
            <a:extLst>
              <a:ext uri="{FF2B5EF4-FFF2-40B4-BE49-F238E27FC236}">
                <a16:creationId xmlns:a16="http://schemas.microsoft.com/office/drawing/2014/main" id="{A6643A66-7BC0-988F-AA3B-C4A9A93B2731}"/>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0580314-820D-42AD-0246-C72B7DED65D6}"/>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A2DE4337-38FA-39FB-71BA-0B049E42B875}"/>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195C81F-2360-61A6-8747-A9E1BEF4C52B}"/>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718705F0-24FF-5B1C-93BF-3FCCF3C0879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2C02493B-2B60-E0AB-8ED9-D0426F26B042}"/>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C79EE2EF-68C3-00CC-F8A8-344D16934B2B}"/>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CF41A94-8925-C837-BF09-37D50B6C5799}"/>
              </a:ext>
            </a:extLst>
          </p:cNvPr>
          <p:cNvSpPr/>
          <p:nvPr/>
        </p:nvSpPr>
        <p:spPr>
          <a:xfrm>
            <a:off x="1869077" y="2091195"/>
            <a:ext cx="3686887" cy="44193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DF03F948-967D-206B-A04A-C9303D55C92B}"/>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E652F619-D5D5-FDFE-354E-8A24C594224D}"/>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DB36AFE5-C516-5E40-8E84-1D8768919E57}"/>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940DED10-9BE6-B2D7-8A46-CA4874C2660F}"/>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sp>
        <p:nvSpPr>
          <p:cNvPr id="127" name="Rectangle: Rounded Corners 126">
            <a:extLst>
              <a:ext uri="{FF2B5EF4-FFF2-40B4-BE49-F238E27FC236}">
                <a16:creationId xmlns:a16="http://schemas.microsoft.com/office/drawing/2014/main" id="{08158CCF-B5E0-9E95-B352-2992004F4EB5}"/>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128" name="Rectangle: Rounded Corners 127">
            <a:extLst>
              <a:ext uri="{FF2B5EF4-FFF2-40B4-BE49-F238E27FC236}">
                <a16:creationId xmlns:a16="http://schemas.microsoft.com/office/drawing/2014/main" id="{9622CB48-7BC2-F5BA-18E9-35C9A1E157C6}"/>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Tree>
    <p:extLst>
      <p:ext uri="{BB962C8B-B14F-4D97-AF65-F5344CB8AC3E}">
        <p14:creationId xmlns:p14="http://schemas.microsoft.com/office/powerpoint/2010/main" val="2762982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2" grpId="0"/>
      <p:bldP spid="120" grpId="0" animBg="1"/>
      <p:bldP spid="121" grpId="0"/>
      <p:bldP spid="124" grpId="0"/>
      <p:bldP spid="125" grpId="0"/>
      <p:bldP spid="1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7E09-C649-5F7C-6ACB-2C01E73E87DA}"/>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43A78151-BA4C-B31A-D0FC-56B73D87C85B}"/>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259827E0-E559-A134-1AFD-B463484717A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8878FCD3-C13F-3916-58FE-57C750D2F781}"/>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54E29C-3B7A-5E85-DB2C-9B261E881F29}"/>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D742A7C0-02E4-0B51-27B6-90297826BA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904FA41D-1B78-7155-240A-E25341C0ADF1}"/>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FDE3B640-BCC1-1EE6-39B4-E63417733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021759CF-A2C7-6764-9EFD-B6E8FF51A9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D06D06DC-FFAF-319F-6307-CDE6223BBD27}"/>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D0CE1211-ABCF-DE9F-0508-A33FF5ACAEF4}"/>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F8A705A-E71E-1122-3B90-3D856494BB60}"/>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5BA30F78-F2FD-A564-96DF-00D4EC800A9C}"/>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43BF93B8-2F0C-0577-DB5E-3E5AF9E1A335}"/>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5D3DBAF6-678C-3A26-D0AF-DCEDF4A08AC9}"/>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D93A6254-5C0B-62C4-AD02-946E25894889}"/>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3F599467-EFBF-84D8-7D28-D64307459C42}"/>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D447E8EF-B522-BAB6-AFFE-701FD4D8C9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FEDAA8B-51B8-39E9-BCAA-B7600E10F6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9BA8CDA8-7C8D-CFA4-0FF9-99DED2BE5179}"/>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903DDC9F-0FD5-9F78-454E-7FA3F8E2F894}"/>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A4E155A-D686-3382-6C73-DC6967ADAF0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CE9B6CC2-0DA8-DF50-D0F3-40BD41FAB4E9}"/>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1C806B60-72E3-7300-B42F-F8230F79784A}"/>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37A3F77D-B971-8AB6-E18F-FA76D168EE6C}"/>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07EC2F-7728-9A72-B2F4-CA1E98361F90}"/>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065F435-F78A-8917-8424-7EC2BDD7490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3241AA69-DAC6-3C5D-74AB-3ECA199BE15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09F8EBCF-1742-90BB-535F-2B0F5AC9B3F4}"/>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24DC8A64-6CED-D1C0-7C9A-46D908188B15}"/>
              </a:ext>
            </a:extLst>
          </p:cNvPr>
          <p:cNvSpPr/>
          <p:nvPr/>
        </p:nvSpPr>
        <p:spPr>
          <a:xfrm>
            <a:off x="1869077" y="2568273"/>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104327CD-6E22-E63E-4E06-8C105C3C9E5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9D6FFEEC-D30F-F556-B288-508D337A85A4}"/>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E576D95E-07D7-7915-DD78-13F9CA783E52}"/>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56365974-100E-6AFA-CEC0-69B893BFE2E0}"/>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cxnSp>
        <p:nvCxnSpPr>
          <p:cNvPr id="3" name="Connector: Elbow 2">
            <a:extLst>
              <a:ext uri="{FF2B5EF4-FFF2-40B4-BE49-F238E27FC236}">
                <a16:creationId xmlns:a16="http://schemas.microsoft.com/office/drawing/2014/main" id="{2B3C89FA-BD8D-3007-82D3-15C22DA0B32E}"/>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6E3D19C-2DD1-EB6F-5775-15A3B88818BA}"/>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9" name="TextBox 8">
            <a:extLst>
              <a:ext uri="{FF2B5EF4-FFF2-40B4-BE49-F238E27FC236}">
                <a16:creationId xmlns:a16="http://schemas.microsoft.com/office/drawing/2014/main" id="{56954B93-BAD3-1EB6-D043-B04819DF484F}"/>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1" name="TextBox 10">
            <a:extLst>
              <a:ext uri="{FF2B5EF4-FFF2-40B4-BE49-F238E27FC236}">
                <a16:creationId xmlns:a16="http://schemas.microsoft.com/office/drawing/2014/main" id="{00B33A40-8C68-D6A7-2EAF-1DA847B8C7B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12" name="Rectangle: Rounded Corners 11">
            <a:extLst>
              <a:ext uri="{FF2B5EF4-FFF2-40B4-BE49-F238E27FC236}">
                <a16:creationId xmlns:a16="http://schemas.microsoft.com/office/drawing/2014/main" id="{9B86CC8B-96E2-B546-9E3D-74F2F5311737}"/>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7" name="Title 1">
            <a:extLst>
              <a:ext uri="{FF2B5EF4-FFF2-40B4-BE49-F238E27FC236}">
                <a16:creationId xmlns:a16="http://schemas.microsoft.com/office/drawing/2014/main" id="{1874E4C8-FA50-10B6-3A38-2ADA1C8F8CA5}"/>
              </a:ext>
            </a:extLst>
          </p:cNvPr>
          <p:cNvSpPr>
            <a:spLocks noGrp="1"/>
          </p:cNvSpPr>
          <p:nvPr>
            <p:ph type="title"/>
          </p:nvPr>
        </p:nvSpPr>
        <p:spPr>
          <a:xfrm>
            <a:off x="733565" y="-1"/>
            <a:ext cx="10524985" cy="965193"/>
          </a:xfrm>
        </p:spPr>
        <p:txBody>
          <a:bodyPr/>
          <a:lstStyle/>
          <a:p>
            <a:r>
              <a:rPr lang="en-US" dirty="0"/>
              <a:t>Pt2PT Communication - Test Your Knowledge</a:t>
            </a:r>
          </a:p>
        </p:txBody>
      </p:sp>
    </p:spTree>
    <p:extLst>
      <p:ext uri="{BB962C8B-B14F-4D97-AF65-F5344CB8AC3E}">
        <p14:creationId xmlns:p14="http://schemas.microsoft.com/office/powerpoint/2010/main" val="212249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9"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B0078-9D58-FBB6-1D3E-8E4ACF3D5417}"/>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F9543805-A627-039C-D404-6E48492E64E9}"/>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831F2397-48AE-6309-98BD-D9AC99BABD97}"/>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2B865BE8-B05A-B52B-530F-785C9B53D344}"/>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F07912AC-B159-3883-E496-38A493371348}"/>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39C24447-2795-855F-5E64-0AD545786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2C81EB76-1DCE-DA6E-C184-23FF8A275D5A}"/>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82A06944-B938-AD6D-A20B-7E2F217C6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78BA997A-3DF4-9800-3BBA-1538AA8FCD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F9FA5E-DFDB-74C5-C321-B08709317210}"/>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BD1D8830-8164-DF87-7F06-C25170D92A95}"/>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072A508F-3118-4B13-CAC0-3491E63915F7}"/>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FDAE433F-47CE-D6FA-B84A-9448C1D0D2B7}"/>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CCD6003B-24A1-609B-C424-298B67A6CDD3}"/>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DC043049-B051-BB73-A70F-330B9B00E962}"/>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B9FFDEB1-DB05-D3DE-CE89-3F72E97B10CB}"/>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E9CDED05-533F-645E-1573-DFB1B90A6ECF}"/>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FE06FA58-05D5-E189-A52B-222A04607B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180C747-8C01-0B7B-DE14-60D42E06E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A2DE39BE-5EB4-7DBB-254A-1F2A688D788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0CC53E16-0671-82FE-A4D1-902BD1B958BD}"/>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24590317-5B36-F9C9-2D33-00119E826D27}"/>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EF151C2B-6F1E-645F-F523-0714119E18C7}"/>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69CA46F-454C-6331-0880-0966456BFED1}"/>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71038FCA-A238-F8EA-1812-C0D3CAD5A023}"/>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2B1B5B1-48C5-0293-CA95-A6F5A18CAFF3}"/>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11422C-4A71-93BD-674F-A7AD7C3C5912}"/>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790B56C1-B4B3-7FF7-4A86-C28AEF41F5D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D5E8AAC3-CB84-CB3C-92D0-4B1E7F175ADE}"/>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6DC5A22-C99B-C2AC-0CD3-D18A6758161B}"/>
              </a:ext>
            </a:extLst>
          </p:cNvPr>
          <p:cNvSpPr/>
          <p:nvPr/>
        </p:nvSpPr>
        <p:spPr>
          <a:xfrm>
            <a:off x="1869077" y="3999507"/>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8056CA90-0EBD-5567-3B34-5A1222EE378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65DB52C5-2B24-FABF-6E16-542F52E91B1B}"/>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883EC815-F59F-F9C6-3864-D099BC617E35}"/>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CF8FD72C-9888-91E2-FF2F-1ED771D85625}"/>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23</a:t>
            </a:r>
            <a:endParaRPr lang="en-US" b="1" dirty="0">
              <a:solidFill>
                <a:srgbClr val="73EBF9"/>
              </a:solidFill>
            </a:endParaRPr>
          </a:p>
        </p:txBody>
      </p:sp>
      <p:grpSp>
        <p:nvGrpSpPr>
          <p:cNvPr id="8" name="Group 7">
            <a:extLst>
              <a:ext uri="{FF2B5EF4-FFF2-40B4-BE49-F238E27FC236}">
                <a16:creationId xmlns:a16="http://schemas.microsoft.com/office/drawing/2014/main" id="{AAB8A3AA-19D3-D6B1-AF2C-F933103DB159}"/>
              </a:ext>
            </a:extLst>
          </p:cNvPr>
          <p:cNvGrpSpPr/>
          <p:nvPr/>
        </p:nvGrpSpPr>
        <p:grpSpPr>
          <a:xfrm>
            <a:off x="7718337" y="1444256"/>
            <a:ext cx="1141483" cy="1079159"/>
            <a:chOff x="7718337" y="1444256"/>
            <a:chExt cx="1141483" cy="1079159"/>
          </a:xfrm>
        </p:grpSpPr>
        <p:cxnSp>
          <p:nvCxnSpPr>
            <p:cNvPr id="3" name="Connector: Elbow 2">
              <a:extLst>
                <a:ext uri="{FF2B5EF4-FFF2-40B4-BE49-F238E27FC236}">
                  <a16:creationId xmlns:a16="http://schemas.microsoft.com/office/drawing/2014/main" id="{882FD012-314B-0203-359A-1DE9BC5D957B}"/>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304B5E1D-FD7E-3077-F246-BA1A420896B0}"/>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sp>
        <p:nvSpPr>
          <p:cNvPr id="9" name="TextBox 8">
            <a:extLst>
              <a:ext uri="{FF2B5EF4-FFF2-40B4-BE49-F238E27FC236}">
                <a16:creationId xmlns:a16="http://schemas.microsoft.com/office/drawing/2014/main" id="{B36D7E6B-38D9-9915-C04C-509F3525EC27}"/>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7" name="Rectangle: Rounded Corners 6">
            <a:extLst>
              <a:ext uri="{FF2B5EF4-FFF2-40B4-BE49-F238E27FC236}">
                <a16:creationId xmlns:a16="http://schemas.microsoft.com/office/drawing/2014/main" id="{E94A0CE1-5A82-4DAB-39FE-A007C83CCB13}"/>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cxnSp>
        <p:nvCxnSpPr>
          <p:cNvPr id="16" name="Connector: Elbow 15">
            <a:extLst>
              <a:ext uri="{FF2B5EF4-FFF2-40B4-BE49-F238E27FC236}">
                <a16:creationId xmlns:a16="http://schemas.microsoft.com/office/drawing/2014/main" id="{B1329198-BE7C-E0F1-4832-9A562AC1AF98}"/>
              </a:ext>
            </a:extLst>
          </p:cNvPr>
          <p:cNvCxnSpPr>
            <a:cxnSpLocks/>
            <a:stCxn id="9" idx="2"/>
            <a:endCxn id="7" idx="3"/>
          </p:cNvCxnSpPr>
          <p:nvPr/>
        </p:nvCxnSpPr>
        <p:spPr>
          <a:xfrm rot="5400000" flipH="1" flipV="1">
            <a:off x="9690104" y="1259231"/>
            <a:ext cx="918231" cy="2569306"/>
          </a:xfrm>
          <a:prstGeom prst="bentConnector4">
            <a:avLst>
              <a:gd name="adj1" fmla="val -175569"/>
              <a:gd name="adj2" fmla="val 120348"/>
            </a:avLst>
          </a:prstGeom>
          <a:ln w="38100">
            <a:solidFill>
              <a:srgbClr val="73EBF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B0473A-AEF3-8A8A-2365-1B9DE39F3C8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23" name="TextBox 22">
            <a:extLst>
              <a:ext uri="{FF2B5EF4-FFF2-40B4-BE49-F238E27FC236}">
                <a16:creationId xmlns:a16="http://schemas.microsoft.com/office/drawing/2014/main" id="{8361D199-1A01-DC45-1E19-3CF7FB6D4E3F}"/>
              </a:ext>
            </a:extLst>
          </p:cNvPr>
          <p:cNvSpPr txBox="1"/>
          <p:nvPr/>
        </p:nvSpPr>
        <p:spPr>
          <a:xfrm>
            <a:off x="9112546" y="4204099"/>
            <a:ext cx="789426" cy="369332"/>
          </a:xfrm>
          <a:prstGeom prst="rect">
            <a:avLst/>
          </a:prstGeom>
          <a:noFill/>
          <a:ln>
            <a:noFill/>
          </a:ln>
        </p:spPr>
        <p:txBody>
          <a:bodyPr wrap="square">
            <a:spAutoFit/>
          </a:bodyPr>
          <a:lstStyle/>
          <a:p>
            <a:r>
              <a:rPr lang="en-US" b="1" dirty="0">
                <a:solidFill>
                  <a:srgbClr val="73EBF9"/>
                </a:solidFill>
                <a:highlight>
                  <a:srgbClr val="1F1F1F"/>
                </a:highlight>
                <a:latin typeface="Consolas" panose="020B0609020204030204" pitchFamily="49" charset="0"/>
              </a:rPr>
              <a:t>Recv</a:t>
            </a:r>
            <a:endParaRPr lang="en-US" dirty="0">
              <a:solidFill>
                <a:srgbClr val="73EBF9"/>
              </a:solidFill>
            </a:endParaRPr>
          </a:p>
        </p:txBody>
      </p:sp>
      <p:sp>
        <p:nvSpPr>
          <p:cNvPr id="10" name="Title 1">
            <a:extLst>
              <a:ext uri="{FF2B5EF4-FFF2-40B4-BE49-F238E27FC236}">
                <a16:creationId xmlns:a16="http://schemas.microsoft.com/office/drawing/2014/main" id="{B55B39B7-4CAC-2878-D267-CACB40DA4247}"/>
              </a:ext>
            </a:extLst>
          </p:cNvPr>
          <p:cNvSpPr>
            <a:spLocks noGrp="1"/>
          </p:cNvSpPr>
          <p:nvPr>
            <p:ph type="title"/>
          </p:nvPr>
        </p:nvSpPr>
        <p:spPr>
          <a:xfrm>
            <a:off x="733565" y="-1"/>
            <a:ext cx="10512285" cy="965193"/>
          </a:xfrm>
        </p:spPr>
        <p:txBody>
          <a:bodyPr/>
          <a:lstStyle/>
          <a:p>
            <a:r>
              <a:rPr lang="en-US" dirty="0"/>
              <a:t>Pt2PT Communication - Test Your Knowledge</a:t>
            </a:r>
          </a:p>
        </p:txBody>
      </p:sp>
    </p:spTree>
    <p:extLst>
      <p:ext uri="{BB962C8B-B14F-4D97-AF65-F5344CB8AC3E}">
        <p14:creationId xmlns:p14="http://schemas.microsoft.com/office/powerpoint/2010/main" val="195922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1B33-9C43-9326-8F5C-B1657C22FCFD}"/>
              </a:ext>
            </a:extLst>
          </p:cNvPr>
          <p:cNvSpPr>
            <a:spLocks noGrp="1"/>
          </p:cNvSpPr>
          <p:nvPr>
            <p:ph type="title"/>
          </p:nvPr>
        </p:nvSpPr>
        <p:spPr/>
        <p:txBody>
          <a:bodyPr/>
          <a:lstStyle/>
          <a:p>
            <a:r>
              <a:rPr lang="en-US" dirty="0"/>
              <a:t>One-Sided Operations for Communication (RMA)</a:t>
            </a:r>
          </a:p>
        </p:txBody>
      </p:sp>
      <p:sp>
        <p:nvSpPr>
          <p:cNvPr id="5" name="Slide Number Placeholder 4">
            <a:extLst>
              <a:ext uri="{FF2B5EF4-FFF2-40B4-BE49-F238E27FC236}">
                <a16:creationId xmlns:a16="http://schemas.microsoft.com/office/drawing/2014/main" id="{4B8476B0-0106-C3E8-DD78-897605F7689A}"/>
              </a:ext>
            </a:extLst>
          </p:cNvPr>
          <p:cNvSpPr>
            <a:spLocks noGrp="1"/>
          </p:cNvSpPr>
          <p:nvPr>
            <p:ph type="sldNum" sz="quarter" idx="12"/>
          </p:nvPr>
        </p:nvSpPr>
        <p:spPr/>
        <p:txBody>
          <a:bodyPr/>
          <a:lstStyle/>
          <a:p>
            <a:fld id="{FE024F78-56A6-7740-B68D-8D4D026EDF3F}" type="slidenum">
              <a:rPr lang="en-US" smtClean="0"/>
              <a:pPr/>
              <a:t>55</a:t>
            </a:fld>
            <a:endParaRPr lang="en-US" dirty="0"/>
          </a:p>
        </p:txBody>
      </p:sp>
      <p:grpSp>
        <p:nvGrpSpPr>
          <p:cNvPr id="23" name="Group 22">
            <a:extLst>
              <a:ext uri="{FF2B5EF4-FFF2-40B4-BE49-F238E27FC236}">
                <a16:creationId xmlns:a16="http://schemas.microsoft.com/office/drawing/2014/main" id="{45971F9F-7FA7-61CA-BAAA-DF92066F2647}"/>
              </a:ext>
            </a:extLst>
          </p:cNvPr>
          <p:cNvGrpSpPr/>
          <p:nvPr/>
        </p:nvGrpSpPr>
        <p:grpSpPr>
          <a:xfrm>
            <a:off x="5081300" y="1689116"/>
            <a:ext cx="6167866" cy="4057634"/>
            <a:chOff x="3857306" y="1841516"/>
            <a:chExt cx="4609204" cy="3032242"/>
          </a:xfrm>
        </p:grpSpPr>
        <p:grpSp>
          <p:nvGrpSpPr>
            <p:cNvPr id="6" name="Group 5">
              <a:extLst>
                <a:ext uri="{FF2B5EF4-FFF2-40B4-BE49-F238E27FC236}">
                  <a16:creationId xmlns:a16="http://schemas.microsoft.com/office/drawing/2014/main" id="{6E881576-1366-0656-2BFB-1D4EFBEF9FA4}"/>
                </a:ext>
              </a:extLst>
            </p:cNvPr>
            <p:cNvGrpSpPr/>
            <p:nvPr/>
          </p:nvGrpSpPr>
          <p:grpSpPr>
            <a:xfrm>
              <a:off x="3857306" y="1841516"/>
              <a:ext cx="4609204" cy="3032242"/>
              <a:chOff x="6693948" y="3467100"/>
              <a:chExt cx="5673966" cy="3032242"/>
            </a:xfrm>
          </p:grpSpPr>
          <p:pic>
            <p:nvPicPr>
              <p:cNvPr id="7" name="Picture 6">
                <a:extLst>
                  <a:ext uri="{FF2B5EF4-FFF2-40B4-BE49-F238E27FC236}">
                    <a16:creationId xmlns:a16="http://schemas.microsoft.com/office/drawing/2014/main" id="{24D4E4C7-3EBA-3832-A4FE-BFAD11E505E1}"/>
                  </a:ext>
                </a:extLst>
              </p:cNvPr>
              <p:cNvPicPr>
                <a:picLocks noChangeAspect="1"/>
              </p:cNvPicPr>
              <p:nvPr/>
            </p:nvPicPr>
            <p:blipFill>
              <a:blip r:embed="rId2"/>
              <a:srcRect/>
              <a:stretch/>
            </p:blipFill>
            <p:spPr>
              <a:xfrm>
                <a:off x="6693948" y="4288072"/>
                <a:ext cx="5673966" cy="2211270"/>
              </a:xfrm>
              <a:prstGeom prst="rect">
                <a:avLst/>
              </a:prstGeom>
            </p:spPr>
          </p:pic>
          <p:grpSp>
            <p:nvGrpSpPr>
              <p:cNvPr id="8" name="Group 7">
                <a:extLst>
                  <a:ext uri="{FF2B5EF4-FFF2-40B4-BE49-F238E27FC236}">
                    <a16:creationId xmlns:a16="http://schemas.microsoft.com/office/drawing/2014/main" id="{F59D29EC-AABF-F2C8-8279-BE0FF554B5F2}"/>
                  </a:ext>
                </a:extLst>
              </p:cNvPr>
              <p:cNvGrpSpPr/>
              <p:nvPr/>
            </p:nvGrpSpPr>
            <p:grpSpPr>
              <a:xfrm>
                <a:off x="7123854" y="3725674"/>
                <a:ext cx="4814149" cy="2773668"/>
                <a:chOff x="3223891" y="5088709"/>
                <a:chExt cx="5699768" cy="2773668"/>
              </a:xfrm>
            </p:grpSpPr>
            <p:grpSp>
              <p:nvGrpSpPr>
                <p:cNvPr id="10" name="Group 9">
                  <a:extLst>
                    <a:ext uri="{FF2B5EF4-FFF2-40B4-BE49-F238E27FC236}">
                      <a16:creationId xmlns:a16="http://schemas.microsoft.com/office/drawing/2014/main" id="{79D5D4A9-6326-2DA6-B3F1-FAEFBD1071C3}"/>
                    </a:ext>
                  </a:extLst>
                </p:cNvPr>
                <p:cNvGrpSpPr/>
                <p:nvPr/>
              </p:nvGrpSpPr>
              <p:grpSpPr>
                <a:xfrm>
                  <a:off x="3223891" y="5088709"/>
                  <a:ext cx="5699768" cy="426482"/>
                  <a:chOff x="3246117" y="5050609"/>
                  <a:chExt cx="5699768" cy="426482"/>
                </a:xfrm>
              </p:grpSpPr>
              <p:sp>
                <p:nvSpPr>
                  <p:cNvPr id="12" name="TextBox 11">
                    <a:extLst>
                      <a:ext uri="{FF2B5EF4-FFF2-40B4-BE49-F238E27FC236}">
                        <a16:creationId xmlns:a16="http://schemas.microsoft.com/office/drawing/2014/main" id="{7E669241-0202-AC3F-5072-9F106F0C6388}"/>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3BE22C55-10F4-6018-0451-9AF2B677B645}"/>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1" name="Straight Connector 10">
                  <a:extLst>
                    <a:ext uri="{FF2B5EF4-FFF2-40B4-BE49-F238E27FC236}">
                      <a16:creationId xmlns:a16="http://schemas.microsoft.com/office/drawing/2014/main" id="{7F2A671F-5F0B-76FA-F488-039A571C98EC}"/>
                    </a:ext>
                  </a:extLst>
                </p:cNvPr>
                <p:cNvCxnSpPr>
                  <a:cxnSpLocks/>
                  <a:stCxn id="7" idx="0"/>
                  <a:endCxn id="7" idx="2"/>
                </p:cNvCxnSpPr>
                <p:nvPr/>
              </p:nvCxnSpPr>
              <p:spPr>
                <a:xfrm>
                  <a:off x="6073776" y="5651107"/>
                  <a:ext cx="0" cy="221127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2B00060D-F656-C837-48CF-1413C94AE542}"/>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D6222E00-2D56-8263-B9F1-B814C05371BD}"/>
                </a:ext>
              </a:extLst>
            </p:cNvPr>
            <p:cNvCxnSpPr>
              <a:cxnSpLocks/>
            </p:cNvCxnSpPr>
            <p:nvPr/>
          </p:nvCxnSpPr>
          <p:spPr>
            <a:xfrm>
              <a:off x="5289275" y="3205909"/>
              <a:ext cx="1993900" cy="257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2FF912C-92CA-CE39-5AE1-6318C1E6EF57}"/>
                </a:ext>
              </a:extLst>
            </p:cNvPr>
            <p:cNvCxnSpPr>
              <a:cxnSpLocks/>
            </p:cNvCxnSpPr>
            <p:nvPr/>
          </p:nvCxnSpPr>
          <p:spPr>
            <a:xfrm>
              <a:off x="5110284" y="4006628"/>
              <a:ext cx="2019300" cy="261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131968D8-8223-FAED-8D85-681CC2562024}"/>
              </a:ext>
            </a:extLst>
          </p:cNvPr>
          <p:cNvSpPr txBox="1"/>
          <p:nvPr/>
        </p:nvSpPr>
        <p:spPr>
          <a:xfrm>
            <a:off x="733565" y="2470210"/>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Put data into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Put(…);</a:t>
            </a:r>
            <a:endParaRPr lang="en-US" sz="3200" dirty="0">
              <a:solidFill>
                <a:srgbClr val="CCCCCC"/>
              </a:solidFill>
              <a:latin typeface="Consolas" panose="020B0609020204030204" pitchFamily="49" charset="0"/>
            </a:endParaRPr>
          </a:p>
        </p:txBody>
      </p:sp>
      <p:sp>
        <p:nvSpPr>
          <p:cNvPr id="27" name="TextBox 26">
            <a:extLst>
              <a:ext uri="{FF2B5EF4-FFF2-40B4-BE49-F238E27FC236}">
                <a16:creationId xmlns:a16="http://schemas.microsoft.com/office/drawing/2014/main" id="{E9185283-2CDC-C7E9-91E7-70B28B88A883}"/>
              </a:ext>
            </a:extLst>
          </p:cNvPr>
          <p:cNvSpPr txBox="1"/>
          <p:nvPr/>
        </p:nvSpPr>
        <p:spPr>
          <a:xfrm>
            <a:off x="733565" y="4554639"/>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Get data from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Get(…);</a:t>
            </a:r>
            <a:endParaRPr lang="en-US" sz="32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0826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8F49-1F1F-4DF6-F8C4-4581C7A25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E2D94-7AE4-B16E-DA20-B8666A4743E1}"/>
              </a:ext>
            </a:extLst>
          </p:cNvPr>
          <p:cNvSpPr>
            <a:spLocks noGrp="1"/>
          </p:cNvSpPr>
          <p:nvPr>
            <p:ph type="title"/>
          </p:nvPr>
        </p:nvSpPr>
        <p:spPr/>
        <p:txBody>
          <a:bodyPr/>
          <a:lstStyle/>
          <a:p>
            <a:r>
              <a:rPr lang="en-US" dirty="0">
                <a:solidFill>
                  <a:schemeClr val="bg1"/>
                </a:solidFill>
              </a:rPr>
              <a:t>Collective Communications</a:t>
            </a:r>
            <a:endParaRPr lang="en-US" dirty="0"/>
          </a:p>
        </p:txBody>
      </p:sp>
      <p:sp>
        <p:nvSpPr>
          <p:cNvPr id="5" name="Slide Number Placeholder 4">
            <a:extLst>
              <a:ext uri="{FF2B5EF4-FFF2-40B4-BE49-F238E27FC236}">
                <a16:creationId xmlns:a16="http://schemas.microsoft.com/office/drawing/2014/main" id="{B2948ED8-DF3E-A5E8-0140-95FE490A5F86}"/>
              </a:ext>
            </a:extLst>
          </p:cNvPr>
          <p:cNvSpPr>
            <a:spLocks noGrp="1"/>
          </p:cNvSpPr>
          <p:nvPr>
            <p:ph type="sldNum" sz="quarter" idx="12"/>
          </p:nvPr>
        </p:nvSpPr>
        <p:spPr/>
        <p:txBody>
          <a:bodyPr/>
          <a:lstStyle/>
          <a:p>
            <a:fld id="{FE024F78-56A6-7740-B68D-8D4D026EDF3F}" type="slidenum">
              <a:rPr lang="en-US" smtClean="0"/>
              <a:pPr/>
              <a:t>56</a:t>
            </a:fld>
            <a:endParaRPr lang="en-US" dirty="0"/>
          </a:p>
        </p:txBody>
      </p:sp>
      <p:sp>
        <p:nvSpPr>
          <p:cNvPr id="9" name="TextBox 8">
            <a:extLst>
              <a:ext uri="{FF2B5EF4-FFF2-40B4-BE49-F238E27FC236}">
                <a16:creationId xmlns:a16="http://schemas.microsoft.com/office/drawing/2014/main" id="{CCE931E5-B3C4-B749-0AD7-0D0608954B0C}"/>
              </a:ext>
            </a:extLst>
          </p:cNvPr>
          <p:cNvSpPr txBox="1"/>
          <p:nvPr/>
        </p:nvSpPr>
        <p:spPr>
          <a:xfrm>
            <a:off x="1536030" y="1231916"/>
            <a:ext cx="9811086" cy="2246769"/>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Group communication</a:t>
            </a:r>
            <a:r>
              <a:rPr lang="en-US" sz="2800" dirty="0">
                <a:solidFill>
                  <a:schemeClr val="bg1">
                    <a:lumMod val="85000"/>
                  </a:schemeClr>
                </a:solidFill>
                <a:latin typeface="+mj-lt"/>
              </a:rPr>
              <a:t> between </a:t>
            </a:r>
            <a:r>
              <a:rPr lang="en-US" sz="2800" i="1" dirty="0">
                <a:solidFill>
                  <a:schemeClr val="bg1">
                    <a:lumMod val="85000"/>
                  </a:schemeClr>
                </a:solidFill>
                <a:latin typeface="+mj-lt"/>
              </a:rPr>
              <a:t>sets </a:t>
            </a:r>
            <a:r>
              <a:rPr lang="en-US" sz="2800" dirty="0">
                <a:solidFill>
                  <a:schemeClr val="bg1">
                    <a:lumMod val="85000"/>
                  </a:schemeClr>
                </a:solidFill>
                <a:latin typeface="+mj-lt"/>
              </a:rPr>
              <a:t>of processes</a:t>
            </a:r>
          </a:p>
          <a:p>
            <a:pPr lvl="1" indent="-457200">
              <a:buFont typeface="Wingdings" panose="05000000000000000000" pitchFamily="2" charset="2"/>
              <a:buChar char="Ø"/>
            </a:pPr>
            <a:r>
              <a:rPr lang="en-US" sz="2800" dirty="0">
                <a:solidFill>
                  <a:schemeClr val="bg1">
                    <a:lumMod val="85000"/>
                  </a:schemeClr>
                </a:solidFill>
                <a:latin typeface="+mj-lt"/>
              </a:rPr>
              <a:t>Can be done using simple (pt2pt) messages, but </a:t>
            </a:r>
            <a:br>
              <a:rPr lang="en-US" sz="2800" dirty="0">
                <a:solidFill>
                  <a:schemeClr val="bg1">
                    <a:lumMod val="85000"/>
                  </a:schemeClr>
                </a:solidFill>
                <a:latin typeface="+mj-lt"/>
              </a:rPr>
            </a:br>
            <a:r>
              <a:rPr lang="en-US" sz="2800" dirty="0">
                <a:solidFill>
                  <a:schemeClr val="bg1">
                    <a:lumMod val="85000"/>
                  </a:schemeClr>
                </a:solidFill>
                <a:latin typeface="+mj-lt"/>
              </a:rPr>
              <a:t>often implemented separately for efficiency</a:t>
            </a:r>
          </a:p>
          <a:p>
            <a:pPr lvl="1" indent="-457200">
              <a:buFont typeface="Wingdings" panose="05000000000000000000" pitchFamily="2" charset="2"/>
              <a:buChar char="Ø"/>
            </a:pPr>
            <a:r>
              <a:rPr lang="en-US" sz="2800" dirty="0">
                <a:solidFill>
                  <a:srgbClr val="90C226"/>
                </a:solidFill>
                <a:latin typeface="+mj-lt"/>
              </a:rPr>
              <a:t>Called by all processes </a:t>
            </a:r>
            <a:r>
              <a:rPr lang="en-US" sz="2800" dirty="0">
                <a:solidFill>
                  <a:schemeClr val="bg1">
                    <a:lumMod val="85000"/>
                  </a:schemeClr>
                </a:solidFill>
                <a:latin typeface="+mj-lt"/>
              </a:rPr>
              <a:t>in a communicator.</a:t>
            </a:r>
          </a:p>
          <a:p>
            <a:pPr lvl="1" indent="-457200">
              <a:buFont typeface="Wingdings" panose="05000000000000000000" pitchFamily="2" charset="2"/>
              <a:buChar char="Ø"/>
            </a:pPr>
            <a:endParaRPr lang="en-US" sz="2800" dirty="0">
              <a:solidFill>
                <a:schemeClr val="bg1">
                  <a:lumMod val="85000"/>
                </a:schemeClr>
              </a:solidFill>
              <a:latin typeface="+mj-lt"/>
            </a:endParaRPr>
          </a:p>
        </p:txBody>
      </p:sp>
      <p:pic>
        <p:nvPicPr>
          <p:cNvPr id="4" name="Picture 3">
            <a:extLst>
              <a:ext uri="{FF2B5EF4-FFF2-40B4-BE49-F238E27FC236}">
                <a16:creationId xmlns:a16="http://schemas.microsoft.com/office/drawing/2014/main" id="{455D95CD-C268-5607-E5FA-C8F9CE5AB82E}"/>
              </a:ext>
            </a:extLst>
          </p:cNvPr>
          <p:cNvPicPr>
            <a:picLocks noChangeAspect="1"/>
          </p:cNvPicPr>
          <p:nvPr/>
        </p:nvPicPr>
        <p:blipFill>
          <a:blip r:embed="rId2"/>
          <a:stretch>
            <a:fillRect/>
          </a:stretch>
        </p:blipFill>
        <p:spPr>
          <a:xfrm>
            <a:off x="3051030" y="3143985"/>
            <a:ext cx="5762982" cy="3570637"/>
          </a:xfrm>
          <a:prstGeom prst="rect">
            <a:avLst/>
          </a:prstGeom>
        </p:spPr>
      </p:pic>
    </p:spTree>
    <p:extLst>
      <p:ext uri="{BB962C8B-B14F-4D97-AF65-F5344CB8AC3E}">
        <p14:creationId xmlns:p14="http://schemas.microsoft.com/office/powerpoint/2010/main" val="2559651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26F8-A97E-185F-1A23-7F872E9A4AF0}"/>
              </a:ext>
            </a:extLst>
          </p:cNvPr>
          <p:cNvSpPr>
            <a:spLocks noGrp="1"/>
          </p:cNvSpPr>
          <p:nvPr>
            <p:ph type="title"/>
          </p:nvPr>
        </p:nvSpPr>
        <p:spPr/>
        <p:txBody>
          <a:bodyPr/>
          <a:lstStyle/>
          <a:p>
            <a:r>
              <a:rPr lang="en-US" dirty="0"/>
              <a:t>Broadcast</a:t>
            </a:r>
          </a:p>
        </p:txBody>
      </p:sp>
      <p:sp>
        <p:nvSpPr>
          <p:cNvPr id="5" name="Slide Number Placeholder 4">
            <a:extLst>
              <a:ext uri="{FF2B5EF4-FFF2-40B4-BE49-F238E27FC236}">
                <a16:creationId xmlns:a16="http://schemas.microsoft.com/office/drawing/2014/main" id="{EED43A0D-00C7-8BC6-E21D-8174E750C1DE}"/>
              </a:ext>
            </a:extLst>
          </p:cNvPr>
          <p:cNvSpPr>
            <a:spLocks noGrp="1"/>
          </p:cNvSpPr>
          <p:nvPr>
            <p:ph type="sldNum" sz="quarter" idx="12"/>
          </p:nvPr>
        </p:nvSpPr>
        <p:spPr/>
        <p:txBody>
          <a:bodyPr/>
          <a:lstStyle/>
          <a:p>
            <a:fld id="{FE024F78-56A6-7740-B68D-8D4D026EDF3F}" type="slidenum">
              <a:rPr lang="en-US" smtClean="0"/>
              <a:pPr/>
              <a:t>57</a:t>
            </a:fld>
            <a:endParaRPr lang="en-US" dirty="0"/>
          </a:p>
        </p:txBody>
      </p:sp>
      <p:sp>
        <p:nvSpPr>
          <p:cNvPr id="7" name="Rectangle: Rounded Corners 6">
            <a:extLst>
              <a:ext uri="{FF2B5EF4-FFF2-40B4-BE49-F238E27FC236}">
                <a16:creationId xmlns:a16="http://schemas.microsoft.com/office/drawing/2014/main" id="{8919DF7C-34D8-1060-0157-59699F45D1E1}"/>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8" name="Oval 17">
            <a:extLst>
              <a:ext uri="{FF2B5EF4-FFF2-40B4-BE49-F238E27FC236}">
                <a16:creationId xmlns:a16="http://schemas.microsoft.com/office/drawing/2014/main" id="{BCB55623-15B6-D54C-B212-2D429F57473A}"/>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 name="Oval 16">
            <a:extLst>
              <a:ext uri="{FF2B5EF4-FFF2-40B4-BE49-F238E27FC236}">
                <a16:creationId xmlns:a16="http://schemas.microsoft.com/office/drawing/2014/main" id="{06F0C738-2BE9-8927-D258-140DC7EDE80C}"/>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9" name="Oval 18">
            <a:extLst>
              <a:ext uri="{FF2B5EF4-FFF2-40B4-BE49-F238E27FC236}">
                <a16:creationId xmlns:a16="http://schemas.microsoft.com/office/drawing/2014/main" id="{AC344AA0-902A-7411-E447-060F5FD96958}"/>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6" name="Oval 15">
            <a:extLst>
              <a:ext uri="{FF2B5EF4-FFF2-40B4-BE49-F238E27FC236}">
                <a16:creationId xmlns:a16="http://schemas.microsoft.com/office/drawing/2014/main" id="{0DD0DD08-5F59-E6AC-8E0C-1EEB87878F88}"/>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0" name="Oval 19">
            <a:extLst>
              <a:ext uri="{FF2B5EF4-FFF2-40B4-BE49-F238E27FC236}">
                <a16:creationId xmlns:a16="http://schemas.microsoft.com/office/drawing/2014/main" id="{34501A54-C6EA-3A8F-262A-EB78CF3C2CD7}"/>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4" name="Oval 13">
            <a:extLst>
              <a:ext uri="{FF2B5EF4-FFF2-40B4-BE49-F238E27FC236}">
                <a16:creationId xmlns:a16="http://schemas.microsoft.com/office/drawing/2014/main" id="{3B4C9A04-4308-2407-2A64-BD6FBEC016D1}"/>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2A28E12-89A7-4407-D16C-7D491C44C0CE}"/>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35" name="Straight Arrow Connector 34">
            <a:extLst>
              <a:ext uri="{FF2B5EF4-FFF2-40B4-BE49-F238E27FC236}">
                <a16:creationId xmlns:a16="http://schemas.microsoft.com/office/drawing/2014/main" id="{F9150C9D-34EC-148C-52B8-B70648017013}"/>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4D13D70B-5E4B-B7F4-2D06-B90DCF038D60}"/>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ECAD5A60-7BA4-E886-16F3-78765BCF172B}"/>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BB7A5770-03BF-7394-4AB6-F9B3FE1CDFE8}"/>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1BDB2BCC-FB74-A4A5-1062-E7B9577D308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E52B0D0-7C68-F0A1-EAE4-EDB136664BC4}"/>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AB4C437-2547-E2FD-6D4B-4981940F448A}"/>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EF8AC13C-7FE9-1648-E8E5-388959788D06}"/>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AD9C1EDE-3987-85E4-0E65-89C4566A50FE}"/>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7FE1576E-7D7D-6B2F-7339-1CF49BD4DAD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9BFF9677-67BB-EFB4-2D32-0A7970BDDCB8}"/>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B68EEFC5-BBA5-141B-5632-CE91D1A7B002}"/>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5494E3D0-85B8-DEC8-1E3E-A6F81176D94D}"/>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CCF224A-B51A-95C6-D353-0ACC40C638A8}"/>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50B7800-1A15-A7F5-2F53-7327E2FCC68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45B3F8A1-7350-140D-3F4A-54D6906E360C}"/>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From one process to all processes in comm</a:t>
            </a:r>
          </a:p>
        </p:txBody>
      </p:sp>
    </p:spTree>
    <p:extLst>
      <p:ext uri="{BB962C8B-B14F-4D97-AF65-F5344CB8AC3E}">
        <p14:creationId xmlns:p14="http://schemas.microsoft.com/office/powerpoint/2010/main" val="28347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00"/>
                                        <p:tgtEl>
                                          <p:spTgt spid="35"/>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200"/>
                                        <p:tgtEl>
                                          <p:spTgt spid="14">
                                            <p:txEl>
                                              <p:pRg st="0" end="0"/>
                                            </p:txEl>
                                          </p:spTgt>
                                        </p:tgtEl>
                                      </p:cBhvr>
                                    </p:animEffect>
                                  </p:childTnLst>
                                </p:cTn>
                              </p:par>
                            </p:childTnLst>
                          </p:cTn>
                        </p:par>
                        <p:par>
                          <p:cTn id="12" fill="hold">
                            <p:stCondLst>
                              <p:cond delay="4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200"/>
                                        <p:tgtEl>
                                          <p:spTgt spid="3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200"/>
                                        <p:tgtEl>
                                          <p:spTgt spid="16">
                                            <p:txEl>
                                              <p:pRg st="0" end="0"/>
                                            </p:txEl>
                                          </p:spTgt>
                                        </p:tgtEl>
                                      </p:cBhvr>
                                    </p:animEffect>
                                  </p:childTnLst>
                                </p:cTn>
                              </p:par>
                            </p:childTnLst>
                          </p:cTn>
                        </p:par>
                        <p:par>
                          <p:cTn id="20" fill="hold">
                            <p:stCondLst>
                              <p:cond delay="800"/>
                            </p:stCondLst>
                            <p:childTnLst>
                              <p:par>
                                <p:cTn id="21" presetID="22" presetClass="entr" presetSubtype="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200"/>
                                        <p:tgtEl>
                                          <p:spTgt spid="4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200"/>
                                        <p:tgtEl>
                                          <p:spTgt spid="17">
                                            <p:txEl>
                                              <p:pRg st="0" end="0"/>
                                            </p:txEl>
                                          </p:spTgt>
                                        </p:tgtEl>
                                      </p:cBhvr>
                                    </p:animEffect>
                                  </p:childTnLst>
                                </p:cTn>
                              </p:par>
                            </p:childTnLst>
                          </p:cTn>
                        </p:par>
                        <p:par>
                          <p:cTn id="28" fill="hold">
                            <p:stCondLst>
                              <p:cond delay="1200"/>
                            </p:stCondLst>
                            <p:childTnLst>
                              <p:par>
                                <p:cTn id="29" presetID="22" presetClass="entr" presetSubtype="1"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200"/>
                                        <p:tgtEl>
                                          <p:spTgt spid="47"/>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200"/>
                                        <p:tgtEl>
                                          <p:spTgt spid="18">
                                            <p:txEl>
                                              <p:pRg st="0" end="0"/>
                                            </p:txEl>
                                          </p:spTgt>
                                        </p:tgtEl>
                                      </p:cBhvr>
                                    </p:animEffect>
                                  </p:childTnLst>
                                </p:cTn>
                              </p:par>
                            </p:childTnLst>
                          </p:cTn>
                        </p:par>
                        <p:par>
                          <p:cTn id="36" fill="hold">
                            <p:stCondLst>
                              <p:cond delay="1600"/>
                            </p:stCondLst>
                            <p:childTnLst>
                              <p:par>
                                <p:cTn id="37" presetID="22" presetClass="entr" presetSubtype="1"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200"/>
                                        <p:tgtEl>
                                          <p:spTgt spid="50"/>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fade">
                                      <p:cBhvr>
                                        <p:cTn id="43" dur="200"/>
                                        <p:tgtEl>
                                          <p:spTgt spid="19">
                                            <p:txEl>
                                              <p:pRg st="0" end="0"/>
                                            </p:tx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up)">
                                      <p:cBhvr>
                                        <p:cTn id="47" dur="200"/>
                                        <p:tgtEl>
                                          <p:spTgt spid="53"/>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200"/>
                                        <p:tgtEl>
                                          <p:spTgt spid="20">
                                            <p:txEl>
                                              <p:pRg st="0" end="0"/>
                                            </p:txEl>
                                          </p:spTgt>
                                        </p:tgtEl>
                                      </p:cBhvr>
                                    </p:animEffect>
                                  </p:childTnLst>
                                </p:cTn>
                              </p:par>
                            </p:childTnLst>
                          </p:cTn>
                        </p:par>
                        <p:par>
                          <p:cTn id="52" fill="hold">
                            <p:stCondLst>
                              <p:cond delay="2400"/>
                            </p:stCondLst>
                            <p:childTnLst>
                              <p:par>
                                <p:cTn id="53" presetID="22" presetClass="entr" presetSubtype="1"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200"/>
                                        <p:tgtEl>
                                          <p:spTgt spid="56"/>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fade">
                                      <p:cBhvr>
                                        <p:cTn id="59"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B0D2-4BB8-8417-1387-D53DC3171B7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6C6834D-DCF1-0BB7-3E7E-7167033F61F8}"/>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 name="Title 1">
            <a:extLst>
              <a:ext uri="{FF2B5EF4-FFF2-40B4-BE49-F238E27FC236}">
                <a16:creationId xmlns:a16="http://schemas.microsoft.com/office/drawing/2014/main" id="{7C94AC9B-0BF5-F3E9-9CAA-ED596DE868FA}"/>
              </a:ext>
            </a:extLst>
          </p:cNvPr>
          <p:cNvSpPr>
            <a:spLocks noGrp="1"/>
          </p:cNvSpPr>
          <p:nvPr>
            <p:ph type="title"/>
          </p:nvPr>
        </p:nvSpPr>
        <p:spPr/>
        <p:txBody>
          <a:bodyPr/>
          <a:lstStyle/>
          <a:p>
            <a:r>
              <a:rPr lang="en-US" dirty="0"/>
              <a:t>Scatter</a:t>
            </a:r>
          </a:p>
        </p:txBody>
      </p:sp>
      <p:sp>
        <p:nvSpPr>
          <p:cNvPr id="5" name="Slide Number Placeholder 4">
            <a:extLst>
              <a:ext uri="{FF2B5EF4-FFF2-40B4-BE49-F238E27FC236}">
                <a16:creationId xmlns:a16="http://schemas.microsoft.com/office/drawing/2014/main" id="{1E34D16F-BC4D-F84C-97E2-4A6229526FE1}"/>
              </a:ext>
            </a:extLst>
          </p:cNvPr>
          <p:cNvSpPr>
            <a:spLocks noGrp="1"/>
          </p:cNvSpPr>
          <p:nvPr>
            <p:ph type="sldNum" sz="quarter" idx="12"/>
          </p:nvPr>
        </p:nvSpPr>
        <p:spPr/>
        <p:txBody>
          <a:bodyPr/>
          <a:lstStyle/>
          <a:p>
            <a:fld id="{FE024F78-56A6-7740-B68D-8D4D026EDF3F}" type="slidenum">
              <a:rPr lang="en-US" smtClean="0"/>
              <a:pPr/>
              <a:t>58</a:t>
            </a:fld>
            <a:endParaRPr lang="en-US" dirty="0"/>
          </a:p>
        </p:txBody>
      </p:sp>
      <p:sp>
        <p:nvSpPr>
          <p:cNvPr id="18" name="Oval 17">
            <a:extLst>
              <a:ext uri="{FF2B5EF4-FFF2-40B4-BE49-F238E27FC236}">
                <a16:creationId xmlns:a16="http://schemas.microsoft.com/office/drawing/2014/main" id="{BD93EF9E-8A9A-8464-DBA6-A68FCB0C7875}"/>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A91E9762-A35A-8781-7575-0468E3544567}"/>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B41D390A-677C-6FC4-C58E-AE7D8E4CDCB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47F4FF50-427E-39FE-B019-BF6A5CBBAC71}"/>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C032A8EB-CB3F-8DAB-15BC-AA8763B64EA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970EA1BE-25EC-5732-35BF-F2573230828D}"/>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400A86B2-655C-4D82-6D4F-7BFE77C20EE6}"/>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741388B-C627-F88B-BDB9-0C012D0BAE28}"/>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F05449F4-AEB3-020B-AA4A-4278EB286D1F}"/>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1B3B3B2-5ACD-10B6-5295-DCFBD710B8E2}"/>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8475F1EA-7E39-26A6-0670-C51D51675B70}"/>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2C52E0C7-924C-4B71-CA9B-0C7C82FB85D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AEC8178-4B84-3D09-C3B4-46411A31C097}"/>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A959EDA-8472-51E3-07D1-6F27CC19D7BF}"/>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24E3867D-6E84-E13C-6D07-194F529C16B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58" name="Oval 57">
            <a:extLst>
              <a:ext uri="{FF2B5EF4-FFF2-40B4-BE49-F238E27FC236}">
                <a16:creationId xmlns:a16="http://schemas.microsoft.com/office/drawing/2014/main" id="{5A3F3CDB-7E7A-C327-0751-4F35471D4350}"/>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768D2B4-2D0D-8DB2-163B-5F647854976E}"/>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47DF03B2-8BA7-2892-479B-65E641DC9AFE}"/>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2AF165-6752-115D-471B-38019BE34FC9}"/>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DCD9563-7DCA-4299-BB84-62092B62A23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2B7E7EB-1BEF-80D4-675B-2ECC9B727E5F}"/>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808BD214-BB65-84F1-B31E-67E8E602B180}"/>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0C740A-A4C1-B95A-D857-BAD06598671A}"/>
              </a:ext>
            </a:extLst>
          </p:cNvPr>
          <p:cNvSpPr txBox="1"/>
          <p:nvPr/>
        </p:nvSpPr>
        <p:spPr>
          <a:xfrm>
            <a:off x="6246788" y="1924494"/>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9" name="TextBox 8">
            <a:extLst>
              <a:ext uri="{FF2B5EF4-FFF2-40B4-BE49-F238E27FC236}">
                <a16:creationId xmlns:a16="http://schemas.microsoft.com/office/drawing/2014/main" id="{F19D0411-457A-8D77-7DAD-FC02CD0226A7}"/>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scatter to all processes in comm</a:t>
            </a:r>
          </a:p>
        </p:txBody>
      </p:sp>
    </p:spTree>
    <p:extLst>
      <p:ext uri="{BB962C8B-B14F-4D97-AF65-F5344CB8AC3E}">
        <p14:creationId xmlns:p14="http://schemas.microsoft.com/office/powerpoint/2010/main" val="126646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200"/>
                                        <p:tgtEl>
                                          <p:spTgt spid="35"/>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00"/>
                                        <p:tgtEl>
                                          <p:spTgt spid="14">
                                            <p:txEl>
                                              <p:pRg st="0" end="0"/>
                                            </p:txEl>
                                          </p:spTgt>
                                        </p:tgtEl>
                                      </p:cBhvr>
                                    </p:animEffect>
                                  </p:childTnLst>
                                </p:cTn>
                              </p:par>
                            </p:childTnLst>
                          </p:cTn>
                        </p:par>
                        <p:par>
                          <p:cTn id="16" fill="hold">
                            <p:stCondLst>
                              <p:cond delay="90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00"/>
                                        <p:tgtEl>
                                          <p:spTgt spid="36"/>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200"/>
                                        <p:tgtEl>
                                          <p:spTgt spid="16">
                                            <p:txEl>
                                              <p:pRg st="0" end="0"/>
                                            </p:txEl>
                                          </p:spTgt>
                                        </p:tgtEl>
                                      </p:cBhvr>
                                    </p:animEffect>
                                  </p:childTnLst>
                                </p:cTn>
                              </p:par>
                            </p:childTnLst>
                          </p:cTn>
                        </p:par>
                        <p:par>
                          <p:cTn id="24" fill="hold">
                            <p:stCondLst>
                              <p:cond delay="13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200"/>
                                        <p:tgtEl>
                                          <p:spTgt spid="4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200"/>
                                        <p:tgtEl>
                                          <p:spTgt spid="17">
                                            <p:txEl>
                                              <p:pRg st="0" end="0"/>
                                            </p:txEl>
                                          </p:spTgt>
                                        </p:tgtEl>
                                      </p:cBhvr>
                                    </p:animEffect>
                                  </p:childTnLst>
                                </p:cTn>
                              </p:par>
                            </p:childTnLst>
                          </p:cTn>
                        </p:par>
                        <p:par>
                          <p:cTn id="32" fill="hold">
                            <p:stCondLst>
                              <p:cond delay="17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00"/>
                                        <p:tgtEl>
                                          <p:spTgt spid="47"/>
                                        </p:tgtEl>
                                      </p:cBhvr>
                                    </p:animEffect>
                                  </p:childTnLst>
                                </p:cTn>
                              </p:par>
                            </p:childTnLst>
                          </p:cTn>
                        </p:par>
                        <p:par>
                          <p:cTn id="36" fill="hold">
                            <p:stCondLst>
                              <p:cond delay="1900"/>
                            </p:stCondLst>
                            <p:childTnLst>
                              <p:par>
                                <p:cTn id="37" presetID="10" presetClass="entr" presetSubtype="0" fill="hold"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200"/>
                                        <p:tgtEl>
                                          <p:spTgt spid="18">
                                            <p:txEl>
                                              <p:pRg st="0" end="0"/>
                                            </p:txEl>
                                          </p:spTgt>
                                        </p:tgtEl>
                                      </p:cBhvr>
                                    </p:animEffect>
                                  </p:childTnLst>
                                </p:cTn>
                              </p:par>
                            </p:childTnLst>
                          </p:cTn>
                        </p:par>
                        <p:par>
                          <p:cTn id="40" fill="hold">
                            <p:stCondLst>
                              <p:cond delay="2100"/>
                            </p:stCondLst>
                            <p:childTnLst>
                              <p:par>
                                <p:cTn id="41" presetID="22" presetClass="entr" presetSubtype="1"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200"/>
                                        <p:tgtEl>
                                          <p:spTgt spid="50"/>
                                        </p:tgtEl>
                                      </p:cBhvr>
                                    </p:animEffect>
                                  </p:childTnLst>
                                </p:cTn>
                              </p:par>
                            </p:childTnLst>
                          </p:cTn>
                        </p:par>
                        <p:par>
                          <p:cTn id="44" fill="hold">
                            <p:stCondLst>
                              <p:cond delay="2300"/>
                            </p:stCondLst>
                            <p:childTnLst>
                              <p:par>
                                <p:cTn id="45" presetID="10" presetClass="entr" presetSubtype="0" fill="hold" nodeType="after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
                                        <p:tgtEl>
                                          <p:spTgt spid="19">
                                            <p:txEl>
                                              <p:pRg st="0" end="0"/>
                                            </p:txEl>
                                          </p:spTgt>
                                        </p:tgtEl>
                                      </p:cBhvr>
                                    </p:animEffect>
                                  </p:childTnLst>
                                </p:cTn>
                              </p:par>
                            </p:childTnLst>
                          </p:cTn>
                        </p:par>
                        <p:par>
                          <p:cTn id="48" fill="hold">
                            <p:stCondLst>
                              <p:cond delay="2500"/>
                            </p:stCondLst>
                            <p:childTnLst>
                              <p:par>
                                <p:cTn id="49" presetID="22" presetClass="entr" presetSubtype="1"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200"/>
                                        <p:tgtEl>
                                          <p:spTgt spid="53"/>
                                        </p:tgtEl>
                                      </p:cBhvr>
                                    </p:animEffect>
                                  </p:childTnLst>
                                </p:cTn>
                              </p:par>
                            </p:childTnLst>
                          </p:cTn>
                        </p:par>
                        <p:par>
                          <p:cTn id="52" fill="hold">
                            <p:stCondLst>
                              <p:cond delay="2700"/>
                            </p:stCondLst>
                            <p:childTnLst>
                              <p:par>
                                <p:cTn id="53" presetID="10" presetClass="entr" presetSubtype="0" fill="hold"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200"/>
                                        <p:tgtEl>
                                          <p:spTgt spid="20">
                                            <p:txEl>
                                              <p:pRg st="0" end="0"/>
                                            </p:txEl>
                                          </p:spTgt>
                                        </p:tgtEl>
                                      </p:cBhvr>
                                    </p:animEffect>
                                  </p:childTnLst>
                                </p:cTn>
                              </p:par>
                            </p:childTnLst>
                          </p:cTn>
                        </p:par>
                        <p:par>
                          <p:cTn id="56" fill="hold">
                            <p:stCondLst>
                              <p:cond delay="2900"/>
                            </p:stCondLst>
                            <p:childTnLst>
                              <p:par>
                                <p:cTn id="57" presetID="22" presetClass="entr" presetSubtype="1"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up)">
                                      <p:cBhvr>
                                        <p:cTn id="59" dur="200"/>
                                        <p:tgtEl>
                                          <p:spTgt spid="56"/>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54F21-5BBF-3C2F-AEAD-E3885E872DF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FFD19EC-10CD-F9C5-6E9C-2F4BD1CCF102}"/>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258E3167-9689-685C-991D-29004BFB477A}"/>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2" name="Title 1">
            <a:extLst>
              <a:ext uri="{FF2B5EF4-FFF2-40B4-BE49-F238E27FC236}">
                <a16:creationId xmlns:a16="http://schemas.microsoft.com/office/drawing/2014/main" id="{D1CC3AA5-9FFE-DFEB-53DC-F24312E8B212}"/>
              </a:ext>
            </a:extLst>
          </p:cNvPr>
          <p:cNvSpPr>
            <a:spLocks noGrp="1"/>
          </p:cNvSpPr>
          <p:nvPr>
            <p:ph type="title"/>
          </p:nvPr>
        </p:nvSpPr>
        <p:spPr/>
        <p:txBody>
          <a:bodyPr/>
          <a:lstStyle/>
          <a:p>
            <a:r>
              <a:rPr lang="en-US" dirty="0"/>
              <a:t>Gather</a:t>
            </a:r>
          </a:p>
        </p:txBody>
      </p:sp>
      <p:sp>
        <p:nvSpPr>
          <p:cNvPr id="5" name="Slide Number Placeholder 4">
            <a:extLst>
              <a:ext uri="{FF2B5EF4-FFF2-40B4-BE49-F238E27FC236}">
                <a16:creationId xmlns:a16="http://schemas.microsoft.com/office/drawing/2014/main" id="{57BEAEB7-211A-4F5C-CBC4-C2278003CAFE}"/>
              </a:ext>
            </a:extLst>
          </p:cNvPr>
          <p:cNvSpPr>
            <a:spLocks noGrp="1"/>
          </p:cNvSpPr>
          <p:nvPr>
            <p:ph type="sldNum" sz="quarter" idx="12"/>
          </p:nvPr>
        </p:nvSpPr>
        <p:spPr/>
        <p:txBody>
          <a:bodyPr/>
          <a:lstStyle/>
          <a:p>
            <a:fld id="{FE024F78-56A6-7740-B68D-8D4D026EDF3F}" type="slidenum">
              <a:rPr lang="en-US" smtClean="0"/>
              <a:pPr/>
              <a:t>59</a:t>
            </a:fld>
            <a:endParaRPr lang="en-US" dirty="0"/>
          </a:p>
        </p:txBody>
      </p:sp>
      <p:sp>
        <p:nvSpPr>
          <p:cNvPr id="18" name="Oval 17">
            <a:extLst>
              <a:ext uri="{FF2B5EF4-FFF2-40B4-BE49-F238E27FC236}">
                <a16:creationId xmlns:a16="http://schemas.microsoft.com/office/drawing/2014/main" id="{F668ADFB-8227-3ED2-6C2A-73632A367E5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07FE47FB-C7DE-7F0F-8186-EF032EEEC25F}"/>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90278B72-1413-9C71-49E1-DAF67BCBBA5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281E8B86-EE7A-0057-6B5E-EE9217C6B85D}"/>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F87CA5F3-2A53-7D92-F4B2-CB20252AD796}"/>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B1EF663A-EAD9-37B5-AC1D-E54322ED2780}"/>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1A7B3F21-CCD8-EF57-7B3E-65E6986A012B}"/>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0174967-BFE8-1D58-33CC-43574C983F93}"/>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2908120C-0F95-9BA3-92B2-D72BC0135631}"/>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D042B90E-0AE6-8016-F4FA-56B09C686F18}"/>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BD6207F-576A-2A0C-E4EC-18E40119FE72}"/>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ADF64F8-84FE-F4F5-DE80-07AA3AA92A8F}"/>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644B377A-BD22-968D-E0BF-30ED4703F477}"/>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45AD7FD8-789C-A6E9-C98F-C9B70849E980}"/>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86ADC658-999E-3166-195F-55A46157B2C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92965D13-4272-1FBB-E704-B4A4076B5346}"/>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A2F8762C-61D0-3481-12DA-34E57258AF1F}"/>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407669-3CA8-52E3-BEF9-08208E54C41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CCA4D80-C81B-4523-A29F-8BF222E54F01}"/>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9220C279-EA19-0A80-1FD1-83529F66387C}"/>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885934D-D97C-B7CC-4645-4359FC72E47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9D4C659-8350-8DC2-BC8E-F301E5D3BB9F}"/>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313CFFF7-1A2E-4652-2E03-CCBB06D352B4}"/>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one process in comm</a:t>
            </a:r>
          </a:p>
        </p:txBody>
      </p:sp>
    </p:spTree>
    <p:extLst>
      <p:ext uri="{BB962C8B-B14F-4D97-AF65-F5344CB8AC3E}">
        <p14:creationId xmlns:p14="http://schemas.microsoft.com/office/powerpoint/2010/main" val="18883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779D-3E5C-03E6-CC2F-4DF2528FA9D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BC4528F-42FA-A1B9-F45D-B7B35EB56160}"/>
              </a:ext>
            </a:extLst>
          </p:cNvPr>
          <p:cNvGrpSpPr/>
          <p:nvPr/>
        </p:nvGrpSpPr>
        <p:grpSpPr>
          <a:xfrm>
            <a:off x="-84289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28404AAD-0292-EB54-C13B-BFA74956FBA8}"/>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FB02EB4E-CBB8-89C8-4470-9C420D936519}"/>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1B380091-F17E-AD06-33AF-03CFF8301262}"/>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78961B9-5E80-E76D-2B13-F8842866C20B}"/>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62D16C10-2537-78C1-C30D-B4E9DC2B5B5D}"/>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BC2F22DB-7D38-BE23-7D81-7F0E48BFA967}"/>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9CBEE2F4-1CCA-974E-CA86-758E93F75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F964DE8A-82B0-119C-02B1-D75B6EEEF57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E8C4A9DD-A2D7-6198-7096-018001ABD6D0}"/>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E55F23F-964B-17E0-8370-EC9732E6537C}"/>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5D4B12B8-2E42-D4D1-B8BB-9AB257E33336}"/>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2" name="Rectangle 1">
            <a:extLst>
              <a:ext uri="{FF2B5EF4-FFF2-40B4-BE49-F238E27FC236}">
                <a16:creationId xmlns:a16="http://schemas.microsoft.com/office/drawing/2014/main" id="{4E899C8A-8CDD-244C-42A1-16483671D858}"/>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ED0F861-9919-6543-F169-387CFD57A49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Erwin Laure</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Max Planck Computing &amp; Data Center,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F9E59FBC-1CC1-4EF3-742D-F54ED9B3C3F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3249756-F067-A508-9794-6A8F840C3FAF}"/>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047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974C7-F529-A292-E82F-6485D552A3B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C8D9EB6-FAC5-5CC8-39A0-F35341854623}"/>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 name="Oval 3">
            <a:extLst>
              <a:ext uri="{FF2B5EF4-FFF2-40B4-BE49-F238E27FC236}">
                <a16:creationId xmlns:a16="http://schemas.microsoft.com/office/drawing/2014/main" id="{A487E7AF-EFE7-52A0-82D2-D3EB55818BC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3" name="Oval 2">
            <a:extLst>
              <a:ext uri="{FF2B5EF4-FFF2-40B4-BE49-F238E27FC236}">
                <a16:creationId xmlns:a16="http://schemas.microsoft.com/office/drawing/2014/main" id="{FCC5BF67-FE06-2A1B-CD7A-FAF2184ED94D}"/>
              </a:ext>
            </a:extLst>
          </p:cNvPr>
          <p:cNvSpPr/>
          <p:nvPr/>
        </p:nvSpPr>
        <p:spPr>
          <a:xfrm>
            <a:off x="3123184" y="254953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6" name="Oval 5">
            <a:extLst>
              <a:ext uri="{FF2B5EF4-FFF2-40B4-BE49-F238E27FC236}">
                <a16:creationId xmlns:a16="http://schemas.microsoft.com/office/drawing/2014/main" id="{2C124172-6B20-111B-470B-108760388C2C}"/>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9" name="Oval 8">
            <a:extLst>
              <a:ext uri="{FF2B5EF4-FFF2-40B4-BE49-F238E27FC236}">
                <a16:creationId xmlns:a16="http://schemas.microsoft.com/office/drawing/2014/main" id="{218437EC-6683-B371-7848-318DA0547B7E}"/>
              </a:ext>
            </a:extLst>
          </p:cNvPr>
          <p:cNvSpPr/>
          <p:nvPr/>
        </p:nvSpPr>
        <p:spPr>
          <a:xfrm>
            <a:off x="4356792" y="4365013"/>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0" name="Oval 9">
            <a:extLst>
              <a:ext uri="{FF2B5EF4-FFF2-40B4-BE49-F238E27FC236}">
                <a16:creationId xmlns:a16="http://schemas.microsoft.com/office/drawing/2014/main" id="{60149520-D6B1-D3BE-9A02-5AE0CD7D309E}"/>
              </a:ext>
            </a:extLst>
          </p:cNvPr>
          <p:cNvSpPr/>
          <p:nvPr/>
        </p:nvSpPr>
        <p:spPr>
          <a:xfrm>
            <a:off x="5662055"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1" name="Oval 10">
            <a:extLst>
              <a:ext uri="{FF2B5EF4-FFF2-40B4-BE49-F238E27FC236}">
                <a16:creationId xmlns:a16="http://schemas.microsoft.com/office/drawing/2014/main" id="{62783136-884B-BD04-B350-75A9B86918BD}"/>
              </a:ext>
            </a:extLst>
          </p:cNvPr>
          <p:cNvSpPr/>
          <p:nvPr/>
        </p:nvSpPr>
        <p:spPr>
          <a:xfrm>
            <a:off x="6975607" y="4368594"/>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2" name="Oval 11">
            <a:extLst>
              <a:ext uri="{FF2B5EF4-FFF2-40B4-BE49-F238E27FC236}">
                <a16:creationId xmlns:a16="http://schemas.microsoft.com/office/drawing/2014/main" id="{CFB81F5B-ED64-13DD-9E10-91507CC14FE4}"/>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3" name="Oval 12">
            <a:extLst>
              <a:ext uri="{FF2B5EF4-FFF2-40B4-BE49-F238E27FC236}">
                <a16:creationId xmlns:a16="http://schemas.microsoft.com/office/drawing/2014/main" id="{B42D977D-1300-7D30-E0FA-A4AF95BEAED7}"/>
              </a:ext>
            </a:extLst>
          </p:cNvPr>
          <p:cNvSpPr/>
          <p:nvPr/>
        </p:nvSpPr>
        <p:spPr>
          <a:xfrm>
            <a:off x="8217504" y="257044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5" name="Oval 14">
            <a:extLst>
              <a:ext uri="{FF2B5EF4-FFF2-40B4-BE49-F238E27FC236}">
                <a16:creationId xmlns:a16="http://schemas.microsoft.com/office/drawing/2014/main" id="{F1029003-5BFD-533C-44BB-F35ED89DE177}"/>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 name="Title 1">
            <a:extLst>
              <a:ext uri="{FF2B5EF4-FFF2-40B4-BE49-F238E27FC236}">
                <a16:creationId xmlns:a16="http://schemas.microsoft.com/office/drawing/2014/main" id="{3AEC154D-A34D-2643-4832-34DF6A11AC07}"/>
              </a:ext>
            </a:extLst>
          </p:cNvPr>
          <p:cNvSpPr>
            <a:spLocks noGrp="1"/>
          </p:cNvSpPr>
          <p:nvPr>
            <p:ph type="title"/>
          </p:nvPr>
        </p:nvSpPr>
        <p:spPr/>
        <p:txBody>
          <a:bodyPr/>
          <a:lstStyle/>
          <a:p>
            <a:r>
              <a:rPr lang="en-US" dirty="0"/>
              <a:t>AllGather</a:t>
            </a:r>
          </a:p>
        </p:txBody>
      </p:sp>
      <p:sp>
        <p:nvSpPr>
          <p:cNvPr id="5" name="Slide Number Placeholder 4">
            <a:extLst>
              <a:ext uri="{FF2B5EF4-FFF2-40B4-BE49-F238E27FC236}">
                <a16:creationId xmlns:a16="http://schemas.microsoft.com/office/drawing/2014/main" id="{DD47BCD1-FC08-5030-58A6-A215E926344E}"/>
              </a:ext>
            </a:extLst>
          </p:cNvPr>
          <p:cNvSpPr>
            <a:spLocks noGrp="1"/>
          </p:cNvSpPr>
          <p:nvPr>
            <p:ph type="sldNum" sz="quarter" idx="12"/>
          </p:nvPr>
        </p:nvSpPr>
        <p:spPr/>
        <p:txBody>
          <a:bodyPr/>
          <a:lstStyle/>
          <a:p>
            <a:fld id="{FE024F78-56A6-7740-B68D-8D4D026EDF3F}" type="slidenum">
              <a:rPr lang="en-US" smtClean="0"/>
              <a:pPr/>
              <a:t>60</a:t>
            </a:fld>
            <a:endParaRPr lang="en-US" dirty="0"/>
          </a:p>
        </p:txBody>
      </p:sp>
      <p:sp>
        <p:nvSpPr>
          <p:cNvPr id="18" name="Oval 17">
            <a:extLst>
              <a:ext uri="{FF2B5EF4-FFF2-40B4-BE49-F238E27FC236}">
                <a16:creationId xmlns:a16="http://schemas.microsoft.com/office/drawing/2014/main" id="{757B29D0-78A9-A271-7999-89C595D73A83}"/>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9DEF0770-EA1A-B769-C755-DE39B3442162}"/>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214581A4-A77C-56A7-EB4E-845146774516}"/>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51964AA7-9362-58E5-86D9-9BD99B86EB13}"/>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68D3320-7A2F-1583-5E03-BEF925B3AB9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C312514E-90E0-0836-66BE-85E52EDD3778}"/>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C5DC7F47-50AA-83ED-D263-E3BFB1EE96A8}"/>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8" name="Oval 57">
            <a:extLst>
              <a:ext uri="{FF2B5EF4-FFF2-40B4-BE49-F238E27FC236}">
                <a16:creationId xmlns:a16="http://schemas.microsoft.com/office/drawing/2014/main" id="{0CAFE9C9-A346-AA41-8B37-C829B104E206}"/>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75A9C80-FD46-3C80-D0A8-1A35FDBBC53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A40E10D-D8D1-51CB-CDD5-AAC7385C137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CA784D55-88E0-C46D-D0DE-6C6D56B484FA}"/>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0B83CD4F-2A6C-22E6-F4CB-4D0503A63CE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FA22C740-9787-85C1-18EF-998A9DA26C24}"/>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9AE43795-04A5-1EED-20D9-B4072887035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AE86729-9066-316A-A1A1-1A93F6D5E2C3}"/>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all processes in comm</a:t>
            </a:r>
          </a:p>
        </p:txBody>
      </p:sp>
    </p:spTree>
    <p:extLst>
      <p:ext uri="{BB962C8B-B14F-4D97-AF65-F5344CB8AC3E}">
        <p14:creationId xmlns:p14="http://schemas.microsoft.com/office/powerpoint/2010/main" val="9113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10" presetClass="exit" presetSubtype="0" fill="hold" grpId="0"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7" grpId="0" animBg="1"/>
      <p:bldP spid="19" grpId="0" animBg="1"/>
      <p:bldP spid="16" grpId="0" animBg="1"/>
      <p:bldP spid="20" grpId="0" animBg="1"/>
      <p:bldP spid="14"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5A11-11BB-DC86-5F2A-9BA1A0AFAA69}"/>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A32AB0F-1441-A56B-BEB6-BBC5109E92AB}"/>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70DB6A13-5954-EA6E-6020-29CBE5C85443}"/>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32</a:t>
            </a:r>
            <a:endParaRPr lang="en-US" sz="1200" dirty="0"/>
          </a:p>
        </p:txBody>
      </p:sp>
      <p:sp>
        <p:nvSpPr>
          <p:cNvPr id="2" name="Title 1">
            <a:extLst>
              <a:ext uri="{FF2B5EF4-FFF2-40B4-BE49-F238E27FC236}">
                <a16:creationId xmlns:a16="http://schemas.microsoft.com/office/drawing/2014/main" id="{818A8EBB-87FE-B1A2-E20E-6C9CFF3506FF}"/>
              </a:ext>
            </a:extLst>
          </p:cNvPr>
          <p:cNvSpPr>
            <a:spLocks noGrp="1"/>
          </p:cNvSpPr>
          <p:nvPr>
            <p:ph type="title"/>
          </p:nvPr>
        </p:nvSpPr>
        <p:spPr/>
        <p:txBody>
          <a:bodyPr/>
          <a:lstStyle/>
          <a:p>
            <a:r>
              <a:rPr lang="en-US" dirty="0"/>
              <a:t>Reduce</a:t>
            </a:r>
          </a:p>
        </p:txBody>
      </p:sp>
      <p:sp>
        <p:nvSpPr>
          <p:cNvPr id="5" name="Slide Number Placeholder 4">
            <a:extLst>
              <a:ext uri="{FF2B5EF4-FFF2-40B4-BE49-F238E27FC236}">
                <a16:creationId xmlns:a16="http://schemas.microsoft.com/office/drawing/2014/main" id="{C7DA3451-FCE5-C552-1078-44990DED10DE}"/>
              </a:ext>
            </a:extLst>
          </p:cNvPr>
          <p:cNvSpPr>
            <a:spLocks noGrp="1"/>
          </p:cNvSpPr>
          <p:nvPr>
            <p:ph type="sldNum" sz="quarter" idx="12"/>
          </p:nvPr>
        </p:nvSpPr>
        <p:spPr/>
        <p:txBody>
          <a:bodyPr/>
          <a:lstStyle/>
          <a:p>
            <a:fld id="{FE024F78-56A6-7740-B68D-8D4D026EDF3F}" type="slidenum">
              <a:rPr lang="en-US" smtClean="0"/>
              <a:pPr/>
              <a:t>61</a:t>
            </a:fld>
            <a:endParaRPr lang="en-US" dirty="0"/>
          </a:p>
        </p:txBody>
      </p:sp>
      <p:sp>
        <p:nvSpPr>
          <p:cNvPr id="18" name="Oval 17">
            <a:extLst>
              <a:ext uri="{FF2B5EF4-FFF2-40B4-BE49-F238E27FC236}">
                <a16:creationId xmlns:a16="http://schemas.microsoft.com/office/drawing/2014/main" id="{37C1C89A-29F2-1F31-371E-2908445907C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62972161-488D-A5B5-A1F4-B13F26FA2BE1}"/>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A38E8E7E-64EA-F809-8EC0-FC1C36DB3E87}"/>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8F11987C-4004-6F72-463B-3BC0386B8765}"/>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A4EF2737-D518-1D8E-0FC3-FDC88BF9509D}"/>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AAC85D4D-C6C5-0E92-DAB3-74E70E7A6DF2}"/>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0D18B3B2-3AEF-6A6F-ABB1-4F931336EB73}"/>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6E00242E-22FB-F3EB-7135-8B8A6216A60C}"/>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D2BD6396-33ED-0BB7-14C6-74E00FA3A84E}"/>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A445981-C4A1-C173-B778-4C8C393D0DEF}"/>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172BFD27-8CE4-B93A-34E6-7E7C2D680C67}"/>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EC8F18D-1B8C-18CC-F258-F463FCADC379}"/>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52D80F4-35B8-AA79-A253-BF742AFE3E13}"/>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C24B5690-991E-F289-AAA2-EE893C1F6B1B}"/>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275593C9-40DE-B9E4-B454-F8834D20C59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EC9E0A65-77CD-AA54-98A7-26E19F15CC37}"/>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A6A4274-2F64-09FF-20D8-2B20B24543A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E296FDC7-A8B6-14DA-7E5B-5983262DEFE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BBAEDA6-814A-C492-FA8A-CA2EB1AE5D88}"/>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7C88F81D-F770-6439-75E8-C4B56539443D}"/>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A9C4E08-F031-853E-ADB7-E9B28195583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BA4D203-BE1B-892B-4BB8-9BF4F96DEBED}"/>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FBBFF6D6-E072-C25A-8341-848B130EB217}"/>
              </a:ext>
            </a:extLst>
          </p:cNvPr>
          <p:cNvSpPr txBox="1"/>
          <p:nvPr/>
        </p:nvSpPr>
        <p:spPr>
          <a:xfrm>
            <a:off x="0" y="6210904"/>
            <a:ext cx="12192000"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Form a global sum, product, max, min, etc. to one process in comm</a:t>
            </a:r>
          </a:p>
        </p:txBody>
      </p:sp>
      <p:sp>
        <p:nvSpPr>
          <p:cNvPr id="3" name="TextBox 2">
            <a:extLst>
              <a:ext uri="{FF2B5EF4-FFF2-40B4-BE49-F238E27FC236}">
                <a16:creationId xmlns:a16="http://schemas.microsoft.com/office/drawing/2014/main" id="{676CE32C-6474-7CAD-953F-B2356BEA896F}"/>
              </a:ext>
            </a:extLst>
          </p:cNvPr>
          <p:cNvSpPr txBox="1"/>
          <p:nvPr/>
        </p:nvSpPr>
        <p:spPr>
          <a:xfrm>
            <a:off x="4876612" y="1728276"/>
            <a:ext cx="1163790" cy="369332"/>
          </a:xfrm>
          <a:prstGeom prst="rect">
            <a:avLst/>
          </a:prstGeom>
          <a:noFill/>
        </p:spPr>
        <p:txBody>
          <a:bodyPr wrap="square" rtlCol="0">
            <a:spAutoFit/>
          </a:bodyPr>
          <a:lstStyle/>
          <a:p>
            <a:r>
              <a:rPr lang="en-US" b="1" dirty="0">
                <a:solidFill>
                  <a:schemeClr val="bg1">
                    <a:lumMod val="85000"/>
                  </a:schemeClr>
                </a:solidFill>
              </a:rPr>
              <a:t>MPI_SUM</a:t>
            </a:r>
          </a:p>
        </p:txBody>
      </p:sp>
      <p:sp>
        <p:nvSpPr>
          <p:cNvPr id="6" name="TextBox 5">
            <a:extLst>
              <a:ext uri="{FF2B5EF4-FFF2-40B4-BE49-F238E27FC236}">
                <a16:creationId xmlns:a16="http://schemas.microsoft.com/office/drawing/2014/main" id="{64A170A0-5BAB-1B18-2E31-36D65FCE3660}"/>
              </a:ext>
            </a:extLst>
          </p:cNvPr>
          <p:cNvSpPr txBox="1"/>
          <p:nvPr/>
        </p:nvSpPr>
        <p:spPr>
          <a:xfrm>
            <a:off x="10366516" y="5442177"/>
            <a:ext cx="1765300" cy="646331"/>
          </a:xfrm>
          <a:prstGeom prst="rect">
            <a:avLst/>
          </a:prstGeom>
          <a:noFill/>
        </p:spPr>
        <p:txBody>
          <a:bodyPr wrap="square">
            <a:spAutoFit/>
          </a:bodyPr>
          <a:lstStyle/>
          <a:p>
            <a:r>
              <a:rPr lang="en-US" b="0" i="0" u="sng" strike="noStrike" dirty="0">
                <a:solidFill>
                  <a:srgbClr val="5EB3E0"/>
                </a:solidFill>
                <a:effectLst/>
                <a:latin typeface="Open Sans" panose="020B0606030504020204" pitchFamily="34" charset="0"/>
                <a:hlinkClick r:id="rId2"/>
              </a:rPr>
              <a:t>MPI_MINLOC</a:t>
            </a:r>
            <a:endParaRPr lang="en-US" b="0" i="0" u="sng" strike="noStrike" dirty="0">
              <a:solidFill>
                <a:srgbClr val="5EB3E0"/>
              </a:solidFill>
              <a:effectLst/>
              <a:latin typeface="Open Sans" panose="020B0606030504020204" pitchFamily="34" charset="0"/>
            </a:endParaRPr>
          </a:p>
          <a:p>
            <a:r>
              <a:rPr lang="en-US" u="sng" dirty="0">
                <a:hlinkClick r:id="rId3"/>
              </a:rPr>
              <a:t>MPI_MAXLOC</a:t>
            </a:r>
            <a:endParaRPr lang="en-US" u="sng" dirty="0"/>
          </a:p>
        </p:txBody>
      </p:sp>
    </p:spTree>
    <p:extLst>
      <p:ext uri="{BB962C8B-B14F-4D97-AF65-F5344CB8AC3E}">
        <p14:creationId xmlns:p14="http://schemas.microsoft.com/office/powerpoint/2010/main" val="3146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367F-900A-62BB-EA7D-492D44966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F17E5-6CE3-F51C-71F1-C7ECA268047A}"/>
              </a:ext>
            </a:extLst>
          </p:cNvPr>
          <p:cNvSpPr>
            <a:spLocks noGrp="1"/>
          </p:cNvSpPr>
          <p:nvPr>
            <p:ph type="title"/>
          </p:nvPr>
        </p:nvSpPr>
        <p:spPr/>
        <p:txBody>
          <a:bodyPr/>
          <a:lstStyle/>
          <a:p>
            <a:r>
              <a:rPr lang="en-US" dirty="0">
                <a:solidFill>
                  <a:schemeClr val="bg1"/>
                </a:solidFill>
              </a:rPr>
              <a:t>Summary</a:t>
            </a:r>
            <a:endParaRPr lang="en-US" dirty="0"/>
          </a:p>
        </p:txBody>
      </p:sp>
      <p:sp>
        <p:nvSpPr>
          <p:cNvPr id="5" name="Slide Number Placeholder 4">
            <a:extLst>
              <a:ext uri="{FF2B5EF4-FFF2-40B4-BE49-F238E27FC236}">
                <a16:creationId xmlns:a16="http://schemas.microsoft.com/office/drawing/2014/main" id="{D71EA3FF-5FA6-F314-4156-5216BBEED703}"/>
              </a:ext>
            </a:extLst>
          </p:cNvPr>
          <p:cNvSpPr>
            <a:spLocks noGrp="1"/>
          </p:cNvSpPr>
          <p:nvPr>
            <p:ph type="sldNum" sz="quarter" idx="12"/>
          </p:nvPr>
        </p:nvSpPr>
        <p:spPr/>
        <p:txBody>
          <a:bodyPr/>
          <a:lstStyle/>
          <a:p>
            <a:fld id="{FE024F78-56A6-7740-B68D-8D4D026EDF3F}" type="slidenum">
              <a:rPr lang="en-US" smtClean="0"/>
              <a:pPr/>
              <a:t>62</a:t>
            </a:fld>
            <a:endParaRPr lang="en-US" dirty="0"/>
          </a:p>
        </p:txBody>
      </p:sp>
      <p:sp>
        <p:nvSpPr>
          <p:cNvPr id="3" name="Content Placeholder 3">
            <a:extLst>
              <a:ext uri="{FF2B5EF4-FFF2-40B4-BE49-F238E27FC236}">
                <a16:creationId xmlns:a16="http://schemas.microsoft.com/office/drawing/2014/main" id="{0E7E732E-523B-58B2-D4D3-52D3CAA2A067}"/>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Message-Passing</a:t>
            </a:r>
            <a:r>
              <a:rPr lang="en-US" sz="2800" dirty="0">
                <a:solidFill>
                  <a:schemeClr val="bg1">
                    <a:lumMod val="85000"/>
                  </a:schemeClr>
                </a:solidFill>
              </a:rPr>
              <a:t> is a programming model</a:t>
            </a:r>
          </a:p>
          <a:p>
            <a:pPr marL="857250" lvl="2" indent="-457200">
              <a:buFont typeface="Wingdings" panose="05000000000000000000" pitchFamily="2" charset="2"/>
              <a:buChar char="Ø"/>
            </a:pPr>
            <a:r>
              <a:rPr lang="en-US" sz="2600" dirty="0">
                <a:solidFill>
                  <a:schemeClr val="bg1">
                    <a:lumMod val="85000"/>
                  </a:schemeClr>
                </a:solidFill>
              </a:rPr>
              <a:t>Implemented by MPI</a:t>
            </a:r>
          </a:p>
          <a:p>
            <a:pPr marL="857250" lvl="2" indent="-457200">
              <a:buFont typeface="Wingdings" panose="05000000000000000000" pitchFamily="2" charset="2"/>
              <a:buChar char="Ø"/>
            </a:pPr>
            <a:r>
              <a:rPr lang="en-US" sz="2600" dirty="0">
                <a:solidFill>
                  <a:schemeClr val="bg1">
                    <a:lumMod val="85000"/>
                  </a:schemeClr>
                </a:solidFill>
              </a:rPr>
              <a:t>The Message-Passing Interface (MPI) is a library of functions</a:t>
            </a: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Essential</a:t>
            </a:r>
            <a:r>
              <a:rPr lang="en-US" sz="2800" dirty="0">
                <a:solidFill>
                  <a:schemeClr val="bg1">
                    <a:lumMod val="85000"/>
                  </a:schemeClr>
                </a:solidFill>
              </a:rPr>
              <a:t> to understand the basic concepts</a:t>
            </a:r>
          </a:p>
          <a:p>
            <a:pPr marL="857250" lvl="2" indent="-457200">
              <a:buFont typeface="Wingdings" panose="05000000000000000000" pitchFamily="2" charset="2"/>
              <a:buChar char="Ø"/>
            </a:pPr>
            <a:r>
              <a:rPr lang="en-US" sz="2600" dirty="0">
                <a:solidFill>
                  <a:schemeClr val="bg1">
                    <a:lumMod val="85000"/>
                  </a:schemeClr>
                </a:solidFill>
              </a:rPr>
              <a:t>Private variables</a:t>
            </a:r>
          </a:p>
          <a:p>
            <a:pPr marL="857250" lvl="2" indent="-457200">
              <a:buFont typeface="Wingdings" panose="05000000000000000000" pitchFamily="2" charset="2"/>
              <a:buChar char="Ø"/>
            </a:pPr>
            <a:r>
              <a:rPr lang="en-US" sz="2600" dirty="0">
                <a:solidFill>
                  <a:schemeClr val="bg1">
                    <a:lumMod val="85000"/>
                  </a:schemeClr>
                </a:solidFill>
              </a:rPr>
              <a:t>Explicit communications</a:t>
            </a:r>
          </a:p>
          <a:p>
            <a:pPr marL="857250" lvl="2" indent="-457200">
              <a:buFont typeface="Wingdings" panose="05000000000000000000" pitchFamily="2" charset="2"/>
              <a:buChar char="Ø"/>
            </a:pPr>
            <a:r>
              <a:rPr lang="en-US" sz="2600" dirty="0">
                <a:solidFill>
                  <a:schemeClr val="bg1">
                    <a:lumMod val="85000"/>
                  </a:schemeClr>
                </a:solidFill>
              </a:rPr>
              <a:t>SPMD</a:t>
            </a:r>
          </a:p>
          <a:p>
            <a:pPr marL="457200" lvl="1" indent="-457200">
              <a:buFont typeface="Wingdings" panose="05000000000000000000" pitchFamily="2" charset="2"/>
              <a:buChar char="Ø"/>
            </a:pPr>
            <a:r>
              <a:rPr lang="en-US" sz="2800" dirty="0">
                <a:solidFill>
                  <a:srgbClr val="FF0000"/>
                </a:solidFill>
              </a:rPr>
              <a:t>Difficulty</a:t>
            </a:r>
            <a:r>
              <a:rPr lang="en-US" sz="2800" dirty="0">
                <a:solidFill>
                  <a:schemeClr val="bg1">
                    <a:lumMod val="85000"/>
                  </a:schemeClr>
                </a:solidFill>
              </a:rPr>
              <a:t> comes from the Message-Passing model</a:t>
            </a:r>
          </a:p>
          <a:p>
            <a:pPr marL="857250" lvl="2" indent="-457200">
              <a:buFont typeface="Wingdings" panose="05000000000000000000" pitchFamily="2" charset="2"/>
              <a:buChar char="Ø"/>
            </a:pPr>
            <a:r>
              <a:rPr lang="en-US" sz="2600" dirty="0">
                <a:solidFill>
                  <a:schemeClr val="bg1">
                    <a:lumMod val="85000"/>
                  </a:schemeClr>
                </a:solidFill>
              </a:rPr>
              <a:t>Very different from sequential programming</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403674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A843-CAEB-A5CB-2499-B5BBFA8A1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D5BC3-17F4-88FC-1E6C-C17B1CBCEA29}"/>
              </a:ext>
            </a:extLst>
          </p:cNvPr>
          <p:cNvSpPr>
            <a:spLocks noGrp="1"/>
          </p:cNvSpPr>
          <p:nvPr>
            <p:ph type="title"/>
          </p:nvPr>
        </p:nvSpPr>
        <p:spPr/>
        <p:txBody>
          <a:bodyPr/>
          <a:lstStyle/>
          <a:p>
            <a:r>
              <a:rPr lang="en-US" dirty="0">
                <a:solidFill>
                  <a:schemeClr val="bg1"/>
                </a:solidFill>
              </a:rPr>
              <a:t>Language Interfaces</a:t>
            </a:r>
            <a:endParaRPr lang="en-US" dirty="0"/>
          </a:p>
        </p:txBody>
      </p:sp>
      <p:sp>
        <p:nvSpPr>
          <p:cNvPr id="5" name="Slide Number Placeholder 4">
            <a:extLst>
              <a:ext uri="{FF2B5EF4-FFF2-40B4-BE49-F238E27FC236}">
                <a16:creationId xmlns:a16="http://schemas.microsoft.com/office/drawing/2014/main" id="{A368999C-422F-B381-808F-C45FC408CAC5}"/>
              </a:ext>
            </a:extLst>
          </p:cNvPr>
          <p:cNvSpPr>
            <a:spLocks noGrp="1"/>
          </p:cNvSpPr>
          <p:nvPr>
            <p:ph type="sldNum" sz="quarter" idx="12"/>
          </p:nvPr>
        </p:nvSpPr>
        <p:spPr/>
        <p:txBody>
          <a:bodyPr/>
          <a:lstStyle/>
          <a:p>
            <a:fld id="{FE024F78-56A6-7740-B68D-8D4D026EDF3F}" type="slidenum">
              <a:rPr lang="en-US" smtClean="0"/>
              <a:pPr/>
              <a:t>63</a:t>
            </a:fld>
            <a:endParaRPr lang="en-US" dirty="0"/>
          </a:p>
        </p:txBody>
      </p:sp>
      <p:sp>
        <p:nvSpPr>
          <p:cNvPr id="3" name="Content Placeholder 3">
            <a:extLst>
              <a:ext uri="{FF2B5EF4-FFF2-40B4-BE49-F238E27FC236}">
                <a16:creationId xmlns:a16="http://schemas.microsoft.com/office/drawing/2014/main" id="{818F243E-96E3-80C7-ADC2-C06133F1CEE4}"/>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2800" dirty="0">
              <a:solidFill>
                <a:schemeClr val="bg1">
                  <a:lumMod val="85000"/>
                </a:schemeClr>
              </a:solidFill>
            </a:endParaRPr>
          </a:p>
        </p:txBody>
      </p:sp>
      <p:sp>
        <p:nvSpPr>
          <p:cNvPr id="4" name="Content Placeholder 3">
            <a:extLst>
              <a:ext uri="{FF2B5EF4-FFF2-40B4-BE49-F238E27FC236}">
                <a16:creationId xmlns:a16="http://schemas.microsoft.com/office/drawing/2014/main" id="{9E79F4F5-C534-F824-7E20-7E052B9FF16D}"/>
              </a:ext>
            </a:extLst>
          </p:cNvPr>
          <p:cNvSpPr txBox="1">
            <a:spLocks/>
          </p:cNvSpPr>
          <p:nvPr/>
        </p:nvSpPr>
        <p:spPr>
          <a:xfrm>
            <a:off x="885965" y="12631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Official </a:t>
            </a:r>
            <a:r>
              <a:rPr lang="en-US" sz="2800" dirty="0">
                <a:solidFill>
                  <a:schemeClr val="bg1">
                    <a:lumMod val="85000"/>
                  </a:schemeClr>
                </a:solidFill>
              </a:rPr>
              <a:t>MPI Bindings (defined in the MPI Standard)</a:t>
            </a:r>
          </a:p>
          <a:p>
            <a:pPr marL="857250" lvl="2" indent="-457200">
              <a:buFont typeface="Wingdings" panose="05000000000000000000" pitchFamily="2" charset="2"/>
              <a:buChar char="Ø"/>
            </a:pPr>
            <a:r>
              <a:rPr lang="en-US" sz="2400" dirty="0">
                <a:solidFill>
                  <a:schemeClr val="bg1">
                    <a:lumMod val="85000"/>
                  </a:schemeClr>
                </a:solidFill>
              </a:rPr>
              <a:t>C/C++, Fortran</a:t>
            </a:r>
          </a:p>
          <a:p>
            <a:pPr marL="457200" lvl="1" indent="-457200">
              <a:buFont typeface="Wingdings" panose="05000000000000000000" pitchFamily="2" charset="2"/>
              <a:buChar char="Ø"/>
            </a:pPr>
            <a:r>
              <a:rPr lang="en-US" sz="2800" dirty="0">
                <a:solidFill>
                  <a:srgbClr val="FFC000"/>
                </a:solidFill>
              </a:rPr>
              <a:t>Third-Party</a:t>
            </a:r>
            <a:r>
              <a:rPr lang="en-US" sz="2800" dirty="0"/>
              <a:t> </a:t>
            </a:r>
            <a:r>
              <a:rPr lang="en-US" sz="2800" dirty="0">
                <a:solidFill>
                  <a:schemeClr val="bg1">
                    <a:lumMod val="85000"/>
                  </a:schemeClr>
                </a:solidFill>
              </a:rPr>
              <a:t>Bindings (Community Libraries)</a:t>
            </a:r>
          </a:p>
          <a:p>
            <a:pPr marL="857250" lvl="2" indent="-457200">
              <a:buFont typeface="Wingdings" panose="05000000000000000000" pitchFamily="2" charset="2"/>
              <a:buChar char="Ø"/>
            </a:pPr>
            <a:r>
              <a:rPr lang="en-US" sz="2400" dirty="0">
                <a:solidFill>
                  <a:schemeClr val="bg1">
                    <a:lumMod val="85000"/>
                  </a:schemeClr>
                </a:solidFill>
              </a:rPr>
              <a:t>Python, Julia, Java, Rust, Go, R, MATLAB</a:t>
            </a:r>
          </a:p>
          <a:p>
            <a:pPr marL="857250" lvl="2" indent="-457200">
              <a:buFont typeface="Wingdings" panose="05000000000000000000" pitchFamily="2" charset="2"/>
              <a:buChar char="Ø"/>
            </a:pPr>
            <a:endParaRPr lang="en-US" sz="1000" dirty="0">
              <a:solidFill>
                <a:schemeClr val="bg1">
                  <a:lumMod val="85000"/>
                </a:schemeClr>
              </a:solidFill>
            </a:endParaRPr>
          </a:p>
          <a:p>
            <a:pPr marL="457200" lvl="1" indent="-457200">
              <a:buFont typeface="Wingdings" panose="05000000000000000000" pitchFamily="2" charset="2"/>
              <a:buChar char="Ø"/>
            </a:pPr>
            <a:r>
              <a:rPr lang="en-US" sz="2600" dirty="0">
                <a:solidFill>
                  <a:srgbClr val="569CD6"/>
                </a:solidFill>
              </a:rPr>
              <a:t>Python</a:t>
            </a:r>
            <a:r>
              <a:rPr lang="en-US" sz="2600" dirty="0">
                <a:solidFill>
                  <a:schemeClr val="bg1">
                    <a:lumMod val="85000"/>
                  </a:schemeClr>
                </a:solidFill>
              </a:rPr>
              <a:t>: I added some Python examples to this course</a:t>
            </a:r>
          </a:p>
          <a:p>
            <a:pPr marL="857250" lvl="2" indent="-457200">
              <a:buFont typeface="Wingdings" panose="05000000000000000000" pitchFamily="2" charset="2"/>
              <a:buChar char="Ø"/>
            </a:pPr>
            <a:r>
              <a:rPr lang="en-US" sz="2400" dirty="0">
                <a:solidFill>
                  <a:schemeClr val="bg1">
                    <a:lumMod val="85000"/>
                  </a:schemeClr>
                </a:solidFill>
              </a:rPr>
              <a:t>mpi4py package: wrappers for standard library</a:t>
            </a:r>
          </a:p>
          <a:p>
            <a:pPr marL="857250" lvl="2" indent="-457200">
              <a:buFont typeface="Wingdings" panose="05000000000000000000" pitchFamily="2" charset="2"/>
              <a:buChar char="Ø"/>
            </a:pPr>
            <a:r>
              <a:rPr lang="en-US" sz="2400" dirty="0">
                <a:solidFill>
                  <a:srgbClr val="569CD6"/>
                </a:solidFill>
                <a:hlinkClick r:id="rId2">
                  <a:extLst>
                    <a:ext uri="{A12FA001-AC4F-418D-AE19-62706E023703}">
                      <ahyp:hlinkClr xmlns:ahyp="http://schemas.microsoft.com/office/drawing/2018/hyperlinkcolor" val="tx"/>
                    </a:ext>
                  </a:extLst>
                </a:hlinkClick>
              </a:rPr>
              <a:t>https://mpi4py.readthedocs.io/</a:t>
            </a:r>
            <a:endParaRPr lang="en-US" sz="2400" dirty="0">
              <a:solidFill>
                <a:srgbClr val="569CD6"/>
              </a:solidFill>
            </a:endParaRPr>
          </a:p>
          <a:p>
            <a:pPr marL="857250" lvl="2" indent="-457200">
              <a:buFont typeface="Wingdings" panose="05000000000000000000" pitchFamily="2" charset="2"/>
              <a:buChar char="Ø"/>
            </a:pPr>
            <a:r>
              <a:rPr lang="en-US" sz="2400" dirty="0">
                <a:solidFill>
                  <a:schemeClr val="bg1">
                    <a:lumMod val="85000"/>
                  </a:schemeClr>
                </a:solidFill>
              </a:rPr>
              <a:t>Two versions of comms routines: upper and lower case</a:t>
            </a:r>
          </a:p>
          <a:p>
            <a:pPr marL="1314450" lvl="3" indent="-457200">
              <a:buFont typeface="Wingdings" panose="05000000000000000000" pitchFamily="2" charset="2"/>
              <a:buChar char="Ø"/>
            </a:pPr>
            <a:r>
              <a:rPr lang="en-US" sz="2200" dirty="0">
                <a:solidFill>
                  <a:schemeClr val="bg1">
                    <a:lumMod val="85000"/>
                  </a:schemeClr>
                </a:solidFill>
              </a:rPr>
              <a:t>comm.Send()	-	for NumPy arrays</a:t>
            </a:r>
          </a:p>
          <a:p>
            <a:pPr marL="1314450" lvl="3" indent="-457200">
              <a:buFont typeface="Wingdings" panose="05000000000000000000" pitchFamily="2" charset="2"/>
              <a:buChar char="Ø"/>
            </a:pPr>
            <a:r>
              <a:rPr lang="en-US" sz="2200" dirty="0">
                <a:solidFill>
                  <a:schemeClr val="bg1">
                    <a:lumMod val="85000"/>
                  </a:schemeClr>
                </a:solidFill>
              </a:rPr>
              <a:t>comm.send()	-	for arbitrary datatypes</a:t>
            </a:r>
          </a:p>
        </p:txBody>
      </p:sp>
    </p:spTree>
    <p:extLst>
      <p:ext uri="{BB962C8B-B14F-4D97-AF65-F5344CB8AC3E}">
        <p14:creationId xmlns:p14="http://schemas.microsoft.com/office/powerpoint/2010/main" val="2115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D264-836B-14C3-A6E7-54DAC8C0B24D}"/>
              </a:ext>
            </a:extLst>
          </p:cNvPr>
          <p:cNvSpPr>
            <a:spLocks noGrp="1"/>
          </p:cNvSpPr>
          <p:nvPr>
            <p:ph type="title"/>
          </p:nvPr>
        </p:nvSpPr>
        <p:spPr/>
        <p:txBody>
          <a:bodyPr/>
          <a:lstStyle/>
          <a:p>
            <a:r>
              <a:rPr lang="en-US" dirty="0"/>
              <a:t>HPC Python Session (Wednesday – 9:00 AM)</a:t>
            </a:r>
          </a:p>
        </p:txBody>
      </p:sp>
      <p:sp>
        <p:nvSpPr>
          <p:cNvPr id="5" name="Slide Number Placeholder 4">
            <a:extLst>
              <a:ext uri="{FF2B5EF4-FFF2-40B4-BE49-F238E27FC236}">
                <a16:creationId xmlns:a16="http://schemas.microsoft.com/office/drawing/2014/main" id="{DE9100A9-1174-0FEF-24B8-937EE8FF03E3}"/>
              </a:ext>
            </a:extLst>
          </p:cNvPr>
          <p:cNvSpPr>
            <a:spLocks noGrp="1"/>
          </p:cNvSpPr>
          <p:nvPr>
            <p:ph type="sldNum" sz="quarter" idx="12"/>
          </p:nvPr>
        </p:nvSpPr>
        <p:spPr/>
        <p:txBody>
          <a:bodyPr/>
          <a:lstStyle/>
          <a:p>
            <a:fld id="{FE024F78-56A6-7740-B68D-8D4D026EDF3F}" type="slidenum">
              <a:rPr lang="en-US" smtClean="0"/>
              <a:pPr/>
              <a:t>64</a:t>
            </a:fld>
            <a:endParaRPr lang="en-US" dirty="0"/>
          </a:p>
        </p:txBody>
      </p:sp>
      <p:pic>
        <p:nvPicPr>
          <p:cNvPr id="6" name="Picture 5" descr="A person smiling for a picture&#10;&#10;Description automatically generated">
            <a:extLst>
              <a:ext uri="{FF2B5EF4-FFF2-40B4-BE49-F238E27FC236}">
                <a16:creationId xmlns:a16="http://schemas.microsoft.com/office/drawing/2014/main" id="{D27C79AD-D6EF-9EF4-1331-E724D9A82A30}"/>
              </a:ext>
            </a:extLst>
          </p:cNvPr>
          <p:cNvPicPr>
            <a:picLocks noChangeAspect="1"/>
          </p:cNvPicPr>
          <p:nvPr/>
        </p:nvPicPr>
        <p:blipFill rotWithShape="1">
          <a:blip r:embed="rId2"/>
          <a:srcRect l="3836" r="6913"/>
          <a:stretch/>
        </p:blipFill>
        <p:spPr>
          <a:xfrm>
            <a:off x="9289624" y="2012183"/>
            <a:ext cx="2743200" cy="3657600"/>
          </a:xfrm>
          <a:prstGeom prst="rect">
            <a:avLst/>
          </a:prstGeom>
        </p:spPr>
      </p:pic>
      <p:pic>
        <p:nvPicPr>
          <p:cNvPr id="10" name="Picture 9">
            <a:extLst>
              <a:ext uri="{FF2B5EF4-FFF2-40B4-BE49-F238E27FC236}">
                <a16:creationId xmlns:a16="http://schemas.microsoft.com/office/drawing/2014/main" id="{C5215B04-E037-5BAA-49B8-F69F3CA4B920}"/>
              </a:ext>
            </a:extLst>
          </p:cNvPr>
          <p:cNvPicPr>
            <a:picLocks noChangeAspect="1"/>
          </p:cNvPicPr>
          <p:nvPr/>
        </p:nvPicPr>
        <p:blipFill>
          <a:blip r:embed="rId3"/>
          <a:stretch>
            <a:fillRect/>
          </a:stretch>
        </p:blipFill>
        <p:spPr>
          <a:xfrm>
            <a:off x="92221" y="1455764"/>
            <a:ext cx="9048750" cy="4953000"/>
          </a:xfrm>
          <a:prstGeom prst="rect">
            <a:avLst/>
          </a:prstGeom>
        </p:spPr>
      </p:pic>
      <p:sp>
        <p:nvSpPr>
          <p:cNvPr id="3" name="TextBox 2">
            <a:extLst>
              <a:ext uri="{FF2B5EF4-FFF2-40B4-BE49-F238E27FC236}">
                <a16:creationId xmlns:a16="http://schemas.microsoft.com/office/drawing/2014/main" id="{17AF75E1-7978-BA77-118C-D96535CD5270}"/>
              </a:ext>
            </a:extLst>
          </p:cNvPr>
          <p:cNvSpPr txBox="1"/>
          <p:nvPr/>
        </p:nvSpPr>
        <p:spPr>
          <a:xfrm>
            <a:off x="9140971" y="5637347"/>
            <a:ext cx="3115766" cy="584775"/>
          </a:xfrm>
          <a:prstGeom prst="rect">
            <a:avLst/>
          </a:prstGeom>
          <a:noFill/>
        </p:spPr>
        <p:txBody>
          <a:bodyPr wrap="square" rtlCol="0">
            <a:spAutoFit/>
          </a:bodyPr>
          <a:lstStyle/>
          <a:p>
            <a:r>
              <a:rPr lang="en-US" sz="3200" dirty="0">
                <a:solidFill>
                  <a:schemeClr val="bg1">
                    <a:lumMod val="95000"/>
                  </a:schemeClr>
                </a:solidFill>
                <a:latin typeface="+mj-lt"/>
              </a:rPr>
              <a:t>Ramses van Zon</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290209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02B4-C81B-77F9-C16F-422AAC762014}"/>
              </a:ext>
            </a:extLst>
          </p:cNvPr>
          <p:cNvSpPr>
            <a:spLocks noGrp="1"/>
          </p:cNvSpPr>
          <p:nvPr>
            <p:ph type="title"/>
          </p:nvPr>
        </p:nvSpPr>
        <p:spPr/>
        <p:txBody>
          <a:bodyPr/>
          <a:lstStyle/>
          <a:p>
            <a:r>
              <a:rPr lang="en-US" dirty="0"/>
              <a:t>Documentation</a:t>
            </a:r>
          </a:p>
        </p:txBody>
      </p:sp>
      <p:sp>
        <p:nvSpPr>
          <p:cNvPr id="5" name="Slide Number Placeholder 4">
            <a:extLst>
              <a:ext uri="{FF2B5EF4-FFF2-40B4-BE49-F238E27FC236}">
                <a16:creationId xmlns:a16="http://schemas.microsoft.com/office/drawing/2014/main" id="{28974FC4-509D-7BC4-5947-E0CEABDFA1FB}"/>
              </a:ext>
            </a:extLst>
          </p:cNvPr>
          <p:cNvSpPr>
            <a:spLocks noGrp="1"/>
          </p:cNvSpPr>
          <p:nvPr>
            <p:ph type="sldNum" sz="quarter" idx="12"/>
          </p:nvPr>
        </p:nvSpPr>
        <p:spPr/>
        <p:txBody>
          <a:bodyPr/>
          <a:lstStyle/>
          <a:p>
            <a:fld id="{FE024F78-56A6-7740-B68D-8D4D026EDF3F}" type="slidenum">
              <a:rPr lang="en-US" smtClean="0"/>
              <a:pPr/>
              <a:t>65</a:t>
            </a:fld>
            <a:endParaRPr lang="en-US" dirty="0"/>
          </a:p>
        </p:txBody>
      </p:sp>
      <p:sp>
        <p:nvSpPr>
          <p:cNvPr id="6" name="Content Placeholder 3">
            <a:extLst>
              <a:ext uri="{FF2B5EF4-FFF2-40B4-BE49-F238E27FC236}">
                <a16:creationId xmlns:a16="http://schemas.microsoft.com/office/drawing/2014/main" id="{7F77921D-C67A-8197-B691-699E70304374}"/>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chemeClr val="bg1">
                    <a:lumMod val="85000"/>
                  </a:schemeClr>
                </a:solidFill>
              </a:rPr>
              <a:t>MPI Standard available online</a:t>
            </a:r>
          </a:p>
          <a:p>
            <a:pPr marL="857250" lvl="2" indent="-457200">
              <a:buFont typeface="Wingdings" panose="05000000000000000000" pitchFamily="2" charset="2"/>
              <a:buChar char="Ø"/>
            </a:pPr>
            <a:r>
              <a:rPr lang="en-US" sz="2600" dirty="0">
                <a:solidFill>
                  <a:schemeClr val="bg1">
                    <a:lumMod val="85000"/>
                  </a:schemeClr>
                </a:solidFill>
              </a:rPr>
              <a:t>See: </a:t>
            </a:r>
            <a:r>
              <a:rPr lang="en-US" sz="2600" dirty="0">
                <a:solidFill>
                  <a:schemeClr val="bg1">
                    <a:lumMod val="85000"/>
                  </a:schemeClr>
                </a:solidFill>
                <a:hlinkClick r:id="rId2"/>
              </a:rPr>
              <a:t>http://www.mpi-forum.org/docs/</a:t>
            </a:r>
            <a:endParaRPr lang="en-US" sz="26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Currently on version 5.0</a:t>
            </a:r>
          </a:p>
          <a:p>
            <a:pPr marL="457200" lvl="1" indent="-457200">
              <a:buFont typeface="Wingdings" panose="05000000000000000000" pitchFamily="2" charset="2"/>
              <a:buChar char="Ø"/>
            </a:pPr>
            <a:r>
              <a:rPr lang="en-US" sz="2800" dirty="0">
                <a:solidFill>
                  <a:schemeClr val="bg1">
                    <a:lumMod val="85000"/>
                  </a:schemeClr>
                </a:solidFill>
              </a:rPr>
              <a:t>Manual (man) pages on Bridges2 </a:t>
            </a:r>
          </a:p>
          <a:p>
            <a:pPr marL="857250" lvl="2" indent="-457200">
              <a:buFont typeface="Wingdings" panose="05000000000000000000" pitchFamily="2" charset="2"/>
              <a:buChar char="Ø"/>
            </a:pPr>
            <a:r>
              <a:rPr lang="en-US" sz="2600" dirty="0">
                <a:solidFill>
                  <a:schemeClr val="bg1">
                    <a:lumMod val="85000"/>
                  </a:schemeClr>
                </a:solidFill>
              </a:rPr>
              <a:t>Must load </a:t>
            </a:r>
            <a:r>
              <a:rPr lang="en-US" sz="2800" dirty="0">
                <a:solidFill>
                  <a:schemeClr val="bg1">
                    <a:lumMod val="85000"/>
                  </a:schemeClr>
                </a:solidFill>
              </a:rPr>
              <a:t>MPI module</a:t>
            </a:r>
            <a:endParaRPr lang="en-US" sz="22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e.g., user@bridges2$ </a:t>
            </a:r>
            <a:r>
              <a:rPr lang="en-US" sz="2600" dirty="0">
                <a:solidFill>
                  <a:srgbClr val="92D050"/>
                </a:solidFill>
              </a:rPr>
              <a:t>man MPI_Init</a:t>
            </a:r>
          </a:p>
          <a:p>
            <a:pPr marL="457200" lvl="1" indent="-457200">
              <a:buFont typeface="Wingdings" panose="05000000000000000000" pitchFamily="2" charset="2"/>
              <a:buChar char="Ø"/>
            </a:pPr>
            <a:r>
              <a:rPr lang="en-US" sz="2800" dirty="0">
                <a:solidFill>
                  <a:schemeClr val="bg1">
                    <a:lumMod val="85000"/>
                  </a:schemeClr>
                </a:solidFill>
              </a:rPr>
              <a:t>Excellent Resource</a:t>
            </a:r>
          </a:p>
          <a:p>
            <a:pPr marL="857250" lvl="2" indent="-457200">
              <a:buFont typeface="Wingdings" panose="05000000000000000000" pitchFamily="2" charset="2"/>
              <a:buChar char="Ø"/>
            </a:pPr>
            <a:r>
              <a:rPr lang="en-US" sz="2600" dirty="0">
                <a:solidFill>
                  <a:schemeClr val="bg1">
                    <a:lumMod val="85000"/>
                  </a:schemeClr>
                </a:solidFill>
                <a:hlinkClick r:id="rId3"/>
              </a:rPr>
              <a:t>https://rookiehpc.org/</a:t>
            </a:r>
            <a:endParaRPr lang="en-US" sz="2600" dirty="0">
              <a:solidFill>
                <a:schemeClr val="bg1">
                  <a:lumMod val="85000"/>
                </a:schemeClr>
              </a:solidFill>
            </a:endParaRPr>
          </a:p>
          <a:p>
            <a:pPr marL="457200" lvl="1" indent="-457200">
              <a:buFont typeface="Wingdings" panose="05000000000000000000" pitchFamily="2" charset="2"/>
              <a:buChar char="Ø"/>
            </a:pPr>
            <a:r>
              <a:rPr lang="en-US" sz="2800" dirty="0">
                <a:solidFill>
                  <a:schemeClr val="bg1">
                    <a:lumMod val="85000"/>
                  </a:schemeClr>
                </a:solidFill>
              </a:rPr>
              <a:t>Textbook: Using MPI</a:t>
            </a:r>
          </a:p>
        </p:txBody>
      </p:sp>
      <p:pic>
        <p:nvPicPr>
          <p:cNvPr id="9218" name="Picture 2" descr="Using MPI, third edition: Portable Parallel Programming with the  Message-Passing Interface (Scientific and Engineering Computation):  9780262527392: ...">
            <a:extLst>
              <a:ext uri="{FF2B5EF4-FFF2-40B4-BE49-F238E27FC236}">
                <a16:creationId xmlns:a16="http://schemas.microsoft.com/office/drawing/2014/main" id="{F716BC73-83B0-E2F1-21F9-116609792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2871" y="1577512"/>
            <a:ext cx="3976687" cy="451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87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6B1A7-7D4B-59A5-FC75-57F837CAA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7989D-01D5-591E-9DEF-BBD719F7EC21}"/>
              </a:ext>
            </a:extLst>
          </p:cNvPr>
          <p:cNvSpPr>
            <a:spLocks noGrp="1"/>
          </p:cNvSpPr>
          <p:nvPr>
            <p:ph type="title"/>
          </p:nvPr>
        </p:nvSpPr>
        <p:spPr/>
        <p:txBody>
          <a:bodyPr/>
          <a:lstStyle/>
          <a:p>
            <a:r>
              <a:rPr lang="en-US" dirty="0"/>
              <a:t>Section II</a:t>
            </a:r>
          </a:p>
        </p:txBody>
      </p:sp>
      <p:sp>
        <p:nvSpPr>
          <p:cNvPr id="4" name="Subtitle 3">
            <a:extLst>
              <a:ext uri="{FF2B5EF4-FFF2-40B4-BE49-F238E27FC236}">
                <a16:creationId xmlns:a16="http://schemas.microsoft.com/office/drawing/2014/main" id="{6B065393-77F7-4152-4A9E-9856D5722BED}"/>
              </a:ext>
            </a:extLst>
          </p:cNvPr>
          <p:cNvSpPr>
            <a:spLocks noGrp="1"/>
          </p:cNvSpPr>
          <p:nvPr>
            <p:ph type="subTitle" idx="1"/>
          </p:nvPr>
        </p:nvSpPr>
        <p:spPr/>
        <p:txBody>
          <a:bodyPr/>
          <a:lstStyle/>
          <a:p>
            <a:r>
              <a:rPr lang="en-US" dirty="0"/>
              <a:t>Derived Data Types</a:t>
            </a:r>
          </a:p>
        </p:txBody>
      </p:sp>
      <p:sp>
        <p:nvSpPr>
          <p:cNvPr id="3" name="Slide Number Placeholder 2">
            <a:extLst>
              <a:ext uri="{FF2B5EF4-FFF2-40B4-BE49-F238E27FC236}">
                <a16:creationId xmlns:a16="http://schemas.microsoft.com/office/drawing/2014/main" id="{5CD0BA22-10F1-6FCF-203D-6FBFE8506FE1}"/>
              </a:ext>
            </a:extLst>
          </p:cNvPr>
          <p:cNvSpPr>
            <a:spLocks noGrp="1"/>
          </p:cNvSpPr>
          <p:nvPr>
            <p:ph type="sldNum" sz="quarter" idx="12"/>
          </p:nvPr>
        </p:nvSpPr>
        <p:spPr/>
        <p:txBody>
          <a:bodyPr/>
          <a:lstStyle/>
          <a:p>
            <a:fld id="{FE024F78-56A6-7740-B68D-8D4D026EDF3F}" type="slidenum">
              <a:rPr lang="en-US" smtClean="0"/>
              <a:pPr/>
              <a:t>66</a:t>
            </a:fld>
            <a:endParaRPr lang="en-US" dirty="0"/>
          </a:p>
        </p:txBody>
      </p:sp>
    </p:spTree>
    <p:extLst>
      <p:ext uri="{BB962C8B-B14F-4D97-AF65-F5344CB8AC3E}">
        <p14:creationId xmlns:p14="http://schemas.microsoft.com/office/powerpoint/2010/main" val="2518600809"/>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22816"/>
            <a:ext cx="10500989" cy="1327464"/>
          </a:xfrm>
        </p:spPr>
        <p:txBody>
          <a:bodyPr anchor="ctr"/>
          <a:lstStyle/>
          <a:p>
            <a:r>
              <a:rPr lang="en-US" dirty="0"/>
              <a:t>MPI_Send/</a:t>
            </a:r>
            <a:r>
              <a:rPr lang="en-US" dirty="0" err="1"/>
              <a:t>MPI_ReCv</a:t>
            </a: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67</a:t>
            </a:fld>
            <a:endParaRPr lang="en-US" dirty="0"/>
          </a:p>
        </p:txBody>
      </p:sp>
      <p:sp>
        <p:nvSpPr>
          <p:cNvPr id="6" name="TextBox 5">
            <a:extLst>
              <a:ext uri="{FF2B5EF4-FFF2-40B4-BE49-F238E27FC236}">
                <a16:creationId xmlns:a16="http://schemas.microsoft.com/office/drawing/2014/main" id="{4A53E152-E83A-0D0F-29ED-CD097578702F}"/>
              </a:ext>
            </a:extLst>
          </p:cNvPr>
          <p:cNvSpPr txBox="1"/>
          <p:nvPr/>
        </p:nvSpPr>
        <p:spPr>
          <a:xfrm>
            <a:off x="434829" y="1586510"/>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4" name="TextBox 13">
            <a:extLst>
              <a:ext uri="{FF2B5EF4-FFF2-40B4-BE49-F238E27FC236}">
                <a16:creationId xmlns:a16="http://schemas.microsoft.com/office/drawing/2014/main" id="{5AAD35D6-13DE-9863-C339-C07827D3A436}"/>
              </a:ext>
            </a:extLst>
          </p:cNvPr>
          <p:cNvSpPr txBox="1"/>
          <p:nvPr/>
        </p:nvSpPr>
        <p:spPr>
          <a:xfrm>
            <a:off x="5568950" y="1586510"/>
            <a:ext cx="6100537" cy="2011680"/>
          </a:xfrm>
          <a:prstGeom prst="rect">
            <a:avLst/>
          </a:prstGeom>
          <a:solidFill>
            <a:srgbClr val="1F1F1F"/>
          </a:solidFill>
          <a:ln>
            <a:solidFill>
              <a:schemeClr val="bg2">
                <a:lumMod val="50000"/>
              </a:schemeClr>
            </a:solidFill>
          </a:ln>
        </p:spPr>
        <p:txBody>
          <a:bodyPr wrap="square" bIns="0" numCol="1">
            <a:noAutofit/>
          </a:bodyPr>
          <a:lstStyle/>
          <a:p>
            <a:pPr>
              <a:spcAft>
                <a:spcPts val="100"/>
              </a:spcAft>
            </a:pPr>
            <a:r>
              <a:rPr lang="en-US" sz="2000" b="0" dirty="0">
                <a:solidFill>
                  <a:srgbClr val="FF0000"/>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Initial address of send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send</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send buffer entry</a:t>
            </a:r>
          </a:p>
          <a:p>
            <a:pPr>
              <a:spcAft>
                <a:spcPts val="100"/>
              </a:spcAft>
            </a:pPr>
            <a:r>
              <a:rPr lang="en-US" sz="2000" dirty="0">
                <a:solidFill>
                  <a:schemeClr val="accent1">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Rank of destination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dirty="0">
                <a:solidFill>
                  <a:schemeClr val="accent3">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Communicator (handle)</a:t>
            </a:r>
            <a:endParaRPr lang="en-US" sz="2000" b="0" dirty="0">
              <a:solidFill>
                <a:srgbClr val="CCCCCC"/>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2FA48993-33BB-D18B-69C5-FFEFFF0B7A99}"/>
              </a:ext>
            </a:extLst>
          </p:cNvPr>
          <p:cNvSpPr txBox="1"/>
          <p:nvPr/>
        </p:nvSpPr>
        <p:spPr>
          <a:xfrm>
            <a:off x="430022" y="3898821"/>
            <a:ext cx="5138928" cy="228600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40000"/>
                    <a:lumOff val="60000"/>
                  </a:schemeClr>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50000"/>
                  </a:schemeClr>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16" name="TextBox 15">
            <a:extLst>
              <a:ext uri="{FF2B5EF4-FFF2-40B4-BE49-F238E27FC236}">
                <a16:creationId xmlns:a16="http://schemas.microsoft.com/office/drawing/2014/main" id="{4CB218F1-6B89-35EF-2637-98138149A7B4}"/>
              </a:ext>
            </a:extLst>
          </p:cNvPr>
          <p:cNvSpPr txBox="1"/>
          <p:nvPr/>
        </p:nvSpPr>
        <p:spPr>
          <a:xfrm>
            <a:off x="5568951" y="3894862"/>
            <a:ext cx="6100536" cy="2323713"/>
          </a:xfrm>
          <a:prstGeom prst="rect">
            <a:avLst/>
          </a:prstGeom>
          <a:solidFill>
            <a:srgbClr val="1F1F1F"/>
          </a:solidFill>
          <a:ln>
            <a:solidFill>
              <a:schemeClr val="bg2">
                <a:lumMod val="50000"/>
              </a:schemeClr>
            </a:solidFill>
          </a:ln>
        </p:spPr>
        <p:txBody>
          <a:bodyPr wrap="square" numCol="1">
            <a:spAutoFit/>
          </a:bodyPr>
          <a:lstStyle/>
          <a:p>
            <a:pPr>
              <a:spcAft>
                <a:spcPts val="100"/>
              </a:spcAft>
            </a:pPr>
            <a:r>
              <a:rPr lang="en-US" b="0" dirty="0">
                <a:solidFill>
                  <a:srgbClr val="FFC000"/>
                </a:solidFill>
                <a:effectLst/>
                <a:latin typeface="Consolas" panose="020B0609020204030204" pitchFamily="49" charset="0"/>
              </a:rPr>
              <a:t>//</a:t>
            </a:r>
            <a:r>
              <a:rPr lang="en-US" b="0" dirty="0">
                <a:solidFill>
                  <a:srgbClr val="CCCCCC"/>
                </a:solidFill>
                <a:effectLst/>
                <a:latin typeface="Consolas" panose="020B0609020204030204" pitchFamily="49" charset="0"/>
              </a:rPr>
              <a:t> [out] </a:t>
            </a:r>
            <a:r>
              <a:rPr lang="en-US" sz="2000" b="0" dirty="0">
                <a:solidFill>
                  <a:srgbClr val="CCCCCC"/>
                </a:solidFill>
                <a:effectLst/>
                <a:latin typeface="Consolas" panose="020B0609020204030204" pitchFamily="49" charset="0"/>
              </a:rPr>
              <a:t>Initial address of receive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recv</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recv buffer entry</a:t>
            </a:r>
          </a:p>
          <a:p>
            <a:pPr>
              <a:spcAft>
                <a:spcPts val="100"/>
              </a:spcAft>
            </a:pPr>
            <a:r>
              <a:rPr lang="en-US" sz="2000" b="0" dirty="0">
                <a:solidFill>
                  <a:schemeClr val="accent1">
                    <a:lumMod val="50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Rank of source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b="0" dirty="0">
                <a:solidFill>
                  <a:schemeClr val="accent3">
                    <a:lumMod val="75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dirty="0">
                <a:solidFill>
                  <a:srgbClr val="CCCCCC"/>
                </a:solidFill>
                <a:latin typeface="Consolas" panose="020B0609020204030204" pitchFamily="49" charset="0"/>
              </a:rPr>
              <a:t>[in] </a:t>
            </a:r>
            <a:r>
              <a:rPr lang="en-US" sz="2000" b="0" dirty="0">
                <a:solidFill>
                  <a:srgbClr val="CCCCCC"/>
                </a:solidFill>
                <a:effectLst/>
                <a:latin typeface="Consolas" panose="020B0609020204030204" pitchFamily="49" charset="0"/>
              </a:rPr>
              <a:t>Communicator (handle)</a:t>
            </a:r>
            <a:endParaRPr lang="en-US" sz="2000" dirty="0">
              <a:solidFill>
                <a:srgbClr val="CCCCCC"/>
              </a:solidFill>
              <a:latin typeface="Consolas" panose="020B0609020204030204" pitchFamily="49" charset="0"/>
            </a:endParaRPr>
          </a:p>
          <a:p>
            <a:pPr>
              <a:spcAft>
                <a:spcPts val="100"/>
              </a:spcAft>
            </a:pPr>
            <a:r>
              <a:rPr lang="en-US" sz="2000" b="0" dirty="0">
                <a:solidFill>
                  <a:srgbClr val="92D050"/>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b="0" dirty="0">
                <a:solidFill>
                  <a:srgbClr val="CCCCCC"/>
                </a:solidFill>
                <a:effectLst/>
                <a:latin typeface="Consolas" panose="020B0609020204030204" pitchFamily="49" charset="0"/>
              </a:rPr>
              <a:t>[out] </a:t>
            </a:r>
            <a:r>
              <a:rPr lang="en-US" sz="2000" b="0" dirty="0">
                <a:solidFill>
                  <a:srgbClr val="CCCCCC"/>
                </a:solidFill>
                <a:effectLst/>
                <a:latin typeface="Consolas" panose="020B0609020204030204" pitchFamily="49" charset="0"/>
              </a:rPr>
              <a:t>Status object (status)</a:t>
            </a:r>
          </a:p>
        </p:txBody>
      </p:sp>
      <p:pic>
        <p:nvPicPr>
          <p:cNvPr id="40" name="Graphic 39" descr="Badge 1 outline">
            <a:extLst>
              <a:ext uri="{FF2B5EF4-FFF2-40B4-BE49-F238E27FC236}">
                <a16:creationId xmlns:a16="http://schemas.microsoft.com/office/drawing/2014/main" id="{537D6B42-51C8-C2ED-2768-327846368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440" y="2342474"/>
            <a:ext cx="499752" cy="499752"/>
          </a:xfrm>
          <a:prstGeom prst="rect">
            <a:avLst/>
          </a:prstGeom>
        </p:spPr>
      </p:pic>
      <p:pic>
        <p:nvPicPr>
          <p:cNvPr id="41" name="Graphic 40">
            <a:extLst>
              <a:ext uri="{FF2B5EF4-FFF2-40B4-BE49-F238E27FC236}">
                <a16:creationId xmlns:a16="http://schemas.microsoft.com/office/drawing/2014/main" id="{13827CFD-0F5B-A036-F086-82FE25018A4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7440" y="4771847"/>
            <a:ext cx="499752" cy="499752"/>
          </a:xfrm>
          <a:prstGeom prst="rect">
            <a:avLst/>
          </a:prstGeom>
        </p:spPr>
      </p:pic>
      <p:grpSp>
        <p:nvGrpSpPr>
          <p:cNvPr id="47" name="Group 46">
            <a:extLst>
              <a:ext uri="{FF2B5EF4-FFF2-40B4-BE49-F238E27FC236}">
                <a16:creationId xmlns:a16="http://schemas.microsoft.com/office/drawing/2014/main" id="{94BA099F-49FF-22E2-D746-3BFFB686D349}"/>
              </a:ext>
            </a:extLst>
          </p:cNvPr>
          <p:cNvGrpSpPr/>
          <p:nvPr/>
        </p:nvGrpSpPr>
        <p:grpSpPr>
          <a:xfrm>
            <a:off x="7282572" y="373542"/>
            <a:ext cx="2786377" cy="1166008"/>
            <a:chOff x="6487944" y="373542"/>
            <a:chExt cx="2786377" cy="1166008"/>
          </a:xfrm>
        </p:grpSpPr>
        <p:pic>
          <p:nvPicPr>
            <p:cNvPr id="22" name="Graphic 21" descr="Badge 1 outline">
              <a:extLst>
                <a:ext uri="{FF2B5EF4-FFF2-40B4-BE49-F238E27FC236}">
                  <a16:creationId xmlns:a16="http://schemas.microsoft.com/office/drawing/2014/main" id="{EED9A375-ACC7-8FE4-EFB3-516B02C8C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7944" y="373542"/>
              <a:ext cx="499752" cy="499752"/>
            </a:xfrm>
            <a:prstGeom prst="rect">
              <a:avLst/>
            </a:prstGeom>
          </p:spPr>
        </p:pic>
        <p:pic>
          <p:nvPicPr>
            <p:cNvPr id="26" name="Graphic 25" descr="Badge outline">
              <a:extLst>
                <a:ext uri="{FF2B5EF4-FFF2-40B4-BE49-F238E27FC236}">
                  <a16:creationId xmlns:a16="http://schemas.microsoft.com/office/drawing/2014/main" id="{8BDEBF52-09F2-3B57-312D-C70C8C8E17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631256" y="373542"/>
              <a:ext cx="499752" cy="499752"/>
            </a:xfrm>
            <a:prstGeom prst="rect">
              <a:avLst/>
            </a:prstGeom>
          </p:spPr>
        </p:pic>
        <p:sp>
          <p:nvSpPr>
            <p:cNvPr id="28" name="Rectangle 27">
              <a:extLst>
                <a:ext uri="{FF2B5EF4-FFF2-40B4-BE49-F238E27FC236}">
                  <a16:creationId xmlns:a16="http://schemas.microsoft.com/office/drawing/2014/main" id="{A6A897B8-BA19-EBF4-CEC6-88005970300C}"/>
                </a:ext>
              </a:extLst>
            </p:cNvPr>
            <p:cNvSpPr/>
            <p:nvPr/>
          </p:nvSpPr>
          <p:spPr>
            <a:xfrm>
              <a:off x="6999303" y="577698"/>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adge 1 with solid fill">
              <a:extLst>
                <a:ext uri="{FF2B5EF4-FFF2-40B4-BE49-F238E27FC236}">
                  <a16:creationId xmlns:a16="http://schemas.microsoft.com/office/drawing/2014/main" id="{96E98695-26AE-B103-D1DB-69B63C6B22B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487944" y="1039798"/>
              <a:ext cx="499752" cy="499752"/>
            </a:xfrm>
            <a:prstGeom prst="rect">
              <a:avLst/>
            </a:prstGeom>
          </p:spPr>
        </p:pic>
        <p:pic>
          <p:nvPicPr>
            <p:cNvPr id="30" name="Graphic 29" descr="Badge with solid fill">
              <a:extLst>
                <a:ext uri="{FF2B5EF4-FFF2-40B4-BE49-F238E27FC236}">
                  <a16:creationId xmlns:a16="http://schemas.microsoft.com/office/drawing/2014/main" id="{A357FE31-F183-5EAC-2ABF-3349FAC6C2E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631257" y="1039798"/>
              <a:ext cx="499752" cy="499752"/>
            </a:xfrm>
            <a:prstGeom prst="rect">
              <a:avLst/>
            </a:prstGeom>
          </p:spPr>
        </p:pic>
        <p:sp>
          <p:nvSpPr>
            <p:cNvPr id="31" name="Rectangle 30">
              <a:extLst>
                <a:ext uri="{FF2B5EF4-FFF2-40B4-BE49-F238E27FC236}">
                  <a16:creationId xmlns:a16="http://schemas.microsoft.com/office/drawing/2014/main" id="{6C6DE5A6-0DC0-294C-3C0A-FA4784826F77}"/>
                </a:ext>
              </a:extLst>
            </p:cNvPr>
            <p:cNvSpPr/>
            <p:nvPr/>
          </p:nvSpPr>
          <p:spPr>
            <a:xfrm>
              <a:off x="6999303" y="1238877"/>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2777C1D-ECB5-F114-A039-8F0F2F34B35B}"/>
                </a:ext>
              </a:extLst>
            </p:cNvPr>
            <p:cNvSpPr/>
            <p:nvPr/>
          </p:nvSpPr>
          <p:spPr>
            <a:xfrm>
              <a:off x="8144497" y="1243954"/>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BF6FC237-060B-3758-624B-12D54FC1E40D}"/>
                </a:ext>
              </a:extLst>
            </p:cNvPr>
            <p:cNvCxnSpPr>
              <a:cxnSpLocks/>
            </p:cNvCxnSpPr>
            <p:nvPr/>
          </p:nvCxnSpPr>
          <p:spPr>
            <a:xfrm>
              <a:off x="6987696" y="745810"/>
              <a:ext cx="651354" cy="419754"/>
            </a:xfrm>
            <a:prstGeom prst="straightConnector1">
              <a:avLst/>
            </a:prstGeom>
            <a:ln w="31750">
              <a:solidFill>
                <a:srgbClr val="04C866"/>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Badge 3 outline">
              <a:extLst>
                <a:ext uri="{FF2B5EF4-FFF2-40B4-BE49-F238E27FC236}">
                  <a16:creationId xmlns:a16="http://schemas.microsoft.com/office/drawing/2014/main" id="{C70EFF82-E152-F7E7-3B58-8030C288292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774569" y="373542"/>
              <a:ext cx="499752" cy="499752"/>
            </a:xfrm>
            <a:prstGeom prst="rect">
              <a:avLst/>
            </a:prstGeom>
          </p:spPr>
        </p:pic>
        <p:pic>
          <p:nvPicPr>
            <p:cNvPr id="44" name="Graphic 43" descr="Badge 3 with solid fill">
              <a:extLst>
                <a:ext uri="{FF2B5EF4-FFF2-40B4-BE49-F238E27FC236}">
                  <a16:creationId xmlns:a16="http://schemas.microsoft.com/office/drawing/2014/main" id="{6973885D-F9B8-207E-1084-77EBFF60A4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774569" y="1039798"/>
              <a:ext cx="499752" cy="499752"/>
            </a:xfrm>
            <a:prstGeom prst="rect">
              <a:avLst/>
            </a:prstGeom>
          </p:spPr>
        </p:pic>
      </p:grpSp>
      <p:sp>
        <p:nvSpPr>
          <p:cNvPr id="45" name="Title 1">
            <a:extLst>
              <a:ext uri="{FF2B5EF4-FFF2-40B4-BE49-F238E27FC236}">
                <a16:creationId xmlns:a16="http://schemas.microsoft.com/office/drawing/2014/main" id="{DD18D7D7-89AE-22E7-5B3F-ED1985CCEFC5}"/>
              </a:ext>
            </a:extLst>
          </p:cNvPr>
          <p:cNvSpPr txBox="1">
            <a:spLocks/>
          </p:cNvSpPr>
          <p:nvPr/>
        </p:nvSpPr>
        <p:spPr>
          <a:xfrm>
            <a:off x="614679" y="2803007"/>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46" name="Title 1">
            <a:extLst>
              <a:ext uri="{FF2B5EF4-FFF2-40B4-BE49-F238E27FC236}">
                <a16:creationId xmlns:a16="http://schemas.microsoft.com/office/drawing/2014/main" id="{E1DF1A84-9A0F-3FE8-1117-D12E45F8596E}"/>
              </a:ext>
            </a:extLst>
          </p:cNvPr>
          <p:cNvSpPr txBox="1">
            <a:spLocks/>
          </p:cNvSpPr>
          <p:nvPr/>
        </p:nvSpPr>
        <p:spPr>
          <a:xfrm>
            <a:off x="621030" y="5220799"/>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50" name="Rectangle: Rounded Corners 49">
            <a:extLst>
              <a:ext uri="{FF2B5EF4-FFF2-40B4-BE49-F238E27FC236}">
                <a16:creationId xmlns:a16="http://schemas.microsoft.com/office/drawing/2014/main" id="{122EE02E-2FB5-BB3A-9771-A557E76EC160}"/>
              </a:ext>
            </a:extLst>
          </p:cNvPr>
          <p:cNvSpPr/>
          <p:nvPr/>
        </p:nvSpPr>
        <p:spPr>
          <a:xfrm>
            <a:off x="2203450" y="224790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E08F7B6-DC2C-31A0-47AA-3C954D55AF82}"/>
              </a:ext>
            </a:extLst>
          </p:cNvPr>
          <p:cNvSpPr/>
          <p:nvPr/>
        </p:nvSpPr>
        <p:spPr>
          <a:xfrm>
            <a:off x="2203450" y="456565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10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wipe(left)">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6">
                                            <p:txEl>
                                              <p:pRg st="1" end="1"/>
                                            </p:txEl>
                                          </p:spTgt>
                                        </p:tgtEl>
                                        <p:attrNameLst>
                                          <p:attrName>style.visibility</p:attrName>
                                        </p:attrNameLst>
                                      </p:cBhvr>
                                      <p:to>
                                        <p:strVal val="visible"/>
                                      </p:to>
                                    </p:set>
                                    <p:animEffect transition="in" filter="wipe(left)">
                                      <p:cBhvr>
                                        <p:cTn id="18" dur="500"/>
                                        <p:tgtEl>
                                          <p:spTgt spid="1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wipe(left)">
                                      <p:cBhvr>
                                        <p:cTn id="26" dur="500"/>
                                        <p:tgtEl>
                                          <p:spTgt spid="1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wipe(left)">
                                      <p:cBhvr>
                                        <p:cTn id="31" dur="500"/>
                                        <p:tgtEl>
                                          <p:spTgt spid="14">
                                            <p:txEl>
                                              <p:pRg st="3" end="3"/>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xEl>
                                              <p:pRg st="3" end="3"/>
                                            </p:txEl>
                                          </p:spTgt>
                                        </p:tgtEl>
                                        <p:attrNameLst>
                                          <p:attrName>style.visibility</p:attrName>
                                        </p:attrNameLst>
                                      </p:cBhvr>
                                      <p:to>
                                        <p:strVal val="visible"/>
                                      </p:to>
                                    </p:set>
                                    <p:animEffect transition="in" filter="wipe(left)">
                                      <p:cBhvr>
                                        <p:cTn id="34" dur="500"/>
                                        <p:tgtEl>
                                          <p:spTgt spid="1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animEffect transition="in" filter="wipe(left)">
                                      <p:cBhvr>
                                        <p:cTn id="39" dur="500"/>
                                        <p:tgtEl>
                                          <p:spTgt spid="14">
                                            <p:txEl>
                                              <p:pRg st="4" end="4"/>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animEffect transition="in" filter="wipe(left)">
                                      <p:cBhvr>
                                        <p:cTn id="42" dur="500"/>
                                        <p:tgtEl>
                                          <p:spTgt spid="1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xEl>
                                              <p:pRg st="5" end="5"/>
                                            </p:txEl>
                                          </p:spTgt>
                                        </p:tgtEl>
                                        <p:attrNameLst>
                                          <p:attrName>style.visibility</p:attrName>
                                        </p:attrNameLst>
                                      </p:cBhvr>
                                      <p:to>
                                        <p:strVal val="visible"/>
                                      </p:to>
                                    </p:set>
                                    <p:animEffect transition="in" filter="wipe(left)">
                                      <p:cBhvr>
                                        <p:cTn id="47" dur="500"/>
                                        <p:tgtEl>
                                          <p:spTgt spid="14">
                                            <p:txEl>
                                              <p:pRg st="5" end="5"/>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6">
                                            <p:txEl>
                                              <p:pRg st="5" end="5"/>
                                            </p:txEl>
                                          </p:spTgt>
                                        </p:tgtEl>
                                        <p:attrNameLst>
                                          <p:attrName>style.visibility</p:attrName>
                                        </p:attrNameLst>
                                      </p:cBhvr>
                                      <p:to>
                                        <p:strVal val="visible"/>
                                      </p:to>
                                    </p:set>
                                    <p:animEffect transition="in" filter="wipe(left)">
                                      <p:cBhvr>
                                        <p:cTn id="50" dur="500"/>
                                        <p:tgtEl>
                                          <p:spTgt spid="1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6">
                                            <p:txEl>
                                              <p:pRg st="6" end="6"/>
                                            </p:txEl>
                                          </p:spTgt>
                                        </p:tgtEl>
                                        <p:attrNameLst>
                                          <p:attrName>style.visibility</p:attrName>
                                        </p:attrNameLst>
                                      </p:cBhvr>
                                      <p:to>
                                        <p:strVal val="visible"/>
                                      </p:to>
                                    </p:set>
                                    <p:animEffect transition="in" filter="wipe(left)">
                                      <p:cBhvr>
                                        <p:cTn id="55" dur="500"/>
                                        <p:tgtEl>
                                          <p:spTgt spid="1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 Intrinsic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68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68</a:t>
            </a:fld>
            <a:endParaRPr lang="en-US" dirty="0"/>
          </a:p>
        </p:txBody>
      </p:sp>
      <p:graphicFrame>
        <p:nvGraphicFramePr>
          <p:cNvPr id="10" name="Table 9">
            <a:extLst>
              <a:ext uri="{FF2B5EF4-FFF2-40B4-BE49-F238E27FC236}">
                <a16:creationId xmlns:a16="http://schemas.microsoft.com/office/drawing/2014/main" id="{1D0DA11F-D89E-2763-3F8A-2CE1BBD9DAF0}"/>
              </a:ext>
            </a:extLst>
          </p:cNvPr>
          <p:cNvGraphicFramePr>
            <a:graphicFrameLocks noGrp="1"/>
          </p:cNvGraphicFramePr>
          <p:nvPr>
            <p:extLst>
              <p:ext uri="{D42A27DB-BD31-4B8C-83A1-F6EECF244321}">
                <p14:modId xmlns:p14="http://schemas.microsoft.com/office/powerpoint/2010/main" val="2523659675"/>
              </p:ext>
            </p:extLst>
          </p:nvPr>
        </p:nvGraphicFramePr>
        <p:xfrm>
          <a:off x="429745" y="1225830"/>
          <a:ext cx="11123240" cy="5186354"/>
        </p:xfrm>
        <a:graphic>
          <a:graphicData uri="http://schemas.openxmlformats.org/drawingml/2006/table">
            <a:tbl>
              <a:tblPr/>
              <a:tblGrid>
                <a:gridCol w="3707747">
                  <a:extLst>
                    <a:ext uri="{9D8B030D-6E8A-4147-A177-3AD203B41FA5}">
                      <a16:colId xmlns:a16="http://schemas.microsoft.com/office/drawing/2014/main" val="1304025126"/>
                    </a:ext>
                  </a:extLst>
                </a:gridCol>
                <a:gridCol w="3903415">
                  <a:extLst>
                    <a:ext uri="{9D8B030D-6E8A-4147-A177-3AD203B41FA5}">
                      <a16:colId xmlns:a16="http://schemas.microsoft.com/office/drawing/2014/main" val="3669491919"/>
                    </a:ext>
                  </a:extLst>
                </a:gridCol>
                <a:gridCol w="3512078">
                  <a:extLst>
                    <a:ext uri="{9D8B030D-6E8A-4147-A177-3AD203B41FA5}">
                      <a16:colId xmlns:a16="http://schemas.microsoft.com/office/drawing/2014/main" val="1031364411"/>
                    </a:ext>
                  </a:extLst>
                </a:gridCol>
              </a:tblGrid>
              <a:tr h="415086">
                <a:tc gridSpan="2">
                  <a:txBody>
                    <a:bodyPr/>
                    <a:lstStyle/>
                    <a:p>
                      <a:pPr algn="ctr" fontAlgn="ctr" latinLnBrk="0"/>
                      <a:r>
                        <a:rPr lang="en-US" sz="2000" b="1" dirty="0">
                          <a:solidFill>
                            <a:schemeClr val="accent6">
                              <a:lumMod val="75000"/>
                            </a:schemeClr>
                          </a:solidFill>
                          <a:effectLst/>
                          <a:latin typeface="Arial" panose="020B0604020202020204" pitchFamily="34" charset="0"/>
                        </a:rPr>
                        <a:t>C/C++</a:t>
                      </a:r>
                    </a:p>
                  </a:txBody>
                  <a:tcPr marL="102420" marR="102420" marT="51210" marB="5121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algn="ctr" fontAlgn="ctr" latinLnBrk="0"/>
                      <a:r>
                        <a:rPr lang="en-US" sz="2000" b="1" dirty="0">
                          <a:ln>
                            <a:noFill/>
                          </a:ln>
                          <a:solidFill>
                            <a:srgbClr val="007600"/>
                          </a:solidFill>
                          <a:effectLst/>
                          <a:latin typeface="Arial" panose="020B0604020202020204" pitchFamily="34" charset="0"/>
                        </a:rPr>
                        <a:t>FORTRAN</a:t>
                      </a:r>
                    </a:p>
                  </a:txBody>
                  <a:tcPr marL="26957" marR="26957" marT="53914" marB="5391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685075459"/>
                  </a:ext>
                </a:extLst>
              </a:tr>
              <a:tr h="4750847">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MPI_WCHAR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MPI_FLOAT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MPI_DOUBLE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MPI_LONG_DOUBLE</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MPI_C_FLOAT_COMPLEX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MPI_C_BOOL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MPI_LOGICAL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MPI_BYTE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rgbClr val="00B050"/>
                          </a:solidFill>
                          <a:effectLst/>
                          <a:latin typeface="Arial" panose="020B0604020202020204" pitchFamily="34" charset="0"/>
                        </a:rPr>
                        <a:t>MPI_CHARACTER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MPI_INTEGER1</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MPI_REAL8</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MPI_DOUBLE_PRECISION</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MPI_LOGICAL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MPI_BYTE</a:t>
                      </a:r>
                    </a:p>
                    <a:p>
                      <a:pPr algn="l" fontAlgn="t" latinLnBrk="0"/>
                      <a:r>
                        <a:rPr lang="en-US" sz="1800" b="1" dirty="0">
                          <a:solidFill>
                            <a:srgbClr val="00B050"/>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68374296"/>
                  </a:ext>
                </a:extLst>
              </a:tr>
            </a:tbl>
          </a:graphicData>
        </a:graphic>
      </p:graphicFrame>
    </p:spTree>
    <p:extLst>
      <p:ext uri="{BB962C8B-B14F-4D97-AF65-F5344CB8AC3E}">
        <p14:creationId xmlns:p14="http://schemas.microsoft.com/office/powerpoint/2010/main" val="485713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69</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5408023" y="2080183"/>
            <a:ext cx="5834646" cy="1940957"/>
          </a:xfrm>
          <a:prstGeom prst="roundRect">
            <a:avLst>
              <a:gd name="adj" fmla="val 14074"/>
            </a:avLst>
          </a:prstGeom>
          <a:ln>
            <a:solidFill>
              <a:schemeClr val="bg1">
                <a:lumMod val="75000"/>
              </a:schemeClr>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600" dirty="0">
                <a:solidFill>
                  <a:schemeClr val="bg1">
                    <a:lumMod val="85000"/>
                  </a:schemeClr>
                </a:solidFill>
              </a:rPr>
              <a:t>What happens if we want </a:t>
            </a:r>
          </a:p>
          <a:p>
            <a:pPr algn="ctr"/>
            <a:r>
              <a:rPr lang="en-US" sz="3600" dirty="0">
                <a:solidFill>
                  <a:schemeClr val="bg1">
                    <a:lumMod val="85000"/>
                  </a:schemeClr>
                </a:solidFill>
              </a:rPr>
              <a:t>to send </a:t>
            </a:r>
            <a:r>
              <a:rPr lang="en-US" sz="8000" dirty="0">
                <a:ln>
                  <a:solidFill>
                    <a:schemeClr val="bg1"/>
                  </a:solidFill>
                </a:ln>
                <a:gradFill>
                  <a:gsLst>
                    <a:gs pos="100000">
                      <a:schemeClr val="tx2"/>
                    </a:gs>
                    <a:gs pos="81000">
                      <a:schemeClr val="accent6"/>
                    </a:gs>
                    <a:gs pos="0">
                      <a:srgbClr val="02F5F2"/>
                    </a:gs>
                  </a:gsLst>
                  <a:lin ang="7800000" scaled="0"/>
                </a:gradFill>
                <a:latin typeface="Colonna MT" panose="04020805060202030203" pitchFamily="82" charset="0"/>
              </a:rPr>
              <a:t>custom</a:t>
            </a:r>
            <a:r>
              <a:rPr lang="en-US" sz="3600" dirty="0">
                <a:solidFill>
                  <a:schemeClr val="bg1">
                    <a:lumMod val="85000"/>
                  </a:schemeClr>
                </a:solidFill>
              </a:rPr>
              <a:t> data</a:t>
            </a:r>
          </a:p>
          <a:p>
            <a:pPr algn="ctr"/>
            <a:r>
              <a:rPr lang="en-US" sz="3600" dirty="0">
                <a:solidFill>
                  <a:srgbClr val="00B050"/>
                </a:solidFill>
              </a:rPr>
              <a:t>without making a copy</a:t>
            </a:r>
            <a:r>
              <a:rPr lang="en-US" sz="3600" dirty="0">
                <a:solidFill>
                  <a:schemeClr val="bg1">
                    <a:lumMod val="85000"/>
                  </a:schemeClr>
                </a:solidFill>
              </a:rPr>
              <a:t>?</a:t>
            </a:r>
            <a:endParaRPr lang="en-US" sz="3600" kern="12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44485C78-8031-DB32-35AF-ECDBC0B8418B}"/>
              </a:ext>
            </a:extLst>
          </p:cNvPr>
          <p:cNvSpPr txBox="1"/>
          <p:nvPr/>
        </p:nvSpPr>
        <p:spPr>
          <a:xfrm>
            <a:off x="6096000" y="4122762"/>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2"/>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dirty="0">
                <a:solidFill>
                  <a:srgbClr val="569CD6"/>
                </a:solidFill>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FF00"/>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         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6" name="TextBox 5">
            <a:extLst>
              <a:ext uri="{FF2B5EF4-FFF2-40B4-BE49-F238E27FC236}">
                <a16:creationId xmlns:a16="http://schemas.microsoft.com/office/drawing/2014/main" id="{F494FF46-FB53-D03C-8ACC-FC14DFD14379}"/>
              </a:ext>
            </a:extLst>
          </p:cNvPr>
          <p:cNvSpPr txBox="1"/>
          <p:nvPr/>
        </p:nvSpPr>
        <p:spPr>
          <a:xfrm>
            <a:off x="903554" y="4122762"/>
            <a:ext cx="5138928" cy="2246769"/>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2"/>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FFFF00"/>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8" name="TextBox 7">
            <a:extLst>
              <a:ext uri="{FF2B5EF4-FFF2-40B4-BE49-F238E27FC236}">
                <a16:creationId xmlns:a16="http://schemas.microsoft.com/office/drawing/2014/main" id="{C43D7A54-7B12-394F-8B2F-464D0B0276FB}"/>
              </a:ext>
            </a:extLst>
          </p:cNvPr>
          <p:cNvSpPr txBox="1"/>
          <p:nvPr/>
        </p:nvSpPr>
        <p:spPr>
          <a:xfrm>
            <a:off x="949331" y="2080183"/>
            <a:ext cx="4358205" cy="1940957"/>
          </a:xfrm>
          <a:prstGeom prst="roundRect">
            <a:avLst>
              <a:gd name="adj" fmla="val 15590"/>
            </a:avLst>
          </a:prstGeom>
          <a:noFill/>
          <a:ln>
            <a:solidFill>
              <a:schemeClr val="bg1">
                <a:lumMod val="75000"/>
              </a:schemeClr>
            </a:solidFill>
          </a:ln>
        </p:spPr>
        <p:txBody>
          <a:bodyPr wrap="square" rtlCol="0">
            <a:spAutoFit/>
          </a:bodyPr>
          <a:lstStyle/>
          <a:p>
            <a:r>
              <a:rPr lang="en-US" dirty="0">
                <a:solidFill>
                  <a:srgbClr val="D9D9D9"/>
                </a:solidFill>
                <a:latin typeface="+mj-lt"/>
              </a:rPr>
              <a:t>Recall : 	MPI just gets the </a:t>
            </a:r>
            <a:r>
              <a:rPr lang="en-US" dirty="0">
                <a:solidFill>
                  <a:schemeClr val="accent1">
                    <a:lumMod val="75000"/>
                  </a:schemeClr>
                </a:solidFill>
                <a:latin typeface="+mj-lt"/>
              </a:rPr>
              <a:t>starting </a:t>
            </a:r>
          </a:p>
          <a:p>
            <a:r>
              <a:rPr lang="en-US" dirty="0">
                <a:solidFill>
                  <a:schemeClr val="accent1">
                    <a:lumMod val="75000"/>
                  </a:schemeClr>
                </a:solidFill>
                <a:latin typeface="+mj-lt"/>
              </a:rPr>
              <a:t>		address of the memory</a:t>
            </a:r>
            <a:r>
              <a:rPr lang="en-US" dirty="0">
                <a:solidFill>
                  <a:srgbClr val="D9D9D9"/>
                </a:solidFill>
                <a:latin typeface="+mj-lt"/>
              </a:rPr>
              <a:t> </a:t>
            </a:r>
            <a:br>
              <a:rPr lang="en-US" dirty="0">
                <a:solidFill>
                  <a:srgbClr val="D9D9D9"/>
                </a:solidFill>
                <a:latin typeface="+mj-lt"/>
              </a:rPr>
            </a:br>
            <a:r>
              <a:rPr lang="en-US" dirty="0">
                <a:solidFill>
                  <a:srgbClr val="D9D9D9"/>
                </a:solidFill>
                <a:latin typeface="+mj-lt"/>
              </a:rPr>
              <a:t>		you want to send/receive.</a:t>
            </a:r>
          </a:p>
          <a:p>
            <a:r>
              <a:rPr lang="en-US" dirty="0">
                <a:solidFill>
                  <a:schemeClr val="accent1">
                    <a:lumMod val="40000"/>
                    <a:lumOff val="60000"/>
                  </a:schemeClr>
                </a:solidFill>
                <a:latin typeface="+mj-lt"/>
              </a:rPr>
              <a:t>i.e., </a:t>
            </a:r>
          </a:p>
          <a:p>
            <a:r>
              <a:rPr lang="en-US" dirty="0">
                <a:solidFill>
                  <a:srgbClr val="D9D9D9"/>
                </a:solidFill>
                <a:latin typeface="+mj-lt"/>
              </a:rPr>
              <a:t>MPI_Send (</a:t>
            </a:r>
            <a:r>
              <a:rPr lang="en-US" sz="1800" b="0" dirty="0">
                <a:solidFill>
                  <a:srgbClr val="569CD6"/>
                </a:solidFill>
                <a:effectLst/>
                <a:latin typeface="Consolas" panose="020B0609020204030204" pitchFamily="49" charset="0"/>
              </a:rPr>
              <a:t>const</a:t>
            </a:r>
            <a:r>
              <a:rPr lang="en-US" sz="1800" b="0" dirty="0">
                <a:solidFill>
                  <a:srgbClr val="CCCCCC"/>
                </a:solidFill>
                <a:effectLst/>
                <a:latin typeface="Consolas" panose="020B0609020204030204" pitchFamily="49" charset="0"/>
              </a:rPr>
              <a:t>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FF0000"/>
                </a:solidFill>
                <a:effectLst/>
                <a:latin typeface="Consolas" panose="020B0609020204030204" pitchFamily="49" charset="0"/>
              </a:rPr>
              <a:t>sbuf</a:t>
            </a:r>
            <a:r>
              <a:rPr lang="en-US" sz="1800" b="0" dirty="0">
                <a:solidFill>
                  <a:srgbClr val="D9D9D9"/>
                </a:solidFill>
                <a:effectLst/>
                <a:latin typeface="Consolas" panose="020B0609020204030204" pitchFamily="49" charset="0"/>
              </a:rPr>
              <a:t>, … )</a:t>
            </a:r>
            <a:br>
              <a:rPr lang="en-US" sz="1800" b="0" dirty="0">
                <a:solidFill>
                  <a:srgbClr val="D9D9D9"/>
                </a:solidFill>
                <a:effectLst/>
                <a:latin typeface="Consolas" panose="020B0609020204030204" pitchFamily="49" charset="0"/>
              </a:rPr>
            </a:br>
            <a:r>
              <a:rPr lang="en-US" dirty="0">
                <a:solidFill>
                  <a:srgbClr val="D9D9D9"/>
                </a:solidFill>
                <a:latin typeface="+mj-lt"/>
              </a:rPr>
              <a:t>MPI_Recv (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dirty="0">
                <a:solidFill>
                  <a:srgbClr val="FFC000"/>
                </a:solidFill>
                <a:latin typeface="Consolas" panose="020B0609020204030204" pitchFamily="49" charset="0"/>
              </a:rPr>
              <a:t>r</a:t>
            </a:r>
            <a:r>
              <a:rPr lang="en-US" sz="1800" b="0" dirty="0">
                <a:solidFill>
                  <a:srgbClr val="FFC000"/>
                </a:solidFill>
                <a:effectLst/>
                <a:latin typeface="Consolas" panose="020B0609020204030204" pitchFamily="49" charset="0"/>
              </a:rPr>
              <a:t>buf</a:t>
            </a:r>
            <a:r>
              <a:rPr lang="en-US" sz="1800" b="0" dirty="0">
                <a:solidFill>
                  <a:srgbClr val="D9D9D9"/>
                </a:solidFill>
                <a:effectLst/>
                <a:latin typeface="Consolas" panose="020B0609020204030204" pitchFamily="49" charset="0"/>
              </a:rPr>
              <a:t>, … )</a:t>
            </a:r>
            <a:endParaRPr lang="en-US" dirty="0">
              <a:solidFill>
                <a:srgbClr val="D9D9D9"/>
              </a:solidFill>
              <a:latin typeface="+mj-lt"/>
            </a:endParaRPr>
          </a:p>
        </p:txBody>
      </p:sp>
    </p:spTree>
    <p:extLst>
      <p:ext uri="{BB962C8B-B14F-4D97-AF65-F5344CB8AC3E}">
        <p14:creationId xmlns:p14="http://schemas.microsoft.com/office/powerpoint/2010/main" val="19668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500"/>
                                        <p:tgtEl>
                                          <p:spTgt spid="1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Effect transition="in" filter="fade">
                                      <p:cBhvr>
                                        <p:cTn id="26" dur="500"/>
                                        <p:tgtEl>
                                          <p:spTgt spid="1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Effect transition="in" filter="fade">
                                      <p:cBhvr>
                                        <p:cTn id="31"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5382DB-3541-BD12-33A0-10DE46A6139A}"/>
              </a:ext>
            </a:extLst>
          </p:cNvPr>
          <p:cNvGrpSpPr/>
          <p:nvPr/>
        </p:nvGrpSpPr>
        <p:grpSpPr>
          <a:xfrm>
            <a:off x="-114007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C33E6A3F-3A1D-F275-9CB5-AACA04273A74}"/>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4EE003FB-9BC9-8F23-D75E-287C05DFBE8C}"/>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04468DA5-9FDF-CCC3-A950-7037FAE87263}"/>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51C9A8A-2C00-E9CE-AAF3-73B9E4B3416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547359C7-1EE0-712A-40AD-EE10665E150A}"/>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2B5FE603-C0F6-B39C-3D20-4954FC534DAD}"/>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53E8F224-9552-1CCC-6F61-E21FD74DBB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5EB22464-18A9-8DA3-D672-C5A54D6E036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9587508-F06E-D9B8-9E13-A9A04AB63C87}"/>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Ramses van Zon</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SciNet, University of Toronto, Canada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FDE65DB4-6428-FA77-D25B-B44619F39D17}"/>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58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70</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672465" y="1612533"/>
            <a:ext cx="1084707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We can serialize</a:t>
            </a:r>
            <a:r>
              <a:rPr lang="en-US" sz="6000" dirty="0">
                <a:solidFill>
                  <a:schemeClr val="bg1">
                    <a:lumMod val="95000"/>
                  </a:schemeClr>
                </a:solidFill>
                <a:latin typeface="Colonna MT" panose="04020805060202030203" pitchFamily="82" charset="0"/>
              </a:rPr>
              <a:t> </a:t>
            </a:r>
            <a:r>
              <a:rPr lang="en-US" sz="6000" dirty="0">
                <a:ln>
                  <a:solidFill>
                    <a:schemeClr val="bg1"/>
                  </a:solidFill>
                </a:ln>
                <a:solidFill>
                  <a:schemeClr val="accent6">
                    <a:lumMod val="60000"/>
                    <a:lumOff val="40000"/>
                  </a:schemeClr>
                </a:solidFill>
                <a:latin typeface="Colonna MT" panose="04020805060202030203" pitchFamily="82" charset="0"/>
              </a:rPr>
              <a:t>custom</a:t>
            </a:r>
            <a:r>
              <a:rPr lang="en-US" sz="2400" dirty="0">
                <a:solidFill>
                  <a:schemeClr val="bg1">
                    <a:lumMod val="95000"/>
                  </a:schemeClr>
                </a:solidFill>
              </a:rPr>
              <a:t> data into a message stream</a:t>
            </a:r>
          </a:p>
          <a:p>
            <a:pPr lvl="1" algn="r"/>
            <a:r>
              <a:rPr lang="en-US" sz="2800" dirty="0">
                <a:solidFill>
                  <a:schemeClr val="bg1">
                    <a:lumMod val="95000"/>
                  </a:schemeClr>
                </a:solidFill>
                <a:latin typeface="+mj-lt"/>
                <a:ea typeface="+mj-ea"/>
                <a:cs typeface="+mj-cs"/>
              </a:rPr>
              <a:t>&gt;&gt; Declarative specification of data layout &lt;&lt;</a:t>
            </a:r>
          </a:p>
        </p:txBody>
      </p:sp>
      <p:graphicFrame>
        <p:nvGraphicFramePr>
          <p:cNvPr id="6" name="Table 5">
            <a:extLst>
              <a:ext uri="{FF2B5EF4-FFF2-40B4-BE49-F238E27FC236}">
                <a16:creationId xmlns:a16="http://schemas.microsoft.com/office/drawing/2014/main" id="{DC121B29-75E5-E313-FC1D-0C824DE6ED95}"/>
              </a:ext>
            </a:extLst>
          </p:cNvPr>
          <p:cNvGraphicFramePr>
            <a:graphicFrameLocks noGrp="1"/>
          </p:cNvGraphicFramePr>
          <p:nvPr>
            <p:extLst>
              <p:ext uri="{D42A27DB-BD31-4B8C-83A1-F6EECF244321}">
                <p14:modId xmlns:p14="http://schemas.microsoft.com/office/powerpoint/2010/main" val="3533957669"/>
              </p:ext>
            </p:extLst>
          </p:nvPr>
        </p:nvGraphicFramePr>
        <p:xfrm>
          <a:off x="38251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4957697"/>
                  </a:ext>
                </a:extLst>
              </a:tr>
            </a:tbl>
          </a:graphicData>
        </a:graphic>
      </p:graphicFrame>
      <p:graphicFrame>
        <p:nvGraphicFramePr>
          <p:cNvPr id="7" name="Table 6">
            <a:extLst>
              <a:ext uri="{FF2B5EF4-FFF2-40B4-BE49-F238E27FC236}">
                <a16:creationId xmlns:a16="http://schemas.microsoft.com/office/drawing/2014/main" id="{6E3F7E48-A496-5911-79E0-0771B1BB45E5}"/>
              </a:ext>
            </a:extLst>
          </p:cNvPr>
          <p:cNvGraphicFramePr>
            <a:graphicFrameLocks noGrp="1"/>
          </p:cNvGraphicFramePr>
          <p:nvPr>
            <p:extLst>
              <p:ext uri="{D42A27DB-BD31-4B8C-83A1-F6EECF244321}">
                <p14:modId xmlns:p14="http://schemas.microsoft.com/office/powerpoint/2010/main" val="3946056198"/>
              </p:ext>
            </p:extLst>
          </p:nvPr>
        </p:nvGraphicFramePr>
        <p:xfrm>
          <a:off x="74827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extLst>
                  <a:ext uri="{0D108BD9-81ED-4DB2-BD59-A6C34878D82A}">
                    <a16:rowId xmlns:a16="http://schemas.microsoft.com/office/drawing/2014/main" val="1584957697"/>
                  </a:ext>
                </a:extLst>
              </a:tr>
            </a:tbl>
          </a:graphicData>
        </a:graphic>
      </p:graphicFrame>
      <p:cxnSp>
        <p:nvCxnSpPr>
          <p:cNvPr id="20" name="Straight Connector 19">
            <a:extLst>
              <a:ext uri="{FF2B5EF4-FFF2-40B4-BE49-F238E27FC236}">
                <a16:creationId xmlns:a16="http://schemas.microsoft.com/office/drawing/2014/main" id="{86F4CDDE-31DC-53CD-37E6-68F5F91394EA}"/>
              </a:ext>
            </a:extLst>
          </p:cNvPr>
          <p:cNvCxnSpPr>
            <a:cxnSpLocks/>
            <a:stCxn id="61" idx="0"/>
          </p:cNvCxnSpPr>
          <p:nvPr/>
        </p:nvCxnSpPr>
        <p:spPr>
          <a:xfrm flipH="1" flipV="1">
            <a:off x="9138339" y="4318082"/>
            <a:ext cx="1" cy="5181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10E1F8-1C0A-0A0D-601B-77FF88E679E6}"/>
              </a:ext>
            </a:extLst>
          </p:cNvPr>
          <p:cNvCxnSpPr>
            <a:cxnSpLocks/>
            <a:endCxn id="61" idx="7"/>
          </p:cNvCxnSpPr>
          <p:nvPr/>
        </p:nvCxnSpPr>
        <p:spPr>
          <a:xfrm flipH="1">
            <a:off x="9217725" y="4302517"/>
            <a:ext cx="1542421" cy="56658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3ED4ED-9789-C859-3A47-B85EF64CD91E}"/>
              </a:ext>
            </a:extLst>
          </p:cNvPr>
          <p:cNvCxnSpPr>
            <a:cxnSpLocks/>
            <a:stCxn id="61" idx="1"/>
          </p:cNvCxnSpPr>
          <p:nvPr/>
        </p:nvCxnSpPr>
        <p:spPr>
          <a:xfrm flipH="1" flipV="1">
            <a:off x="8221000" y="4318082"/>
            <a:ext cx="837954" cy="55101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E0D888-E9F1-038E-8F35-3791B711A3CB}"/>
              </a:ext>
            </a:extLst>
          </p:cNvPr>
          <p:cNvSpPr txBox="1"/>
          <p:nvPr/>
        </p:nvSpPr>
        <p:spPr>
          <a:xfrm>
            <a:off x="8321749" y="5034904"/>
            <a:ext cx="1425044" cy="461665"/>
          </a:xfrm>
          <a:prstGeom prst="rect">
            <a:avLst/>
          </a:prstGeom>
          <a:noFill/>
        </p:spPr>
        <p:txBody>
          <a:bodyPr wrap="square" rtlCol="0">
            <a:spAutoFit/>
          </a:bodyPr>
          <a:lstStyle/>
          <a:p>
            <a:pPr algn="ctr"/>
            <a:r>
              <a:rPr lang="en-US" sz="2400" dirty="0">
                <a:solidFill>
                  <a:schemeClr val="bg1">
                    <a:lumMod val="85000"/>
                  </a:schemeClr>
                </a:solidFill>
                <a:latin typeface="+mj-lt"/>
              </a:rPr>
              <a:t>indexed</a:t>
            </a:r>
          </a:p>
        </p:txBody>
      </p:sp>
      <p:sp>
        <p:nvSpPr>
          <p:cNvPr id="8" name="TextBox 7">
            <a:extLst>
              <a:ext uri="{FF2B5EF4-FFF2-40B4-BE49-F238E27FC236}">
                <a16:creationId xmlns:a16="http://schemas.microsoft.com/office/drawing/2014/main" id="{C711C2F2-A098-5B6F-7A34-A19667845D8B}"/>
              </a:ext>
            </a:extLst>
          </p:cNvPr>
          <p:cNvSpPr txBox="1"/>
          <p:nvPr/>
        </p:nvSpPr>
        <p:spPr>
          <a:xfrm>
            <a:off x="40402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9" name="TextBox 8">
            <a:extLst>
              <a:ext uri="{FF2B5EF4-FFF2-40B4-BE49-F238E27FC236}">
                <a16:creationId xmlns:a16="http://schemas.microsoft.com/office/drawing/2014/main" id="{CD315279-325E-220F-BFDB-D55C79255B3D}"/>
              </a:ext>
            </a:extLst>
          </p:cNvPr>
          <p:cNvSpPr txBox="1"/>
          <p:nvPr/>
        </p:nvSpPr>
        <p:spPr>
          <a:xfrm>
            <a:off x="513883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10" name="TextBox 9">
            <a:extLst>
              <a:ext uri="{FF2B5EF4-FFF2-40B4-BE49-F238E27FC236}">
                <a16:creationId xmlns:a16="http://schemas.microsoft.com/office/drawing/2014/main" id="{DB24DE2C-D1CF-56F6-23DC-2DC2B218D3A0}"/>
              </a:ext>
            </a:extLst>
          </p:cNvPr>
          <p:cNvSpPr txBox="1"/>
          <p:nvPr/>
        </p:nvSpPr>
        <p:spPr>
          <a:xfrm>
            <a:off x="62373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cxnSp>
        <p:nvCxnSpPr>
          <p:cNvPr id="12" name="Straight Connector 11">
            <a:extLst>
              <a:ext uri="{FF2B5EF4-FFF2-40B4-BE49-F238E27FC236}">
                <a16:creationId xmlns:a16="http://schemas.microsoft.com/office/drawing/2014/main" id="{F4ABF23B-7D10-ABCF-ABE8-CBD80BFFF142}"/>
              </a:ext>
            </a:extLst>
          </p:cNvPr>
          <p:cNvCxnSpPr>
            <a:cxnSpLocks/>
            <a:stCxn id="60" idx="0"/>
            <a:endCxn id="9" idx="2"/>
          </p:cNvCxnSpPr>
          <p:nvPr/>
        </p:nvCxnSpPr>
        <p:spPr>
          <a:xfrm flipH="1" flipV="1">
            <a:off x="5646830" y="4391609"/>
            <a:ext cx="7088" cy="44460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FDC855-D4B9-663A-6CDC-8FE0105784C8}"/>
              </a:ext>
            </a:extLst>
          </p:cNvPr>
          <p:cNvCxnSpPr>
            <a:cxnSpLocks/>
            <a:stCxn id="60" idx="2"/>
            <a:endCxn id="8" idx="2"/>
          </p:cNvCxnSpPr>
          <p:nvPr/>
        </p:nvCxnSpPr>
        <p:spPr>
          <a:xfrm flipH="1" flipV="1">
            <a:off x="4548280" y="4391609"/>
            <a:ext cx="993370"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9176FF-D1CE-6007-D4F3-F3FC5901FCFC}"/>
              </a:ext>
            </a:extLst>
          </p:cNvPr>
          <p:cNvCxnSpPr>
            <a:cxnSpLocks/>
            <a:stCxn id="10" idx="2"/>
            <a:endCxn id="60" idx="6"/>
          </p:cNvCxnSpPr>
          <p:nvPr/>
        </p:nvCxnSpPr>
        <p:spPr>
          <a:xfrm flipH="1">
            <a:off x="5766185" y="4391609"/>
            <a:ext cx="979195"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B3A1145-D35D-5589-AFBC-2D0069719E27}"/>
              </a:ext>
            </a:extLst>
          </p:cNvPr>
          <p:cNvSpPr txBox="1"/>
          <p:nvPr/>
        </p:nvSpPr>
        <p:spPr>
          <a:xfrm>
            <a:off x="5082675" y="5034904"/>
            <a:ext cx="1226496" cy="461665"/>
          </a:xfrm>
          <a:prstGeom prst="rect">
            <a:avLst/>
          </a:prstGeom>
          <a:noFill/>
        </p:spPr>
        <p:txBody>
          <a:bodyPr wrap="square" rtlCol="0">
            <a:spAutoFit/>
          </a:bodyPr>
          <a:lstStyle/>
          <a:p>
            <a:pPr algn="ctr"/>
            <a:r>
              <a:rPr lang="en-US" sz="2400" dirty="0">
                <a:solidFill>
                  <a:schemeClr val="bg1">
                    <a:lumMod val="85000"/>
                  </a:schemeClr>
                </a:solidFill>
                <a:latin typeface="+mj-lt"/>
              </a:rPr>
              <a:t>vector</a:t>
            </a:r>
          </a:p>
        </p:txBody>
      </p:sp>
      <p:cxnSp>
        <p:nvCxnSpPr>
          <p:cNvPr id="27" name="Straight Connector 26">
            <a:extLst>
              <a:ext uri="{FF2B5EF4-FFF2-40B4-BE49-F238E27FC236}">
                <a16:creationId xmlns:a16="http://schemas.microsoft.com/office/drawing/2014/main" id="{E157F5E6-CC1E-864A-2FF9-D41B0F1FFE22}"/>
              </a:ext>
            </a:extLst>
          </p:cNvPr>
          <p:cNvCxnSpPr>
            <a:cxnSpLocks/>
            <a:stCxn id="62" idx="2"/>
            <a:endCxn id="26" idx="2"/>
          </p:cNvCxnSpPr>
          <p:nvPr/>
        </p:nvCxnSpPr>
        <p:spPr>
          <a:xfrm flipH="1" flipV="1">
            <a:off x="5695923" y="5496569"/>
            <a:ext cx="1485745"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2B24A9-1F12-D7E8-E475-61ED50063783}"/>
              </a:ext>
            </a:extLst>
          </p:cNvPr>
          <p:cNvCxnSpPr>
            <a:cxnSpLocks/>
            <a:stCxn id="25" idx="2"/>
            <a:endCxn id="62" idx="6"/>
          </p:cNvCxnSpPr>
          <p:nvPr/>
        </p:nvCxnSpPr>
        <p:spPr>
          <a:xfrm flipH="1">
            <a:off x="7406203" y="5496569"/>
            <a:ext cx="1628068"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A5B6FC-7951-9D26-F91E-0E98EA6D955D}"/>
              </a:ext>
            </a:extLst>
          </p:cNvPr>
          <p:cNvSpPr txBox="1"/>
          <p:nvPr/>
        </p:nvSpPr>
        <p:spPr>
          <a:xfrm>
            <a:off x="6555458" y="6031534"/>
            <a:ext cx="1476955" cy="584775"/>
          </a:xfrm>
          <a:prstGeom prst="rect">
            <a:avLst/>
          </a:prstGeom>
          <a:noFill/>
        </p:spPr>
        <p:txBody>
          <a:bodyPr wrap="square" rtlCol="0">
            <a:spAutoFit/>
          </a:bodyPr>
          <a:lstStyle/>
          <a:p>
            <a:pPr algn="ctr"/>
            <a:r>
              <a:rPr lang="en-US" sz="3200" dirty="0">
                <a:solidFill>
                  <a:schemeClr val="bg1">
                    <a:lumMod val="85000"/>
                  </a:schemeClr>
                </a:solidFill>
                <a:latin typeface="+mj-lt"/>
              </a:rPr>
              <a:t>struct</a:t>
            </a:r>
          </a:p>
        </p:txBody>
      </p:sp>
      <p:pic>
        <p:nvPicPr>
          <p:cNvPr id="43" name="Graphic 42" descr="Harvey Balls 0% with solid fill">
            <a:extLst>
              <a:ext uri="{FF2B5EF4-FFF2-40B4-BE49-F238E27FC236}">
                <a16:creationId xmlns:a16="http://schemas.microsoft.com/office/drawing/2014/main" id="{45A0FDBB-6AE3-8AF7-7462-FB9F64D4B9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268" y="6056694"/>
            <a:ext cx="91440" cy="91440"/>
          </a:xfrm>
          <a:prstGeom prst="rect">
            <a:avLst/>
          </a:prstGeom>
        </p:spPr>
      </p:pic>
      <p:sp>
        <p:nvSpPr>
          <p:cNvPr id="60" name="Oval 59">
            <a:extLst>
              <a:ext uri="{FF2B5EF4-FFF2-40B4-BE49-F238E27FC236}">
                <a16:creationId xmlns:a16="http://schemas.microsoft.com/office/drawing/2014/main" id="{F08CA811-D114-8DB0-0D8F-70A24776B392}"/>
              </a:ext>
            </a:extLst>
          </p:cNvPr>
          <p:cNvSpPr/>
          <p:nvPr/>
        </p:nvSpPr>
        <p:spPr>
          <a:xfrm>
            <a:off x="5541650" y="4836215"/>
            <a:ext cx="224535" cy="224535"/>
          </a:xfrm>
          <a:prstGeom prst="ellipse">
            <a:avLst/>
          </a:prstGeom>
          <a:solidFill>
            <a:srgbClr val="005E00"/>
          </a:solidFill>
          <a:ln>
            <a:solidFill>
              <a:srgbClr val="216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FE402364-11B8-C55B-C417-A2BF231B834B}"/>
              </a:ext>
            </a:extLst>
          </p:cNvPr>
          <p:cNvSpPr/>
          <p:nvPr/>
        </p:nvSpPr>
        <p:spPr>
          <a:xfrm>
            <a:off x="9026072" y="4836215"/>
            <a:ext cx="224535" cy="224535"/>
          </a:xfrm>
          <a:prstGeom prst="ellipse">
            <a:avLst/>
          </a:prstGeom>
          <a:solidFill>
            <a:srgbClr val="0062AC"/>
          </a:solidFill>
          <a:ln>
            <a:solidFill>
              <a:srgbClr val="0062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40F0030-162D-F3FE-25E6-9ABA43E12BD5}"/>
              </a:ext>
            </a:extLst>
          </p:cNvPr>
          <p:cNvSpPr/>
          <p:nvPr/>
        </p:nvSpPr>
        <p:spPr>
          <a:xfrm>
            <a:off x="7181668" y="5940530"/>
            <a:ext cx="224535" cy="22453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Content Placeholder 3">
            <a:extLst>
              <a:ext uri="{FF2B5EF4-FFF2-40B4-BE49-F238E27FC236}">
                <a16:creationId xmlns:a16="http://schemas.microsoft.com/office/drawing/2014/main" id="{D44170A0-35D1-FCBD-791C-CD71336771A2}"/>
              </a:ext>
            </a:extLst>
          </p:cNvPr>
          <p:cNvSpPr txBox="1">
            <a:spLocks/>
          </p:cNvSpPr>
          <p:nvPr/>
        </p:nvSpPr>
        <p:spPr>
          <a:xfrm>
            <a:off x="461629" y="3291441"/>
            <a:ext cx="4214950" cy="3723753"/>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400" u="sng" dirty="0">
                <a:solidFill>
                  <a:schemeClr val="bg1">
                    <a:lumMod val="95000"/>
                  </a:schemeClr>
                </a:solidFill>
                <a:latin typeface="+mj-lt"/>
              </a:rPr>
              <a:t>Derived Data Types</a:t>
            </a:r>
          </a:p>
          <a:p>
            <a:pPr lvl="1"/>
            <a:r>
              <a:rPr lang="en-US" sz="2400" dirty="0">
                <a:solidFill>
                  <a:schemeClr val="bg1">
                    <a:lumMod val="95000"/>
                  </a:schemeClr>
                </a:solidFill>
                <a:latin typeface="+mj-lt"/>
              </a:rPr>
              <a:t>Contiguous</a:t>
            </a:r>
          </a:p>
          <a:p>
            <a:pPr lvl="1"/>
            <a:r>
              <a:rPr lang="en-US" sz="2400" dirty="0">
                <a:solidFill>
                  <a:schemeClr val="bg1">
                    <a:lumMod val="95000"/>
                  </a:schemeClr>
                </a:solidFill>
                <a:latin typeface="+mj-lt"/>
              </a:rPr>
              <a:t>Vector</a:t>
            </a:r>
          </a:p>
          <a:p>
            <a:pPr lvl="1"/>
            <a:r>
              <a:rPr lang="en-US" sz="2400" dirty="0">
                <a:solidFill>
                  <a:schemeClr val="bg1">
                    <a:lumMod val="95000"/>
                  </a:schemeClr>
                </a:solidFill>
                <a:latin typeface="+mj-lt"/>
              </a:rPr>
              <a:t>Indexed</a:t>
            </a:r>
          </a:p>
          <a:p>
            <a:pPr lvl="1"/>
            <a:r>
              <a:rPr lang="en-US" sz="2400" dirty="0">
                <a:solidFill>
                  <a:schemeClr val="bg1">
                    <a:lumMod val="95000"/>
                  </a:schemeClr>
                </a:solidFill>
                <a:latin typeface="+mj-lt"/>
              </a:rPr>
              <a:t>Struct</a:t>
            </a:r>
          </a:p>
        </p:txBody>
      </p:sp>
    </p:spTree>
    <p:extLst>
      <p:ext uri="{BB962C8B-B14F-4D97-AF65-F5344CB8AC3E}">
        <p14:creationId xmlns:p14="http://schemas.microsoft.com/office/powerpoint/2010/main" val="382992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xEl>
                                              <p:pRg st="1" end="1"/>
                                            </p:txEl>
                                          </p:spTgt>
                                        </p:tgtEl>
                                        <p:attrNameLst>
                                          <p:attrName>style.visibility</p:attrName>
                                        </p:attrNameLst>
                                      </p:cBhvr>
                                      <p:to>
                                        <p:strVal val="visible"/>
                                      </p:to>
                                    </p:set>
                                    <p:animEffect transition="in" filter="wipe(left)">
                                      <p:cBhvr>
                                        <p:cTn id="7" dur="500"/>
                                        <p:tgtEl>
                                          <p:spTgt spid="80">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0">
                                            <p:txEl>
                                              <p:pRg st="2" end="2"/>
                                            </p:txEl>
                                          </p:spTgt>
                                        </p:tgtEl>
                                        <p:attrNameLst>
                                          <p:attrName>style.visibility</p:attrName>
                                        </p:attrNameLst>
                                      </p:cBhvr>
                                      <p:to>
                                        <p:strVal val="visible"/>
                                      </p:to>
                                    </p:set>
                                    <p:animEffect transition="in" filter="wipe(left)">
                                      <p:cBhvr>
                                        <p:cTn id="21" dur="500"/>
                                        <p:tgtEl>
                                          <p:spTgt spid="80">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wipe(left)">
                                      <p:cBhvr>
                                        <p:cTn id="24" dur="500"/>
                                        <p:tgtEl>
                                          <p:spTgt spid="26">
                                            <p:txEl>
                                              <p:pRg st="0" end="0"/>
                                            </p:txEl>
                                          </p:spTgt>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0">
                                            <p:txEl>
                                              <p:pRg st="3" end="3"/>
                                            </p:txEl>
                                          </p:spTgt>
                                        </p:tgtEl>
                                        <p:attrNameLst>
                                          <p:attrName>style.visibility</p:attrName>
                                        </p:attrNameLst>
                                      </p:cBhvr>
                                      <p:to>
                                        <p:strVal val="visible"/>
                                      </p:to>
                                    </p:set>
                                    <p:animEffect transition="in" filter="wipe(left)">
                                      <p:cBhvr>
                                        <p:cTn id="35" dur="500"/>
                                        <p:tgtEl>
                                          <p:spTgt spid="80">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0">
                                            <p:txEl>
                                              <p:pRg st="4" end="4"/>
                                            </p:txEl>
                                          </p:spTgt>
                                        </p:tgtEl>
                                        <p:attrNameLst>
                                          <p:attrName>style.visibility</p:attrName>
                                        </p:attrNameLst>
                                      </p:cBhvr>
                                      <p:to>
                                        <p:strVal val="visible"/>
                                      </p:to>
                                    </p:set>
                                    <p:animEffect transition="in" filter="wipe(left)">
                                      <p:cBhvr>
                                        <p:cTn id="52" dur="500"/>
                                        <p:tgtEl>
                                          <p:spTgt spid="80">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9" grpId="0"/>
      <p:bldP spid="10" grpId="0"/>
      <p:bldP spid="4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Derived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71</a:t>
            </a:fld>
            <a:endParaRPr lang="en-US" dirty="0"/>
          </a:p>
        </p:txBody>
      </p:sp>
      <p:sp>
        <p:nvSpPr>
          <p:cNvPr id="3" name="TextBox 2">
            <a:extLst>
              <a:ext uri="{FF2B5EF4-FFF2-40B4-BE49-F238E27FC236}">
                <a16:creationId xmlns:a16="http://schemas.microsoft.com/office/drawing/2014/main" id="{55EDE307-F66A-F501-47CA-A37038DABC3F}"/>
              </a:ext>
            </a:extLst>
          </p:cNvPr>
          <p:cNvSpPr txBox="1"/>
          <p:nvPr/>
        </p:nvSpPr>
        <p:spPr>
          <a:xfrm>
            <a:off x="670634" y="2098814"/>
            <a:ext cx="10850732" cy="4154984"/>
          </a:xfrm>
          <a:prstGeom prst="rect">
            <a:avLst/>
          </a:prstGeom>
          <a:solidFill>
            <a:srgbClr val="1F1F1F"/>
          </a:solidFill>
          <a:ln>
            <a:solidFill>
              <a:schemeClr val="bg1">
                <a:lumMod val="50000"/>
              </a:schemeClr>
            </a:solidFill>
          </a:ln>
        </p:spPr>
        <p:txBody>
          <a:bodyPr wrap="square" numCol="2">
            <a:spAutoFit/>
          </a:bodyPr>
          <a:lstStyle/>
          <a:p>
            <a:r>
              <a:rPr lang="en-US" sz="2400" b="0" dirty="0" err="1">
                <a:solidFill>
                  <a:srgbClr val="DCDCAA"/>
                </a:solidFill>
                <a:effectLst/>
                <a:highlight>
                  <a:srgbClr val="1F1F1F"/>
                </a:highlight>
                <a:latin typeface="Consolas" panose="020B0609020204030204" pitchFamily="49" charset="0"/>
              </a:rPr>
              <a:t>MPI_Type_contiguous</a:t>
            </a:r>
            <a:endParaRPr lang="en-US" sz="2400" b="0" dirty="0">
              <a:solidFill>
                <a:srgbClr val="DCDCAA"/>
              </a:solidFill>
              <a:effectLst/>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MPI_Type_vector</a:t>
            </a:r>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MPI_Type_create_hvector</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MPI_Type_indexed</a:t>
            </a:r>
            <a:endParaRPr lang="en-US" sz="2400" dirty="0">
              <a:solidFill>
                <a:srgbClr val="DCDCAA"/>
              </a:solidFill>
              <a:highlight>
                <a:srgbClr val="1F1F1F"/>
              </a:highlight>
              <a:latin typeface="Consolas" panose="020B0609020204030204" pitchFamily="49" charset="0"/>
            </a:endParaRPr>
          </a:p>
          <a:p>
            <a:r>
              <a:rPr lang="en-US" sz="2400" dirty="0">
                <a:solidFill>
                  <a:srgbClr val="DCDCAA"/>
                </a:solidFill>
                <a:highlight>
                  <a:srgbClr val="1F1F1F"/>
                </a:highlight>
                <a:latin typeface="Consolas" panose="020B0609020204030204" pitchFamily="49" charset="0"/>
              </a:rPr>
              <a:t>MPI_Type_create_indexed_block</a:t>
            </a:r>
          </a:p>
          <a:p>
            <a:r>
              <a:rPr lang="en-US" sz="2400" dirty="0" err="1">
                <a:solidFill>
                  <a:srgbClr val="DCDCAA"/>
                </a:solidFill>
                <a:highlight>
                  <a:srgbClr val="1F1F1F"/>
                </a:highlight>
                <a:latin typeface="Consolas" panose="020B0609020204030204" pitchFamily="49" charset="0"/>
              </a:rPr>
              <a:t>MPI_Type_create_subarray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MPI_Type_create_darray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MPI_Type_create_struct</a:t>
            </a:r>
            <a:endParaRPr lang="en-US" sz="2400" dirty="0">
              <a:solidFill>
                <a:srgbClr val="DCDCAA"/>
              </a:solidFill>
              <a:highlight>
                <a:srgbClr val="1F1F1F"/>
              </a:highlight>
              <a:latin typeface="Consolas" panose="020B0609020204030204" pitchFamily="49" charset="0"/>
            </a:endParaRPr>
          </a:p>
          <a:p>
            <a:r>
              <a:rPr lang="en-US" sz="2400" dirty="0">
                <a:solidFill>
                  <a:srgbClr val="CCCCCC"/>
                </a:solidFill>
                <a:highlight>
                  <a:srgbClr val="1F1F1F"/>
                </a:highlight>
                <a:latin typeface="+mj-lt"/>
              </a:rPr>
              <a:t>&gt; contiguous datatype (no gaps)</a:t>
            </a:r>
          </a:p>
          <a:p>
            <a:r>
              <a:rPr lang="en-US" sz="2400" dirty="0">
                <a:solidFill>
                  <a:srgbClr val="CCCCCC"/>
                </a:solidFill>
                <a:highlight>
                  <a:srgbClr val="1F1F1F"/>
                </a:highlight>
                <a:latin typeface="+mj-lt"/>
              </a:rPr>
              <a:t>&gt; regularly spaced datatype (gaps)</a:t>
            </a:r>
          </a:p>
          <a:p>
            <a:r>
              <a:rPr lang="en-US" sz="2400" dirty="0">
                <a:solidFill>
                  <a:srgbClr val="CCCCCC"/>
                </a:solidFill>
                <a:highlight>
                  <a:srgbClr val="1F1F1F"/>
                </a:highlight>
                <a:latin typeface="+mj-lt"/>
              </a:rPr>
              <a:t>&gt; like vector, but stride is</a:t>
            </a:r>
            <a:br>
              <a:rPr lang="en-US" sz="2400" dirty="0">
                <a:solidFill>
                  <a:srgbClr val="CCCCCC"/>
                </a:solidFill>
                <a:highlight>
                  <a:srgbClr val="1F1F1F"/>
                </a:highlight>
                <a:latin typeface="+mj-lt"/>
              </a:rPr>
            </a:br>
            <a:r>
              <a:rPr lang="en-US" sz="2400" dirty="0">
                <a:solidFill>
                  <a:srgbClr val="CCCCCC"/>
                </a:solidFill>
                <a:highlight>
                  <a:srgbClr val="1F1F1F"/>
                </a:highlight>
                <a:latin typeface="+mj-lt"/>
              </a:rPr>
              <a:t>   specified in bytes</a:t>
            </a:r>
          </a:p>
          <a:p>
            <a:r>
              <a:rPr lang="en-US" sz="2400" dirty="0">
                <a:solidFill>
                  <a:srgbClr val="CCCCCC"/>
                </a:solidFill>
                <a:highlight>
                  <a:srgbClr val="1F1F1F"/>
                </a:highlight>
                <a:latin typeface="+mj-lt"/>
              </a:rPr>
              <a:t>&gt; variably-spaced datatype</a:t>
            </a:r>
          </a:p>
          <a:p>
            <a:r>
              <a:rPr lang="en-US" sz="2400" dirty="0">
                <a:solidFill>
                  <a:srgbClr val="CCCCCC"/>
                </a:solidFill>
                <a:highlight>
                  <a:srgbClr val="1F1F1F"/>
                </a:highlight>
                <a:latin typeface="+mj-lt"/>
              </a:rPr>
              <a:t>&gt; special case of indexed</a:t>
            </a:r>
          </a:p>
          <a:p>
            <a:r>
              <a:rPr lang="en-US" sz="2400" dirty="0">
                <a:solidFill>
                  <a:srgbClr val="CCCCCC"/>
                </a:solidFill>
                <a:highlight>
                  <a:srgbClr val="1F1F1F"/>
                </a:highlight>
                <a:latin typeface="+mj-lt"/>
              </a:rPr>
              <a:t>&gt; subarray within a</a:t>
            </a:r>
          </a:p>
          <a:p>
            <a:r>
              <a:rPr lang="en-US" sz="2400" dirty="0">
                <a:solidFill>
                  <a:srgbClr val="CCCCCC"/>
                </a:solidFill>
                <a:highlight>
                  <a:srgbClr val="1F1F1F"/>
                </a:highlight>
                <a:latin typeface="+mj-lt"/>
              </a:rPr>
              <a:t>   multidimensional array</a:t>
            </a:r>
          </a:p>
          <a:p>
            <a:r>
              <a:rPr lang="en-US" sz="2400" dirty="0">
                <a:solidFill>
                  <a:srgbClr val="CCCCCC"/>
                </a:solidFill>
                <a:highlight>
                  <a:srgbClr val="1F1F1F"/>
                </a:highlight>
                <a:latin typeface="+mj-lt"/>
              </a:rPr>
              <a:t>&gt; distribution of a ndim-array into</a:t>
            </a:r>
          </a:p>
          <a:p>
            <a:r>
              <a:rPr lang="en-US" sz="2400" dirty="0">
                <a:solidFill>
                  <a:srgbClr val="CCCCCC"/>
                </a:solidFill>
                <a:highlight>
                  <a:srgbClr val="1F1F1F"/>
                </a:highlight>
                <a:latin typeface="+mj-lt"/>
              </a:rPr>
              <a:t>   a grid of ndim-logical processes</a:t>
            </a:r>
          </a:p>
          <a:p>
            <a:r>
              <a:rPr lang="en-US" sz="2400" dirty="0">
                <a:solidFill>
                  <a:srgbClr val="CCCCCC"/>
                </a:solidFill>
                <a:highlight>
                  <a:srgbClr val="1F1F1F"/>
                </a:highlight>
                <a:latin typeface="+mj-lt"/>
              </a:rPr>
              <a:t>&gt; fully general datatype</a:t>
            </a:r>
          </a:p>
        </p:txBody>
      </p:sp>
      <p:sp>
        <p:nvSpPr>
          <p:cNvPr id="4" name="Rectangle: Rounded Corners 3">
            <a:extLst>
              <a:ext uri="{FF2B5EF4-FFF2-40B4-BE49-F238E27FC236}">
                <a16:creationId xmlns:a16="http://schemas.microsoft.com/office/drawing/2014/main" id="{9BBBE08F-E135-E79D-AEFE-9F53E71B4B3C}"/>
              </a:ext>
            </a:extLst>
          </p:cNvPr>
          <p:cNvSpPr/>
          <p:nvPr/>
        </p:nvSpPr>
        <p:spPr>
          <a:xfrm>
            <a:off x="670634" y="4389119"/>
            <a:ext cx="10850732" cy="1431235"/>
          </a:xfrm>
          <a:prstGeom prst="roundRect">
            <a:avLst/>
          </a:prstGeom>
          <a:solidFill>
            <a:schemeClr val="tx1">
              <a:lumMod val="95000"/>
              <a:lumOff val="5000"/>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150A35-3A07-BD0E-493D-8D066877C331}"/>
              </a:ext>
            </a:extLst>
          </p:cNvPr>
          <p:cNvSpPr txBox="1"/>
          <p:nvPr/>
        </p:nvSpPr>
        <p:spPr>
          <a:xfrm>
            <a:off x="3214902" y="4722466"/>
            <a:ext cx="5762196" cy="830997"/>
          </a:xfrm>
          <a:prstGeom prst="rect">
            <a:avLst/>
          </a:prstGeom>
          <a:noFill/>
        </p:spPr>
        <p:txBody>
          <a:bodyPr wrap="square" rtlCol="0">
            <a:spAutoFit/>
          </a:bodyPr>
          <a:lstStyle/>
          <a:p>
            <a:pPr algn="ctr"/>
            <a:r>
              <a:rPr lang="en-US" sz="2400" dirty="0">
                <a:solidFill>
                  <a:schemeClr val="bg1">
                    <a:lumMod val="85000"/>
                  </a:schemeClr>
                </a:solidFill>
                <a:latin typeface="+mj-lt"/>
              </a:rPr>
              <a:t>Likely discussed in Parallel I/O Session (Wednesday)</a:t>
            </a:r>
          </a:p>
        </p:txBody>
      </p:sp>
    </p:spTree>
    <p:extLst>
      <p:ext uri="{BB962C8B-B14F-4D97-AF65-F5344CB8AC3E}">
        <p14:creationId xmlns:p14="http://schemas.microsoft.com/office/powerpoint/2010/main" val="580098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animEffect transition="in" filter="fade">
                                      <p:cBhvr>
                                        <p:cTn id="18" dur="500"/>
                                        <p:tgtEl>
                                          <p:spTgt spid="3">
                                            <p:txEl>
                                              <p:pRg st="12" end="1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fade">
                                      <p:cBhvr>
                                        <p:cTn id="26" dur="500"/>
                                        <p:tgtEl>
                                          <p:spTgt spid="3">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fade">
                                      <p:cBhvr>
                                        <p:cTn id="34" dur="500"/>
                                        <p:tgtEl>
                                          <p:spTgt spid="3">
                                            <p:txEl>
                                              <p:pRg st="14" end="1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fade">
                                      <p:cBhvr>
                                        <p:cTn id="42" dur="500"/>
                                        <p:tgtEl>
                                          <p:spTgt spid="3">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6" end="16"/>
                                            </p:txEl>
                                          </p:spTgt>
                                        </p:tgtEl>
                                        <p:attrNameLst>
                                          <p:attrName>style.visibility</p:attrName>
                                        </p:attrNameLst>
                                      </p:cBhvr>
                                      <p:to>
                                        <p:strVal val="visible"/>
                                      </p:to>
                                    </p:set>
                                    <p:animEffect transition="in" filter="fade">
                                      <p:cBhvr>
                                        <p:cTn id="50" dur="500"/>
                                        <p:tgtEl>
                                          <p:spTgt spid="3">
                                            <p:txEl>
                                              <p:pRg st="16" end="1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animEffect transition="in" filter="fade">
                                      <p:cBhvr>
                                        <p:cTn id="53" dur="500"/>
                                        <p:tgtEl>
                                          <p:spTgt spid="3">
                                            <p:txEl>
                                              <p:pRg st="17" end="1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animEffect transition="in" filter="fade">
                                      <p:cBhvr>
                                        <p:cTn id="59" dur="500"/>
                                        <p:tgtEl>
                                          <p:spTgt spid="3">
                                            <p:txEl>
                                              <p:pRg st="18" end="1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9" end="19"/>
                                            </p:txEl>
                                          </p:spTgt>
                                        </p:tgtEl>
                                        <p:attrNameLst>
                                          <p:attrName>style.visibility</p:attrName>
                                        </p:attrNameLst>
                                      </p:cBhvr>
                                      <p:to>
                                        <p:strVal val="visible"/>
                                      </p:to>
                                    </p:set>
                                    <p:animEffect transition="in" filter="fade">
                                      <p:cBhvr>
                                        <p:cTn id="62" dur="500"/>
                                        <p:tgtEl>
                                          <p:spTgt spid="3">
                                            <p:txEl>
                                              <p:pRg st="19" end="19"/>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500"/>
                                        <p:tgtEl>
                                          <p:spTgt spid="3">
                                            <p:txEl>
                                              <p:pRg st="10" end="1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20" end="20"/>
                                            </p:txEl>
                                          </p:spTgt>
                                        </p:tgtEl>
                                        <p:attrNameLst>
                                          <p:attrName>style.visibility</p:attrName>
                                        </p:attrNameLst>
                                      </p:cBhvr>
                                      <p:to>
                                        <p:strVal val="visible"/>
                                      </p:to>
                                    </p:set>
                                    <p:animEffect transition="in" filter="fade">
                                      <p:cBhvr>
                                        <p:cTn id="76"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MPI_Type_contiguous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15" name="Picture 14">
            <a:extLst>
              <a:ext uri="{FF2B5EF4-FFF2-40B4-BE49-F238E27FC236}">
                <a16:creationId xmlns:a16="http://schemas.microsoft.com/office/drawing/2014/main" id="{A38F1343-444D-8C77-6850-F946CE5B7723}"/>
              </a:ext>
            </a:extLst>
          </p:cNvPr>
          <p:cNvPicPr>
            <a:picLocks noChangeAspect="1"/>
          </p:cNvPicPr>
          <p:nvPr/>
        </p:nvPicPr>
        <p:blipFill rotWithShape="1">
          <a:blip r:embed="rId3"/>
          <a:srcRect l="1264" t="7469" r="42467" b="39997"/>
          <a:stretch/>
        </p:blipFill>
        <p:spPr>
          <a:xfrm>
            <a:off x="1503427" y="3347384"/>
            <a:ext cx="9185146" cy="3266880"/>
          </a:xfrm>
          <a:prstGeom prst="rect">
            <a:avLst/>
          </a:prstGeom>
        </p:spPr>
      </p:pic>
      <p:sp>
        <p:nvSpPr>
          <p:cNvPr id="22" name="Title 2">
            <a:extLst>
              <a:ext uri="{FF2B5EF4-FFF2-40B4-BE49-F238E27FC236}">
                <a16:creationId xmlns:a16="http://schemas.microsoft.com/office/drawing/2014/main" id="{98E8C7C3-7042-A575-DB1E-DE4DD3071428}"/>
              </a:ext>
            </a:extLst>
          </p:cNvPr>
          <p:cNvSpPr>
            <a:spLocks noGrp="1"/>
          </p:cNvSpPr>
          <p:nvPr/>
        </p:nvSpPr>
        <p:spPr>
          <a:xfrm>
            <a:off x="396483" y="2945588"/>
            <a:ext cx="11399034" cy="789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endParaRPr lang="en-US" sz="2800" dirty="0">
              <a:solidFill>
                <a:srgbClr val="02F5F2"/>
              </a:solidFill>
              <a:latin typeface="+mj-lt"/>
              <a:ea typeface="+mj-ea"/>
              <a:cs typeface="+mj-cs"/>
            </a:endParaRPr>
          </a:p>
        </p:txBody>
      </p:sp>
      <p:sp>
        <p:nvSpPr>
          <p:cNvPr id="23" name="Title 2">
            <a:extLst>
              <a:ext uri="{FF2B5EF4-FFF2-40B4-BE49-F238E27FC236}">
                <a16:creationId xmlns:a16="http://schemas.microsoft.com/office/drawing/2014/main" id="{41F4688E-E2D7-65B5-8FBC-E4813CF2675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2" name="Title 2">
            <a:extLst>
              <a:ext uri="{FF2B5EF4-FFF2-40B4-BE49-F238E27FC236}">
                <a16:creationId xmlns:a16="http://schemas.microsoft.com/office/drawing/2014/main" id="{0A8B6CFC-98C6-98CB-121B-1701355AA7CC}"/>
              </a:ext>
            </a:extLst>
          </p:cNvPr>
          <p:cNvSpPr>
            <a:spLocks noGrp="1"/>
          </p:cNvSpPr>
          <p:nvPr/>
        </p:nvSpPr>
        <p:spPr>
          <a:xfrm>
            <a:off x="5557283" y="1565025"/>
            <a:ext cx="6519531" cy="1594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count:	</a:t>
            </a:r>
            <a:r>
              <a:rPr lang="en-US" sz="2400" dirty="0">
                <a:solidFill>
                  <a:srgbClr val="D9D9D9"/>
                </a:solidFill>
              </a:rPr>
              <a:t>Number of entries.</a:t>
            </a:r>
          </a:p>
          <a:p>
            <a:r>
              <a:rPr lang="en-US" sz="2400" dirty="0">
                <a:solidFill>
                  <a:srgbClr val="09FA80"/>
                </a:solidFill>
              </a:rPr>
              <a:t>// oldtype:	</a:t>
            </a:r>
            <a:r>
              <a:rPr lang="en-US" sz="2400" dirty="0">
                <a:solidFill>
                  <a:srgbClr val="D9D9D9"/>
                </a:solidFill>
              </a:rPr>
              <a:t>Old datatype (handle).</a:t>
            </a:r>
          </a:p>
          <a:p>
            <a:r>
              <a:rPr lang="en-US" sz="2400" dirty="0">
                <a:solidFill>
                  <a:srgbClr val="FFC000"/>
                </a:solidFill>
              </a:rPr>
              <a:t>// newtype:	</a:t>
            </a:r>
            <a:r>
              <a:rPr lang="en-US" sz="2400" dirty="0">
                <a:solidFill>
                  <a:schemeClr val="bg1">
                    <a:lumMod val="85000"/>
                  </a:schemeClr>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284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MPI_Type_contiguous</a:t>
            </a:r>
            <a:r>
              <a:rPr lang="en-US" dirty="0">
                <a:solidFill>
                  <a:srgbClr val="04FCFC"/>
                </a:solidFill>
              </a:rPr>
              <a:t> 										Example</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73</a:t>
            </a:fld>
            <a:endParaRPr lang="en-US" dirty="0"/>
          </a:p>
        </p:txBody>
      </p:sp>
      <p:sp>
        <p:nvSpPr>
          <p:cNvPr id="18" name="TextBox 17">
            <a:extLst>
              <a:ext uri="{FF2B5EF4-FFF2-40B4-BE49-F238E27FC236}">
                <a16:creationId xmlns:a16="http://schemas.microsoft.com/office/drawing/2014/main" id="{C6175B1B-98E7-F435-7C9B-927B2E35282A}"/>
              </a:ext>
            </a:extLst>
          </p:cNvPr>
          <p:cNvSpPr txBox="1"/>
          <p:nvPr/>
        </p:nvSpPr>
        <p:spPr>
          <a:xfrm>
            <a:off x="813833" y="3179214"/>
            <a:ext cx="4743451" cy="3600986"/>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MPI_Datatype </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4</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dirty="0">
                <a:solidFill>
                  <a:srgbClr val="CCCCCC"/>
                </a:solidFill>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MPI_FLOAT</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rgbClr val="FFC000"/>
                </a:solidFill>
                <a:effectLst/>
                <a:highlight>
                  <a:srgbClr val="1F1F1F"/>
                </a:highlight>
                <a:latin typeface="Consolas" panose="020B0609020204030204" pitchFamily="49" charset="0"/>
              </a:rPr>
              <a:t>row_type</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 new type</a:t>
            </a:r>
          </a:p>
          <a:p>
            <a:r>
              <a:rPr lang="en-US" sz="2400" dirty="0" err="1">
                <a:solidFill>
                  <a:srgbClr val="DCDCAA"/>
                </a:solidFill>
                <a:highlight>
                  <a:srgbClr val="1F1F1F"/>
                </a:highlight>
                <a:latin typeface="Consolas" panose="020B0609020204030204" pitchFamily="49" charset="0"/>
              </a:rPr>
              <a:t>MPI_Type_commit</a:t>
            </a:r>
            <a:r>
              <a:rPr lang="en-US" sz="2400" dirty="0">
                <a:solidFill>
                  <a:srgbClr val="CCCCCC"/>
                </a:solidFill>
                <a:highlight>
                  <a:srgbClr val="1F1F1F"/>
                </a:highlight>
                <a:latin typeface="Consolas" panose="020B0609020204030204" pitchFamily="49" charset="0"/>
              </a:rPr>
              <a:t>(</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br>
              <a:rPr lang="en-US" sz="2400" dirty="0">
                <a:solidFill>
                  <a:srgbClr val="CCCCCC"/>
                </a:solidFill>
                <a:highlight>
                  <a:srgbClr val="1F1F1F"/>
                </a:highlight>
                <a:latin typeface="Consolas" panose="020B0609020204030204" pitchFamily="49" charset="0"/>
              </a:rPr>
            </a:br>
            <a:endParaRPr lang="en-US" sz="2400" b="0" dirty="0">
              <a:solidFill>
                <a:srgbClr val="9CDCFE"/>
              </a:solidFill>
              <a:effectLst/>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MPI_Send(</a:t>
            </a:r>
            <a:r>
              <a:rPr lang="en-US" sz="2000" dirty="0">
                <a:solidFill>
                  <a:srgbClr val="CCCCCC"/>
                </a:solidFill>
                <a:highlight>
                  <a:srgbClr val="1F1F1F"/>
                </a:highlight>
                <a:latin typeface="Consolas" panose="020B0609020204030204" pitchFamily="49" charset="0"/>
              </a:rPr>
              <a:t>&amp;</a:t>
            </a:r>
            <a:r>
              <a:rPr lang="en-US" sz="2000" dirty="0">
                <a:solidFill>
                  <a:srgbClr val="09FA80"/>
                </a:solidFill>
                <a:highlight>
                  <a:srgbClr val="1F1F1F"/>
                </a:highlight>
                <a:latin typeface="Consolas" panose="020B0609020204030204" pitchFamily="49" charset="0"/>
              </a:rPr>
              <a:t>A[2][0]</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1, </a:t>
            </a:r>
            <a:r>
              <a:rPr lang="en-US" sz="2000" dirty="0">
                <a:solidFill>
                  <a:srgbClr val="FFC000"/>
                </a:solidFill>
                <a:highlight>
                  <a:srgbClr val="1F1F1F"/>
                </a:highlight>
                <a:latin typeface="Consolas" panose="020B0609020204030204" pitchFamily="49" charset="0"/>
              </a:rPr>
              <a:t>row_type</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dest, tag, comm</a:t>
            </a:r>
            <a:r>
              <a:rPr lang="en-US" sz="2000" dirty="0">
                <a:solidFill>
                  <a:srgbClr val="9CDCFE"/>
                </a:solidFill>
                <a:highlight>
                  <a:srgbClr val="1F1F1F"/>
                </a:highlight>
                <a:latin typeface="Consolas" panose="020B0609020204030204" pitchFamily="49" charset="0"/>
              </a:rPr>
              <a:t>);</a:t>
            </a:r>
            <a:endParaRPr lang="en-US" sz="2000" b="0" dirty="0">
              <a:solidFill>
                <a:srgbClr val="CCCCCC"/>
              </a:solidFill>
              <a:effectLst/>
              <a:highlight>
                <a:srgbClr val="1F1F1F"/>
              </a:highlight>
              <a:latin typeface="Consolas" panose="020B0609020204030204" pitchFamily="49" charset="0"/>
            </a:endParaRPr>
          </a:p>
        </p:txBody>
      </p:sp>
      <p:sp>
        <p:nvSpPr>
          <p:cNvPr id="2" name="TextBox 1">
            <a:extLst>
              <a:ext uri="{FF2B5EF4-FFF2-40B4-BE49-F238E27FC236}">
                <a16:creationId xmlns:a16="http://schemas.microsoft.com/office/drawing/2014/main" id="{4D9016DF-4583-1DF3-C50F-42BE508AE0DA}"/>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6" name="Title 2">
            <a:extLst>
              <a:ext uri="{FF2B5EF4-FFF2-40B4-BE49-F238E27FC236}">
                <a16:creationId xmlns:a16="http://schemas.microsoft.com/office/drawing/2014/main" id="{359DC506-E6AA-EDA1-6A66-B32DD97F78E3}"/>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8" name="TextBox 7">
            <a:extLst>
              <a:ext uri="{FF2B5EF4-FFF2-40B4-BE49-F238E27FC236}">
                <a16:creationId xmlns:a16="http://schemas.microsoft.com/office/drawing/2014/main" id="{F5C6EB8F-F23C-71B9-8DDD-ACA62467D696}"/>
              </a:ext>
            </a:extLst>
          </p:cNvPr>
          <p:cNvSpPr txBox="1"/>
          <p:nvPr/>
        </p:nvSpPr>
        <p:spPr>
          <a:xfrm>
            <a:off x="8229598" y="963044"/>
            <a:ext cx="3380014" cy="707886"/>
          </a:xfrm>
          <a:prstGeom prst="rect">
            <a:avLst/>
          </a:prstGeom>
          <a:noFill/>
        </p:spPr>
        <p:txBody>
          <a:bodyPr wrap="square" rtlCol="0">
            <a:spAutoFit/>
          </a:bodyPr>
          <a:lstStyle/>
          <a:p>
            <a:r>
              <a:rPr lang="en-US" sz="1600" dirty="0">
                <a:solidFill>
                  <a:schemeClr val="bg1"/>
                </a:solidFill>
                <a:latin typeface="Aptos Mono" panose="020B0009020202020204" pitchFamily="49" charset="0"/>
              </a:rPr>
              <a:t>  </a:t>
            </a:r>
            <a:r>
              <a:rPr lang="en-US" dirty="0">
                <a:solidFill>
                  <a:srgbClr val="09FA80"/>
                </a:solidFill>
                <a:latin typeface="Aptos Mono" panose="020B0009020202020204" pitchFamily="49" charset="0"/>
              </a:rPr>
              <a:t>float</a:t>
            </a:r>
            <a:r>
              <a:rPr lang="en-US" sz="1100" dirty="0">
                <a:solidFill>
                  <a:schemeClr val="bg1"/>
                </a:solidFill>
                <a:latin typeface="Aptos Mono" panose="020B0009020202020204" pitchFamily="49" charset="0"/>
              </a:rPr>
              <a:t> </a:t>
            </a:r>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sp>
        <p:nvSpPr>
          <p:cNvPr id="16" name="Freeform: Shape 15">
            <a:extLst>
              <a:ext uri="{FF2B5EF4-FFF2-40B4-BE49-F238E27FC236}">
                <a16:creationId xmlns:a16="http://schemas.microsoft.com/office/drawing/2014/main" id="{D8D412C1-1D0A-6423-4B28-A4580C00E57E}"/>
              </a:ext>
            </a:extLst>
          </p:cNvPr>
          <p:cNvSpPr/>
          <p:nvPr/>
        </p:nvSpPr>
        <p:spPr>
          <a:xfrm>
            <a:off x="3819665" y="5097039"/>
            <a:ext cx="2171700" cy="847393"/>
          </a:xfrm>
          <a:custGeom>
            <a:avLst/>
            <a:gdLst>
              <a:gd name="connsiteX0" fmla="*/ 0 w 2171700"/>
              <a:gd name="connsiteY0" fmla="*/ 835485 h 847393"/>
              <a:gd name="connsiteX1" fmla="*/ 1431472 w 2171700"/>
              <a:gd name="connsiteY1" fmla="*/ 824599 h 847393"/>
              <a:gd name="connsiteX2" fmla="*/ 1752600 w 2171700"/>
              <a:gd name="connsiteY2" fmla="*/ 628656 h 847393"/>
              <a:gd name="connsiteX3" fmla="*/ 1910443 w 2171700"/>
              <a:gd name="connsiteY3" fmla="*/ 95256 h 847393"/>
              <a:gd name="connsiteX4" fmla="*/ 2171700 w 2171700"/>
              <a:gd name="connsiteY4" fmla="*/ 2727 h 84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00" h="847393">
                <a:moveTo>
                  <a:pt x="0" y="835485"/>
                </a:moveTo>
                <a:cubicBezTo>
                  <a:pt x="569686" y="847278"/>
                  <a:pt x="1139372" y="859071"/>
                  <a:pt x="1431472" y="824599"/>
                </a:cubicBezTo>
                <a:cubicBezTo>
                  <a:pt x="1723572" y="790127"/>
                  <a:pt x="1672772" y="750213"/>
                  <a:pt x="1752600" y="628656"/>
                </a:cubicBezTo>
                <a:cubicBezTo>
                  <a:pt x="1832428" y="507099"/>
                  <a:pt x="1840593" y="199577"/>
                  <a:pt x="1910443" y="95256"/>
                </a:cubicBezTo>
                <a:cubicBezTo>
                  <a:pt x="1980293" y="-9065"/>
                  <a:pt x="2075996" y="-3169"/>
                  <a:pt x="2171700" y="2727"/>
                </a:cubicBezTo>
              </a:path>
            </a:pathLst>
          </a:custGeom>
          <a:noFill/>
          <a:ln w="28575">
            <a:solidFill>
              <a:srgbClr val="09FA80"/>
            </a:solidFill>
            <a:tailEnd type="stealth"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84EE4AC0-D2DB-D25C-469E-3387C913FBF9}"/>
              </a:ext>
            </a:extLst>
          </p:cNvPr>
          <p:cNvGraphicFramePr>
            <a:graphicFrameLocks noGrp="1"/>
          </p:cNvGraphicFramePr>
          <p:nvPr>
            <p:extLst>
              <p:ext uri="{D42A27DB-BD31-4B8C-83A1-F6EECF244321}">
                <p14:modId xmlns:p14="http://schemas.microsoft.com/office/powerpoint/2010/main" val="1927467602"/>
              </p:ext>
            </p:extLst>
          </p:nvPr>
        </p:nvGraphicFramePr>
        <p:xfrm>
          <a:off x="6248046" y="1584892"/>
          <a:ext cx="5001120" cy="5001120"/>
        </p:xfrm>
        <a:graphic>
          <a:graphicData uri="http://schemas.openxmlformats.org/drawingml/2006/table">
            <a:tbl>
              <a:tblPr firstRow="1" bandRow="1"/>
              <a:tblGrid>
                <a:gridCol w="1250280">
                  <a:extLst>
                    <a:ext uri="{9D8B030D-6E8A-4147-A177-3AD203B41FA5}">
                      <a16:colId xmlns:a16="http://schemas.microsoft.com/office/drawing/2014/main" val="720733382"/>
                    </a:ext>
                  </a:extLst>
                </a:gridCol>
                <a:gridCol w="1250280">
                  <a:extLst>
                    <a:ext uri="{9D8B030D-6E8A-4147-A177-3AD203B41FA5}">
                      <a16:colId xmlns:a16="http://schemas.microsoft.com/office/drawing/2014/main" val="3729569308"/>
                    </a:ext>
                  </a:extLst>
                </a:gridCol>
                <a:gridCol w="1250280">
                  <a:extLst>
                    <a:ext uri="{9D8B030D-6E8A-4147-A177-3AD203B41FA5}">
                      <a16:colId xmlns:a16="http://schemas.microsoft.com/office/drawing/2014/main" val="3056320099"/>
                    </a:ext>
                  </a:extLst>
                </a:gridCol>
                <a:gridCol w="1250280">
                  <a:extLst>
                    <a:ext uri="{9D8B030D-6E8A-4147-A177-3AD203B41FA5}">
                      <a16:colId xmlns:a16="http://schemas.microsoft.com/office/drawing/2014/main" val="3414016575"/>
                    </a:ext>
                  </a:extLst>
                </a:gridCol>
              </a:tblGrid>
              <a:tr h="1250280">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10369451"/>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extLst>
                  <a:ext uri="{0D108BD9-81ED-4DB2-BD59-A6C34878D82A}">
                    <a16:rowId xmlns:a16="http://schemas.microsoft.com/office/drawing/2014/main" val="2836778335"/>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extLst>
                  <a:ext uri="{0D108BD9-81ED-4DB2-BD59-A6C34878D82A}">
                    <a16:rowId xmlns:a16="http://schemas.microsoft.com/office/drawing/2014/main" val="3931069949"/>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650774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6" end="6"/>
                                            </p:txEl>
                                          </p:spTgt>
                                        </p:tgtEl>
                                        <p:attrNameLst>
                                          <p:attrName>style.visibility</p:attrName>
                                        </p:attrNameLst>
                                      </p:cBhvr>
                                      <p:to>
                                        <p:strVal val="visible"/>
                                      </p:to>
                                    </p:set>
                                    <p:animEffect transition="in" filter="fade">
                                      <p:cBhvr>
                                        <p:cTn id="17" dur="500"/>
                                        <p:tgtEl>
                                          <p:spTgt spid="18">
                                            <p:txEl>
                                              <p:pRg st="6" end="6"/>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animEffect transition="in" filter="fade">
                                      <p:cBhvr>
                                        <p:cTn id="25" dur="500"/>
                                        <p:tgtEl>
                                          <p:spTgt spid="18">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8" end="8"/>
                                            </p:txEl>
                                          </p:spTgt>
                                        </p:tgtEl>
                                        <p:attrNameLst>
                                          <p:attrName>style.visibility</p:attrName>
                                        </p:attrNameLst>
                                      </p:cBhvr>
                                      <p:to>
                                        <p:strVal val="visible"/>
                                      </p:to>
                                    </p:set>
                                    <p:animEffect transition="in" filter="fade">
                                      <p:cBhvr>
                                        <p:cTn id="28" dur="500"/>
                                        <p:tgtEl>
                                          <p:spTgt spid="18">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xEl>
                                              <p:pRg st="2" end="2"/>
                                            </p:txEl>
                                          </p:spTgt>
                                        </p:tgtEl>
                                        <p:attrNameLst>
                                          <p:attrName>style.visibility</p:attrName>
                                        </p:attrNameLst>
                                      </p:cBhvr>
                                      <p:to>
                                        <p:strVal val="visible"/>
                                      </p:to>
                                    </p:set>
                                    <p:animEffect transition="in" filter="fade">
                                      <p:cBhvr>
                                        <p:cTn id="38" dur="500"/>
                                        <p:tgtEl>
                                          <p:spTgt spid="1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xEl>
                                              <p:pRg st="3" end="3"/>
                                            </p:txEl>
                                          </p:spTgt>
                                        </p:tgtEl>
                                        <p:attrNameLst>
                                          <p:attrName>style.visibility</p:attrName>
                                        </p:attrNameLst>
                                      </p:cBhvr>
                                      <p:to>
                                        <p:strVal val="visible"/>
                                      </p:to>
                                    </p:set>
                                    <p:animEffect transition="in" filter="fade">
                                      <p:cBhvr>
                                        <p:cTn id="43" dur="500"/>
                                        <p:tgtEl>
                                          <p:spTgt spid="1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xEl>
                                              <p:pRg st="4" end="4"/>
                                            </p:txEl>
                                          </p:spTgt>
                                        </p:tgtEl>
                                        <p:attrNameLst>
                                          <p:attrName>style.visibility</p:attrName>
                                        </p:attrNameLst>
                                      </p:cBhvr>
                                      <p:to>
                                        <p:strVal val="visible"/>
                                      </p:to>
                                    </p:set>
                                    <p:animEffect transition="in" filter="fade">
                                      <p:cBhvr>
                                        <p:cTn id="48" dur="500"/>
                                        <p:tgtEl>
                                          <p:spTgt spid="1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animEffect transition="in" filter="fade">
                                      <p:cBhvr>
                                        <p:cTn id="53"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C03A-C02A-34EA-E34F-DB7622D0F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31057-1FDF-EA92-4997-1F7AA3AAAEAC}"/>
              </a:ext>
            </a:extLst>
          </p:cNvPr>
          <p:cNvSpPr>
            <a:spLocks noGrp="1"/>
          </p:cNvSpPr>
          <p:nvPr>
            <p:ph type="title"/>
          </p:nvPr>
        </p:nvSpPr>
        <p:spPr/>
        <p:txBody>
          <a:bodyPr/>
          <a:lstStyle/>
          <a:p>
            <a:r>
              <a:rPr lang="en-US" dirty="0">
                <a:solidFill>
                  <a:srgbClr val="FFFFFF"/>
                </a:solidFill>
              </a:rPr>
              <a:t>MPI_Type_Commit / Free / Dup</a:t>
            </a:r>
          </a:p>
        </p:txBody>
      </p:sp>
      <p:sp>
        <p:nvSpPr>
          <p:cNvPr id="5" name="Slide Number Placeholder 4">
            <a:extLst>
              <a:ext uri="{FF2B5EF4-FFF2-40B4-BE49-F238E27FC236}">
                <a16:creationId xmlns:a16="http://schemas.microsoft.com/office/drawing/2014/main" id="{610B2E70-D149-471A-A030-ED18DBC99897}"/>
              </a:ext>
            </a:extLst>
          </p:cNvPr>
          <p:cNvSpPr>
            <a:spLocks noGrp="1"/>
          </p:cNvSpPr>
          <p:nvPr>
            <p:ph type="sldNum" sz="quarter" idx="12"/>
          </p:nvPr>
        </p:nvSpPr>
        <p:spPr/>
        <p:txBody>
          <a:bodyPr/>
          <a:lstStyle/>
          <a:p>
            <a:fld id="{FE024F78-56A6-7740-B68D-8D4D026EDF3F}" type="slidenum">
              <a:rPr lang="en-US" smtClean="0"/>
              <a:pPr/>
              <a:t>74</a:t>
            </a:fld>
            <a:endParaRPr lang="en-US" dirty="0"/>
          </a:p>
        </p:txBody>
      </p:sp>
      <p:sp>
        <p:nvSpPr>
          <p:cNvPr id="41" name="Title 2">
            <a:extLst>
              <a:ext uri="{FF2B5EF4-FFF2-40B4-BE49-F238E27FC236}">
                <a16:creationId xmlns:a16="http://schemas.microsoft.com/office/drawing/2014/main" id="{27F09C90-0FBD-E08D-01B9-B704332BF85A}"/>
              </a:ext>
            </a:extLst>
          </p:cNvPr>
          <p:cNvSpPr>
            <a:spLocks noGrp="1"/>
          </p:cNvSpPr>
          <p:nvPr/>
        </p:nvSpPr>
        <p:spPr>
          <a:xfrm>
            <a:off x="264438" y="1216550"/>
            <a:ext cx="8267312" cy="52319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000" dirty="0">
                <a:solidFill>
                  <a:schemeClr val="bg1">
                    <a:lumMod val="85000"/>
                  </a:schemeClr>
                </a:solidFill>
              </a:rPr>
              <a:t>Types must be committed before use!</a:t>
            </a:r>
          </a:p>
          <a:p>
            <a:pPr marL="914400" lvl="1" indent="-457200">
              <a:buFont typeface="Wingdings" panose="05000000000000000000" pitchFamily="2" charset="2"/>
              <a:buChar char="Ø"/>
            </a:pPr>
            <a:r>
              <a:rPr lang="en-US" sz="2400" dirty="0">
                <a:solidFill>
                  <a:schemeClr val="bg1">
                    <a:lumMod val="85000"/>
                  </a:schemeClr>
                </a:solidFill>
                <a:latin typeface="+mj-lt"/>
              </a:rPr>
              <a:t>Only the DDT’s that are used</a:t>
            </a:r>
          </a:p>
          <a:p>
            <a:pPr marL="914400" lvl="1" indent="-457200">
              <a:buFont typeface="Wingdings" panose="05000000000000000000" pitchFamily="2" charset="2"/>
              <a:buChar char="Ø"/>
            </a:pPr>
            <a:r>
              <a:rPr lang="en-US" sz="2400" dirty="0">
                <a:solidFill>
                  <a:schemeClr val="bg1">
                    <a:lumMod val="85000"/>
                  </a:schemeClr>
                </a:solidFill>
                <a:latin typeface="+mj-lt"/>
              </a:rPr>
              <a:t>MPI_Type_commit may perform </a:t>
            </a:r>
            <a:br>
              <a:rPr lang="en-US" sz="2400" dirty="0">
                <a:solidFill>
                  <a:schemeClr val="bg1">
                    <a:lumMod val="85000"/>
                  </a:schemeClr>
                </a:solidFill>
                <a:latin typeface="+mj-lt"/>
              </a:rPr>
            </a:br>
            <a:r>
              <a:rPr lang="en-US" sz="2400" dirty="0">
                <a:solidFill>
                  <a:schemeClr val="bg1">
                    <a:lumMod val="85000"/>
                  </a:schemeClr>
                </a:solidFill>
                <a:latin typeface="+mj-lt"/>
              </a:rPr>
              <a:t>extensive optimizations</a:t>
            </a:r>
            <a:endParaRPr lang="en-US" sz="3200" kern="1200" dirty="0">
              <a:solidFill>
                <a:schemeClr val="bg1">
                  <a:lumMod val="85000"/>
                </a:schemeClr>
              </a:solidFill>
              <a:latin typeface="+mj-lt"/>
              <a:ea typeface="+mj-ea"/>
              <a:cs typeface="+mj-cs"/>
            </a:endParaRPr>
          </a:p>
          <a:p>
            <a:endParaRPr lang="en-US" sz="3200" dirty="0">
              <a:solidFill>
                <a:schemeClr val="bg1">
                  <a:lumMod val="85000"/>
                </a:schemeClr>
              </a:solidFill>
            </a:endParaRPr>
          </a:p>
          <a:p>
            <a:r>
              <a:rPr lang="en-US" sz="3200" kern="1200" dirty="0">
                <a:solidFill>
                  <a:schemeClr val="bg1">
                    <a:lumMod val="85000"/>
                  </a:schemeClr>
                </a:solidFill>
              </a:rPr>
              <a:t>Types should be deleted when finished</a:t>
            </a:r>
          </a:p>
          <a:p>
            <a:pPr marL="914400" lvl="1" indent="-457200">
              <a:buFont typeface="Wingdings" panose="05000000000000000000" pitchFamily="2" charset="2"/>
              <a:buChar char="Ø"/>
            </a:pPr>
            <a:r>
              <a:rPr lang="en-US" sz="2400" dirty="0">
                <a:solidFill>
                  <a:schemeClr val="bg1">
                    <a:lumMod val="85000"/>
                  </a:schemeClr>
                </a:solidFill>
                <a:latin typeface="+mj-lt"/>
              </a:rPr>
              <a:t>Free up MPI resources</a:t>
            </a:r>
          </a:p>
          <a:p>
            <a:pPr marL="914400" lvl="1" indent="-457200">
              <a:buFont typeface="Wingdings" panose="05000000000000000000" pitchFamily="2" charset="2"/>
              <a:buChar char="Ø"/>
            </a:pPr>
            <a:r>
              <a:rPr lang="en-US" sz="2400" dirty="0">
                <a:solidFill>
                  <a:schemeClr val="bg1">
                    <a:lumMod val="85000"/>
                  </a:schemeClr>
                </a:solidFill>
                <a:latin typeface="+mj-lt"/>
              </a:rPr>
              <a:t>Does not affect types constructed from it</a:t>
            </a:r>
          </a:p>
          <a:p>
            <a:endParaRPr lang="en-US" sz="3200" dirty="0">
              <a:solidFill>
                <a:schemeClr val="bg1">
                  <a:lumMod val="85000"/>
                </a:schemeClr>
              </a:solidFill>
            </a:endParaRPr>
          </a:p>
          <a:p>
            <a:r>
              <a:rPr lang="en-US" sz="3200" dirty="0">
                <a:solidFill>
                  <a:schemeClr val="bg1">
                    <a:lumMod val="85000"/>
                  </a:schemeClr>
                </a:solidFill>
              </a:rPr>
              <a:t>Types may be duplicated</a:t>
            </a:r>
          </a:p>
          <a:p>
            <a:pPr marL="914400" lvl="1" indent="-457200">
              <a:buFont typeface="Wingdings" panose="05000000000000000000" pitchFamily="2" charset="2"/>
              <a:buChar char="Ø"/>
            </a:pPr>
            <a:r>
              <a:rPr lang="en-US" sz="2400" dirty="0">
                <a:solidFill>
                  <a:schemeClr val="bg1">
                    <a:lumMod val="85000"/>
                  </a:schemeClr>
                </a:solidFill>
                <a:latin typeface="+mj-lt"/>
              </a:rPr>
              <a:t>May be useful for holding state of </a:t>
            </a:r>
            <a:br>
              <a:rPr lang="en-US" sz="2400" dirty="0">
                <a:solidFill>
                  <a:schemeClr val="bg1">
                    <a:lumMod val="85000"/>
                  </a:schemeClr>
                </a:solidFill>
                <a:latin typeface="+mj-lt"/>
              </a:rPr>
            </a:br>
            <a:r>
              <a:rPr lang="en-US" sz="2400" dirty="0">
                <a:solidFill>
                  <a:schemeClr val="bg1">
                    <a:lumMod val="85000"/>
                  </a:schemeClr>
                </a:solidFill>
                <a:latin typeface="+mj-lt"/>
              </a:rPr>
              <a:t>type before modification</a:t>
            </a:r>
          </a:p>
        </p:txBody>
      </p:sp>
      <p:sp>
        <p:nvSpPr>
          <p:cNvPr id="3" name="TextBox 2">
            <a:extLst>
              <a:ext uri="{FF2B5EF4-FFF2-40B4-BE49-F238E27FC236}">
                <a16:creationId xmlns:a16="http://schemas.microsoft.com/office/drawing/2014/main" id="{0D8EB25E-8F03-955D-B15B-7FDB164E1206}"/>
              </a:ext>
            </a:extLst>
          </p:cNvPr>
          <p:cNvSpPr txBox="1"/>
          <p:nvPr/>
        </p:nvSpPr>
        <p:spPr>
          <a:xfrm>
            <a:off x="7937108" y="1441279"/>
            <a:ext cx="4109119"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a:p>
            <a:r>
              <a:rPr lang="en-US" dirty="0">
                <a:solidFill>
                  <a:srgbClr val="6A9955"/>
                </a:solidFill>
                <a:highlight>
                  <a:srgbClr val="1F1F1F"/>
                </a:highlight>
                <a:latin typeface="Consolas" panose="020B0609020204030204" pitchFamily="49" charset="0"/>
              </a:rPr>
              <a:t>// Build DDT ...</a:t>
            </a:r>
          </a:p>
          <a:p>
            <a:r>
              <a:rPr lang="en-US" dirty="0" err="1">
                <a:solidFill>
                  <a:srgbClr val="DCDCAA"/>
                </a:solidFill>
                <a:highlight>
                  <a:srgbClr val="1F1F1F"/>
                </a:highlight>
                <a:latin typeface="Consolas" panose="020B0609020204030204" pitchFamily="49" charset="0"/>
              </a:rPr>
              <a:t>MPI_Type_commit</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6" name="TextBox 5">
            <a:extLst>
              <a:ext uri="{FF2B5EF4-FFF2-40B4-BE49-F238E27FC236}">
                <a16:creationId xmlns:a16="http://schemas.microsoft.com/office/drawing/2014/main" id="{4E74FAC5-FFF6-7B93-FCD1-1B3A46BC8BC7}"/>
              </a:ext>
            </a:extLst>
          </p:cNvPr>
          <p:cNvSpPr txBox="1"/>
          <p:nvPr/>
        </p:nvSpPr>
        <p:spPr>
          <a:xfrm>
            <a:off x="7937108" y="3732834"/>
            <a:ext cx="4109119" cy="369332"/>
          </a:xfrm>
          <a:prstGeom prst="rect">
            <a:avLst/>
          </a:prstGeom>
          <a:solidFill>
            <a:srgbClr val="1F1F1F"/>
          </a:solidFill>
          <a:ln>
            <a:solidFill>
              <a:schemeClr val="bg1">
                <a:lumMod val="50000"/>
              </a:schemeClr>
            </a:solidFill>
          </a:ln>
        </p:spPr>
        <p:txBody>
          <a:bodyPr wrap="square">
            <a:spAutoFit/>
          </a:bodyPr>
          <a:lstStyle/>
          <a:p>
            <a:r>
              <a:rPr lang="en-US" dirty="0" err="1">
                <a:solidFill>
                  <a:srgbClr val="DCDCAA"/>
                </a:solidFill>
                <a:highlight>
                  <a:srgbClr val="1F1F1F"/>
                </a:highlight>
                <a:latin typeface="Consolas" panose="020B0609020204030204" pitchFamily="49" charset="0"/>
              </a:rPr>
              <a:t>MPI_Type_free</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7" name="TextBox 6">
            <a:extLst>
              <a:ext uri="{FF2B5EF4-FFF2-40B4-BE49-F238E27FC236}">
                <a16:creationId xmlns:a16="http://schemas.microsoft.com/office/drawing/2014/main" id="{0B4254B8-8986-ACFF-3854-4238A59E55EA}"/>
              </a:ext>
            </a:extLst>
          </p:cNvPr>
          <p:cNvSpPr txBox="1"/>
          <p:nvPr/>
        </p:nvSpPr>
        <p:spPr>
          <a:xfrm>
            <a:off x="7339055" y="5104641"/>
            <a:ext cx="4707172"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ParticleTypeDuplicate</a:t>
            </a:r>
            <a:r>
              <a:rPr lang="en-US" dirty="0">
                <a:solidFill>
                  <a:srgbClr val="CCCCCC"/>
                </a:solidFill>
                <a:highlight>
                  <a:srgbClr val="1F1F1F"/>
                </a:highlight>
                <a:latin typeface="Consolas" panose="020B0609020204030204" pitchFamily="49" charset="0"/>
              </a:rPr>
              <a:t>;</a:t>
            </a:r>
            <a:endParaRPr lang="en-US" dirty="0">
              <a:solidFill>
                <a:srgbClr val="DCDCAA"/>
              </a:solidFill>
              <a:highlight>
                <a:srgbClr val="1F1F1F"/>
              </a:highlight>
              <a:latin typeface="Consolas" panose="020B0609020204030204" pitchFamily="49" charset="0"/>
            </a:endParaRPr>
          </a:p>
          <a:p>
            <a:r>
              <a:rPr lang="en-US" dirty="0" err="1">
                <a:solidFill>
                  <a:srgbClr val="DCDCAA"/>
                </a:solidFill>
                <a:highlight>
                  <a:srgbClr val="1F1F1F"/>
                </a:highlight>
                <a:latin typeface="Consolas" panose="020B0609020204030204" pitchFamily="49" charset="0"/>
              </a:rPr>
              <a:t>MPI_Type_dup</a:t>
            </a:r>
            <a:r>
              <a:rPr lang="en-US" dirty="0">
                <a:solidFill>
                  <a:srgbClr val="CCCCCC"/>
                </a:solidFill>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ParticleType,</a:t>
            </a:r>
          </a:p>
          <a:p>
            <a:r>
              <a:rPr lang="en-US" dirty="0">
                <a:solidFill>
                  <a:srgbClr val="9CDCFE"/>
                </a:solidFill>
                <a:highlight>
                  <a:srgbClr val="1F1F1F"/>
                </a:highlight>
                <a:latin typeface="Consolas" panose="020B0609020204030204" pitchFamily="49" charset="0"/>
              </a:rPr>
              <a:t>            &amp;ParticleTypeDuplicate</a:t>
            </a:r>
            <a:r>
              <a:rPr lang="en-US"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41879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xEl>
                                              <p:pRg st="2" end="2"/>
                                            </p:txEl>
                                          </p:spTgt>
                                        </p:tgtEl>
                                        <p:attrNameLst>
                                          <p:attrName>style.visibility</p:attrName>
                                        </p:attrNameLst>
                                      </p:cBhvr>
                                      <p:to>
                                        <p:strVal val="visible"/>
                                      </p:to>
                                    </p:set>
                                    <p:animEffect transition="in" filter="fade">
                                      <p:cBhvr>
                                        <p:cTn id="13" dur="500"/>
                                        <p:tgtEl>
                                          <p:spTgt spid="4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animEffect transition="in" filter="fade">
                                      <p:cBhvr>
                                        <p:cTn id="23" dur="500"/>
                                        <p:tgtEl>
                                          <p:spTgt spid="4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xEl>
                                              <p:pRg st="5" end="5"/>
                                            </p:txEl>
                                          </p:spTgt>
                                        </p:tgtEl>
                                        <p:attrNameLst>
                                          <p:attrName>style.visibility</p:attrName>
                                        </p:attrNameLst>
                                      </p:cBhvr>
                                      <p:to>
                                        <p:strVal val="visible"/>
                                      </p:to>
                                    </p:set>
                                    <p:animEffect transition="in" filter="fade">
                                      <p:cBhvr>
                                        <p:cTn id="26" dur="500"/>
                                        <p:tgtEl>
                                          <p:spTgt spid="41">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xEl>
                                              <p:pRg st="6" end="6"/>
                                            </p:txEl>
                                          </p:spTgt>
                                        </p:tgtEl>
                                        <p:attrNameLst>
                                          <p:attrName>style.visibility</p:attrName>
                                        </p:attrNameLst>
                                      </p:cBhvr>
                                      <p:to>
                                        <p:strVal val="visible"/>
                                      </p:to>
                                    </p:set>
                                    <p:animEffect transition="in" filter="fade">
                                      <p:cBhvr>
                                        <p:cTn id="29" dur="500"/>
                                        <p:tgtEl>
                                          <p:spTgt spid="4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
                                            <p:txEl>
                                              <p:pRg st="8" end="8"/>
                                            </p:txEl>
                                          </p:spTgt>
                                        </p:tgtEl>
                                        <p:attrNameLst>
                                          <p:attrName>style.visibility</p:attrName>
                                        </p:attrNameLst>
                                      </p:cBhvr>
                                      <p:to>
                                        <p:strVal val="visible"/>
                                      </p:to>
                                    </p:set>
                                    <p:animEffect transition="in" filter="fade">
                                      <p:cBhvr>
                                        <p:cTn id="39" dur="500"/>
                                        <p:tgtEl>
                                          <p:spTgt spid="41">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xEl>
                                              <p:pRg st="9" end="9"/>
                                            </p:txEl>
                                          </p:spTgt>
                                        </p:tgtEl>
                                        <p:attrNameLst>
                                          <p:attrName>style.visibility</p:attrName>
                                        </p:attrNameLst>
                                      </p:cBhvr>
                                      <p:to>
                                        <p:strVal val="visible"/>
                                      </p:to>
                                    </p:set>
                                    <p:animEffect transition="in" filter="fade">
                                      <p:cBhvr>
                                        <p:cTn id="42" dur="500"/>
                                        <p:tgtEl>
                                          <p:spTgt spid="4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FBDBB-B56E-103E-CAD4-C2DA61F8DF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C1B9C1-BFFE-7F22-DB50-DE7965A5CA2A}"/>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4817A2B-16A0-5358-D283-7F1991696ABF}"/>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MPI_Type_con</a:t>
            </a:r>
            <a:r>
              <a:rPr lang="en-US" sz="2400" dirty="0">
                <a:solidFill>
                  <a:srgbClr val="FFC000"/>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C348150F-1823-4E5B-748E-D26A31AC8290}"/>
              </a:ext>
            </a:extLst>
          </p:cNvPr>
          <p:cNvGraphicFramePr>
            <a:graphicFrameLocks noGrp="1"/>
          </p:cNvGraphicFramePr>
          <p:nvPr>
            <p:extLst>
              <p:ext uri="{D42A27DB-BD31-4B8C-83A1-F6EECF244321}">
                <p14:modId xmlns:p14="http://schemas.microsoft.com/office/powerpoint/2010/main" val="201044974"/>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5464771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344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18577" y="3450737"/>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13" name="Table 12">
            <a:extLst>
              <a:ext uri="{FF2B5EF4-FFF2-40B4-BE49-F238E27FC236}">
                <a16:creationId xmlns:a16="http://schemas.microsoft.com/office/drawing/2014/main" id="{7D8BB74B-936B-A0A8-D959-208BDC413E89}"/>
              </a:ext>
            </a:extLst>
          </p:cNvPr>
          <p:cNvGraphicFramePr>
            <a:graphicFrameLocks noGrp="1"/>
          </p:cNvGraphicFramePr>
          <p:nvPr>
            <p:extLst>
              <p:ext uri="{D42A27DB-BD31-4B8C-83A1-F6EECF244321}">
                <p14:modId xmlns:p14="http://schemas.microsoft.com/office/powerpoint/2010/main" val="3552051465"/>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6">
                    <a:lumMod val="60000"/>
                    <a:lumOff val="40000"/>
                  </a:schemeClr>
                </a:solidFill>
                <a:latin typeface="+mj-lt"/>
              </a:rPr>
              <a:t>ddt.1.contiguous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76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76</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344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2624459831"/>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159214624"/>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cxnSp>
        <p:nvCxnSpPr>
          <p:cNvPr id="35" name="Straight Arrow Connector 34">
            <a:extLst>
              <a:ext uri="{FF2B5EF4-FFF2-40B4-BE49-F238E27FC236}">
                <a16:creationId xmlns:a16="http://schemas.microsoft.com/office/drawing/2014/main" id="{EB63572B-1551-B723-475F-FE1A30D4AADB}"/>
              </a:ext>
            </a:extLst>
          </p:cNvPr>
          <p:cNvCxnSpPr>
            <a:cxnSpLocks/>
          </p:cNvCxnSpPr>
          <p:nvPr/>
        </p:nvCxnSpPr>
        <p:spPr>
          <a:xfrm flipV="1">
            <a:off x="3992015" y="2257265"/>
            <a:ext cx="1997166" cy="1547480"/>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976376E-B757-5D2A-4BF7-BBB4154D2DDC}"/>
              </a:ext>
            </a:extLst>
          </p:cNvPr>
          <p:cNvCxnSpPr>
            <a:cxnSpLocks/>
          </p:cNvCxnSpPr>
          <p:nvPr/>
        </p:nvCxnSpPr>
        <p:spPr>
          <a:xfrm flipV="1">
            <a:off x="3992015" y="3447594"/>
            <a:ext cx="1997166" cy="1098130"/>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0955D3-6FC0-9D9F-B4E0-6097BB3DDE28}"/>
              </a:ext>
            </a:extLst>
          </p:cNvPr>
          <p:cNvCxnSpPr>
            <a:cxnSpLocks/>
          </p:cNvCxnSpPr>
          <p:nvPr/>
        </p:nvCxnSpPr>
        <p:spPr>
          <a:xfrm flipV="1">
            <a:off x="3992015" y="4600976"/>
            <a:ext cx="1984110" cy="654196"/>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C54F51-8859-E339-A33F-777CBF942E34}"/>
              </a:ext>
            </a:extLst>
          </p:cNvPr>
          <p:cNvCxnSpPr>
            <a:cxnSpLocks/>
          </p:cNvCxnSpPr>
          <p:nvPr/>
        </p:nvCxnSpPr>
        <p:spPr>
          <a:xfrm flipV="1">
            <a:off x="3992015" y="5869021"/>
            <a:ext cx="1984110" cy="106110"/>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C358D3-E237-5229-EE6D-21E1C4CD049B}"/>
              </a:ext>
            </a:extLst>
          </p:cNvPr>
          <p:cNvSpPr txBox="1"/>
          <p:nvPr/>
        </p:nvSpPr>
        <p:spPr>
          <a:xfrm>
            <a:off x="519223" y="1244814"/>
            <a:ext cx="3967975" cy="1323439"/>
          </a:xfrm>
          <a:prstGeom prst="rect">
            <a:avLst/>
          </a:prstGeom>
          <a:solidFill>
            <a:srgbClr val="1F1F1F"/>
          </a:solidFill>
          <a:ln>
            <a:solidFill>
              <a:schemeClr val="bg1">
                <a:lumMod val="50000"/>
              </a:schemeClr>
            </a:solidFill>
          </a:ln>
        </p:spPr>
        <p:txBody>
          <a:bodyPr wrap="square">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MPI_Type_contiguous</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9CDCFE"/>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oldtype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D4D4D4"/>
                </a:solidFill>
                <a:effectLst/>
                <a:highlight>
                  <a:srgbClr val="1F1F1F"/>
                </a:highlight>
                <a:latin typeface="Consolas" panose="020B0609020204030204" pitchFamily="49" charset="0"/>
              </a:rPr>
              <a:t>*</a:t>
            </a:r>
            <a:r>
              <a:rPr lang="en-US" sz="2000" b="0" dirty="0">
                <a:solidFill>
                  <a:srgbClr val="9CDCFE"/>
                </a:solidFill>
                <a:effectLst/>
                <a:highlight>
                  <a:srgbClr val="1F1F1F"/>
                </a:highlight>
                <a:latin typeface="Consolas" panose="020B0609020204030204" pitchFamily="49" charset="0"/>
              </a:rPr>
              <a:t>newtype</a:t>
            </a:r>
            <a:r>
              <a:rPr lang="en-US" sz="2000" b="0" dirty="0">
                <a:solidFill>
                  <a:srgbClr val="CCCCCC"/>
                </a:solidFill>
                <a:effectLst/>
                <a:highlight>
                  <a:srgbClr val="1F1F1F"/>
                </a:highlight>
                <a:latin typeface="Consolas" panose="020B0609020204030204" pitchFamily="49" charset="0"/>
              </a:rPr>
              <a:t>);</a:t>
            </a:r>
          </a:p>
        </p:txBody>
      </p:sp>
      <p:sp>
        <p:nvSpPr>
          <p:cNvPr id="38" name="TextBox 37">
            <a:extLst>
              <a:ext uri="{FF2B5EF4-FFF2-40B4-BE49-F238E27FC236}">
                <a16:creationId xmlns:a16="http://schemas.microsoft.com/office/drawing/2014/main" id="{4B09DF92-25ED-5559-E6BD-B978127205D0}"/>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Tree>
    <p:extLst>
      <p:ext uri="{BB962C8B-B14F-4D97-AF65-F5344CB8AC3E}">
        <p14:creationId xmlns:p14="http://schemas.microsoft.com/office/powerpoint/2010/main" val="378247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5" y="4775247"/>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3" name="Table 2">
            <a:extLst>
              <a:ext uri="{FF2B5EF4-FFF2-40B4-BE49-F238E27FC236}">
                <a16:creationId xmlns:a16="http://schemas.microsoft.com/office/drawing/2014/main" id="{AF9F37AF-5A5F-E5F3-76CE-56C7BB1AFD80}"/>
              </a:ext>
            </a:extLst>
          </p:cNvPr>
          <p:cNvGraphicFramePr>
            <a:graphicFrameLocks noGrp="1"/>
          </p:cNvGraphicFramePr>
          <p:nvPr>
            <p:extLst>
              <p:ext uri="{D42A27DB-BD31-4B8C-83A1-F6EECF244321}">
                <p14:modId xmlns:p14="http://schemas.microsoft.com/office/powerpoint/2010/main" val="2608512593"/>
              </p:ext>
            </p:extLst>
          </p:nvPr>
        </p:nvGraphicFramePr>
        <p:xfrm>
          <a:off x="6962570" y="225292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5" name="Table 4">
            <a:extLst>
              <a:ext uri="{FF2B5EF4-FFF2-40B4-BE49-F238E27FC236}">
                <a16:creationId xmlns:a16="http://schemas.microsoft.com/office/drawing/2014/main" id="{A8203D63-5CC3-F397-44E5-F601769EBBBC}"/>
              </a:ext>
            </a:extLst>
          </p:cNvPr>
          <p:cNvGraphicFramePr>
            <a:graphicFrameLocks noGrp="1"/>
          </p:cNvGraphicFramePr>
          <p:nvPr>
            <p:extLst>
              <p:ext uri="{D42A27DB-BD31-4B8C-83A1-F6EECF244321}">
                <p14:modId xmlns:p14="http://schemas.microsoft.com/office/powerpoint/2010/main" val="431006588"/>
              </p:ext>
            </p:extLst>
          </p:nvPr>
        </p:nvGraphicFramePr>
        <p:xfrm>
          <a:off x="6962570" y="27428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A2947BDD-4E40-A5EA-36E8-0BE8EAB8E7B4}"/>
              </a:ext>
            </a:extLst>
          </p:cNvPr>
          <p:cNvGraphicFramePr>
            <a:graphicFrameLocks noGrp="1"/>
          </p:cNvGraphicFramePr>
          <p:nvPr>
            <p:extLst>
              <p:ext uri="{D42A27DB-BD31-4B8C-83A1-F6EECF244321}">
                <p14:modId xmlns:p14="http://schemas.microsoft.com/office/powerpoint/2010/main" val="1900444176"/>
              </p:ext>
            </p:extLst>
          </p:nvPr>
        </p:nvGraphicFramePr>
        <p:xfrm>
          <a:off x="6962570" y="17629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7" name="Table 6">
            <a:extLst>
              <a:ext uri="{FF2B5EF4-FFF2-40B4-BE49-F238E27FC236}">
                <a16:creationId xmlns:a16="http://schemas.microsoft.com/office/drawing/2014/main" id="{07E2473C-C636-7751-84EB-7DEC08811789}"/>
              </a:ext>
            </a:extLst>
          </p:cNvPr>
          <p:cNvGraphicFramePr>
            <a:graphicFrameLocks noGrp="1"/>
          </p:cNvGraphicFramePr>
          <p:nvPr>
            <p:extLst>
              <p:ext uri="{D42A27DB-BD31-4B8C-83A1-F6EECF244321}">
                <p14:modId xmlns:p14="http://schemas.microsoft.com/office/powerpoint/2010/main" val="3818783463"/>
              </p:ext>
            </p:extLst>
          </p:nvPr>
        </p:nvGraphicFramePr>
        <p:xfrm>
          <a:off x="6962570" y="3232826"/>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138297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27" name="Slide Number Placeholder 3">
            <a:extLst>
              <a:ext uri="{FF2B5EF4-FFF2-40B4-BE49-F238E27FC236}">
                <a16:creationId xmlns:a16="http://schemas.microsoft.com/office/drawing/2014/main" id="{4270FC46-E30B-24F4-0376-E5E67E2C550E}"/>
              </a:ext>
            </a:extLst>
          </p:cNvPr>
          <p:cNvSpPr>
            <a:spLocks noGrp="1"/>
          </p:cNvSpPr>
          <p:nvPr>
            <p:ph type="sldNum" sz="quarter" idx="12"/>
          </p:nvPr>
        </p:nvSpPr>
        <p:spPr/>
        <p:txBody>
          <a:bodyPr/>
          <a:lstStyle/>
          <a:p>
            <a:fld id="{FE024F78-56A6-7740-B68D-8D4D026EDF3F}" type="slidenum">
              <a:rPr lang="en-US" smtClean="0"/>
              <a:pPr/>
              <a:t>78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4" y="4286615"/>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7" name="Table 6">
            <a:extLst>
              <a:ext uri="{FF2B5EF4-FFF2-40B4-BE49-F238E27FC236}">
                <a16:creationId xmlns:a16="http://schemas.microsoft.com/office/drawing/2014/main" id="{EF83E4C0-D057-CE16-3036-3F6E5EADA49D}"/>
              </a:ext>
            </a:extLst>
          </p:cNvPr>
          <p:cNvGraphicFramePr>
            <a:graphicFrameLocks noGrp="1"/>
          </p:cNvGraphicFramePr>
          <p:nvPr>
            <p:extLst>
              <p:ext uri="{D42A27DB-BD31-4B8C-83A1-F6EECF244321}">
                <p14:modId xmlns:p14="http://schemas.microsoft.com/office/powerpoint/2010/main" val="1134558407"/>
              </p:ext>
            </p:extLst>
          </p:nvPr>
        </p:nvGraphicFramePr>
        <p:xfrm>
          <a:off x="7436913" y="174132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4" name="Table 13">
            <a:extLst>
              <a:ext uri="{FF2B5EF4-FFF2-40B4-BE49-F238E27FC236}">
                <a16:creationId xmlns:a16="http://schemas.microsoft.com/office/drawing/2014/main" id="{F596C0C6-E6E2-C908-1B36-A019F23EA752}"/>
              </a:ext>
            </a:extLst>
          </p:cNvPr>
          <p:cNvGraphicFramePr>
            <a:graphicFrameLocks noGrp="1"/>
          </p:cNvGraphicFramePr>
          <p:nvPr>
            <p:extLst>
              <p:ext uri="{D42A27DB-BD31-4B8C-83A1-F6EECF244321}">
                <p14:modId xmlns:p14="http://schemas.microsoft.com/office/powerpoint/2010/main" val="594151372"/>
              </p:ext>
            </p:extLst>
          </p:nvPr>
        </p:nvGraphicFramePr>
        <p:xfrm>
          <a:off x="7436913" y="3425501"/>
          <a:ext cx="2380120" cy="337993"/>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5" name="Table 14">
            <a:extLst>
              <a:ext uri="{FF2B5EF4-FFF2-40B4-BE49-F238E27FC236}">
                <a16:creationId xmlns:a16="http://schemas.microsoft.com/office/drawing/2014/main" id="{3D66BF15-BE4C-C27E-D34B-EFA2DA5546F5}"/>
              </a:ext>
            </a:extLst>
          </p:cNvPr>
          <p:cNvGraphicFramePr>
            <a:graphicFrameLocks noGrp="1"/>
          </p:cNvGraphicFramePr>
          <p:nvPr>
            <p:extLst>
              <p:ext uri="{D42A27DB-BD31-4B8C-83A1-F6EECF244321}">
                <p14:modId xmlns:p14="http://schemas.microsoft.com/office/powerpoint/2010/main" val="91463288"/>
              </p:ext>
            </p:extLst>
          </p:nvPr>
        </p:nvGraphicFramePr>
        <p:xfrm>
          <a:off x="7436913" y="2302718"/>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6" name="Table 15">
            <a:extLst>
              <a:ext uri="{FF2B5EF4-FFF2-40B4-BE49-F238E27FC236}">
                <a16:creationId xmlns:a16="http://schemas.microsoft.com/office/drawing/2014/main" id="{500EE60A-F5AC-8355-9615-CB148563395D}"/>
              </a:ext>
            </a:extLst>
          </p:cNvPr>
          <p:cNvGraphicFramePr>
            <a:graphicFrameLocks noGrp="1"/>
          </p:cNvGraphicFramePr>
          <p:nvPr>
            <p:extLst>
              <p:ext uri="{D42A27DB-BD31-4B8C-83A1-F6EECF244321}">
                <p14:modId xmlns:p14="http://schemas.microsoft.com/office/powerpoint/2010/main" val="401025299"/>
              </p:ext>
            </p:extLst>
          </p:nvPr>
        </p:nvGraphicFramePr>
        <p:xfrm>
          <a:off x="7436913" y="2864109"/>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6455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2.22222E-6 L -0.52474 0.55 " pathEditMode="relative" rAng="0" ptsTypes="AA">
                                      <p:cBhvr>
                                        <p:cTn id="6" dur="2000" fill="hold"/>
                                        <p:tgtEl>
                                          <p:spTgt spid="7"/>
                                        </p:tgtEl>
                                        <p:attrNameLst>
                                          <p:attrName>ppt_x</p:attrName>
                                          <p:attrName>ppt_y</p:attrName>
                                        </p:attrNameLst>
                                      </p:cBhvr>
                                      <p:rCtr x="-26237" y="275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08 0.00254 L -0.3289 0.46828 " pathEditMode="relative" rAng="0" ptsTypes="AA">
                                      <p:cBhvr>
                                        <p:cTn id="10" dur="2000" fill="hold"/>
                                        <p:tgtEl>
                                          <p:spTgt spid="15"/>
                                        </p:tgtEl>
                                        <p:attrNameLst>
                                          <p:attrName>ppt_x</p:attrName>
                                          <p:attrName>ppt_y</p:attrName>
                                        </p:attrNameLst>
                                      </p:cBhvr>
                                      <p:rCtr x="-16341" y="2328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00347 L -0.13307 0.38657 " pathEditMode="relative" rAng="0" ptsTypes="AA">
                                      <p:cBhvr>
                                        <p:cTn id="14" dur="2000" fill="hold"/>
                                        <p:tgtEl>
                                          <p:spTgt spid="16"/>
                                        </p:tgtEl>
                                        <p:attrNameLst>
                                          <p:attrName>ppt_x</p:attrName>
                                          <p:attrName>ppt_y</p:attrName>
                                        </p:attrNameLst>
                                      </p:cBhvr>
                                      <p:rCtr x="-6680" y="19144"/>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1146 -0.01203 L 0.06146 0.30348 " pathEditMode="relative" rAng="0" ptsTypes="AA">
                                      <p:cBhvr>
                                        <p:cTn id="18" dur="2000" fill="hold"/>
                                        <p:tgtEl>
                                          <p:spTgt spid="14"/>
                                        </p:tgtEl>
                                        <p:attrNameLst>
                                          <p:attrName>ppt_x</p:attrName>
                                          <p:attrName>ppt_y</p:attrName>
                                        </p:attrNameLst>
                                      </p:cBhvr>
                                      <p:rCtr x="2500" y="1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F34A5AB-ACF7-95AC-CD7B-790A6EEE7B15}"/>
              </a:ext>
            </a:extLst>
          </p:cNvPr>
          <p:cNvGraphicFramePr>
            <a:graphicFrameLocks noGrp="1"/>
          </p:cNvGraphicFramePr>
          <p:nvPr>
            <p:extLst>
              <p:ext uri="{D42A27DB-BD31-4B8C-83A1-F6EECF244321}">
                <p14:modId xmlns:p14="http://schemas.microsoft.com/office/powerpoint/2010/main" val="48842671"/>
              </p:ext>
            </p:extLst>
          </p:nvPr>
        </p:nvGraphicFramePr>
        <p:xfrm>
          <a:off x="342604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741B2EF7-D34F-6657-0C4A-328AF6103A1A}"/>
              </a:ext>
            </a:extLst>
          </p:cNvPr>
          <p:cNvGraphicFramePr>
            <a:graphicFrameLocks noGrp="1"/>
          </p:cNvGraphicFramePr>
          <p:nvPr>
            <p:extLst>
              <p:ext uri="{D42A27DB-BD31-4B8C-83A1-F6EECF244321}">
                <p14:modId xmlns:p14="http://schemas.microsoft.com/office/powerpoint/2010/main" val="2745378427"/>
              </p:ext>
            </p:extLst>
          </p:nvPr>
        </p:nvGraphicFramePr>
        <p:xfrm>
          <a:off x="580616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dirty="0"/>
              <a:t> 				 						</a:t>
            </a:r>
            <a:r>
              <a:rPr lang="en-US" dirty="0">
                <a:solidFill>
                  <a:srgbClr val="04FCFC"/>
                </a:solidFill>
              </a:rPr>
              <a:t>Example #1</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6326ACA-A3B7-A692-56B0-C2B30C8C45FC}"/>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F0417F31-0D54-1A33-D809-9E394115CDEC}"/>
              </a:ext>
            </a:extLst>
          </p:cNvPr>
          <p:cNvSpPr txBox="1"/>
          <p:nvPr/>
        </p:nvSpPr>
        <p:spPr>
          <a:xfrm>
            <a:off x="7960985" y="4943512"/>
            <a:ext cx="2028567" cy="523220"/>
          </a:xfrm>
          <a:prstGeom prst="rect">
            <a:avLst/>
          </a:prstGeom>
          <a:noFill/>
        </p:spPr>
        <p:txBody>
          <a:bodyPr wrap="square">
            <a:spAutoFit/>
          </a:bodyPr>
          <a:lstStyle/>
          <a:p>
            <a:r>
              <a:rPr lang="en-US" sz="2800" dirty="0">
                <a:solidFill>
                  <a:srgbClr val="FF0000"/>
                </a:solidFill>
                <a:latin typeface="+mj-lt"/>
              </a:rPr>
              <a:t>count = 2</a:t>
            </a:r>
            <a:endParaRPr lang="en-US" sz="2800" dirty="0">
              <a:latin typeface="+mj-lt"/>
            </a:endParaRPr>
          </a:p>
        </p:txBody>
      </p:sp>
      <p:sp>
        <p:nvSpPr>
          <p:cNvPr id="8" name="TextBox 7">
            <a:extLst>
              <a:ext uri="{FF2B5EF4-FFF2-40B4-BE49-F238E27FC236}">
                <a16:creationId xmlns:a16="http://schemas.microsoft.com/office/drawing/2014/main" id="{571C0B90-4E35-1277-1ACC-8C731B09C421}"/>
              </a:ext>
            </a:extLst>
          </p:cNvPr>
          <p:cNvSpPr txBox="1"/>
          <p:nvPr/>
        </p:nvSpPr>
        <p:spPr>
          <a:xfrm>
            <a:off x="3386650" y="4485663"/>
            <a:ext cx="2474804" cy="523220"/>
          </a:xfrm>
          <a:prstGeom prst="rect">
            <a:avLst/>
          </a:prstGeom>
          <a:noFill/>
        </p:spPr>
        <p:txBody>
          <a:bodyPr wrap="square">
            <a:spAutoFit/>
          </a:bodyPr>
          <a:lstStyle/>
          <a:p>
            <a:pPr algn="ctr"/>
            <a:r>
              <a:rPr lang="en-US" sz="2800" dirty="0">
                <a:solidFill>
                  <a:srgbClr val="09FA80"/>
                </a:solidFill>
                <a:latin typeface="+mj-lt"/>
              </a:rPr>
              <a:t>blocklen = 3</a:t>
            </a:r>
          </a:p>
        </p:txBody>
      </p:sp>
      <p:sp>
        <p:nvSpPr>
          <p:cNvPr id="9" name="TextBox 8">
            <a:extLst>
              <a:ext uri="{FF2B5EF4-FFF2-40B4-BE49-F238E27FC236}">
                <a16:creationId xmlns:a16="http://schemas.microsoft.com/office/drawing/2014/main" id="{D477481D-A4DD-7977-594D-3BE7FAA3BB6F}"/>
              </a:ext>
            </a:extLst>
          </p:cNvPr>
          <p:cNvSpPr txBox="1"/>
          <p:nvPr/>
        </p:nvSpPr>
        <p:spPr>
          <a:xfrm>
            <a:off x="4255006" y="6241818"/>
            <a:ext cx="1985376" cy="523220"/>
          </a:xfrm>
          <a:prstGeom prst="rect">
            <a:avLst/>
          </a:prstGeom>
          <a:noFill/>
        </p:spPr>
        <p:txBody>
          <a:bodyPr wrap="square">
            <a:spAutoFit/>
          </a:bodyPr>
          <a:lstStyle/>
          <a:p>
            <a:r>
              <a:rPr lang="en-US" sz="2800" dirty="0">
                <a:solidFill>
                  <a:srgbClr val="FFC000"/>
                </a:solidFill>
                <a:latin typeface="+mj-lt"/>
              </a:rPr>
              <a:t>stride = 5</a:t>
            </a:r>
          </a:p>
        </p:txBody>
      </p:sp>
      <p:grpSp>
        <p:nvGrpSpPr>
          <p:cNvPr id="10" name="Group 9">
            <a:extLst>
              <a:ext uri="{FF2B5EF4-FFF2-40B4-BE49-F238E27FC236}">
                <a16:creationId xmlns:a16="http://schemas.microsoft.com/office/drawing/2014/main" id="{B587735F-6D7B-5D1E-E34E-3C547B48BB5F}"/>
              </a:ext>
            </a:extLst>
          </p:cNvPr>
          <p:cNvGrpSpPr/>
          <p:nvPr/>
        </p:nvGrpSpPr>
        <p:grpSpPr>
          <a:xfrm>
            <a:off x="3963505" y="6038822"/>
            <a:ext cx="4719320" cy="219242"/>
            <a:chOff x="3177883" y="5913092"/>
            <a:chExt cx="5412837" cy="251460"/>
          </a:xfrm>
        </p:grpSpPr>
        <p:sp>
          <p:nvSpPr>
            <p:cNvPr id="13" name="Right Brace 12">
              <a:extLst>
                <a:ext uri="{FF2B5EF4-FFF2-40B4-BE49-F238E27FC236}">
                  <a16:creationId xmlns:a16="http://schemas.microsoft.com/office/drawing/2014/main" id="{824B0621-5C3D-FB35-E1E7-052BC66F1E42}"/>
                </a:ext>
              </a:extLst>
            </p:cNvPr>
            <p:cNvSpPr/>
            <p:nvPr/>
          </p:nvSpPr>
          <p:spPr>
            <a:xfrm rot="5400000">
              <a:off x="4400996"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ight Brace 13">
              <a:extLst>
                <a:ext uri="{FF2B5EF4-FFF2-40B4-BE49-F238E27FC236}">
                  <a16:creationId xmlns:a16="http://schemas.microsoft.com/office/drawing/2014/main" id="{2D5858F5-33C1-4268-E87E-7C9580EFE91F}"/>
                </a:ext>
              </a:extLst>
            </p:cNvPr>
            <p:cNvSpPr/>
            <p:nvPr/>
          </p:nvSpPr>
          <p:spPr>
            <a:xfrm rot="5400000">
              <a:off x="7116148"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19415862-F75F-5417-A336-3843725483D4}"/>
              </a:ext>
            </a:extLst>
          </p:cNvPr>
          <p:cNvGrpSpPr/>
          <p:nvPr/>
        </p:nvGrpSpPr>
        <p:grpSpPr>
          <a:xfrm>
            <a:off x="3890194" y="5050649"/>
            <a:ext cx="3838474" cy="212465"/>
            <a:chOff x="3172096" y="5059659"/>
            <a:chExt cx="4380081" cy="195398"/>
          </a:xfrm>
        </p:grpSpPr>
        <p:sp>
          <p:nvSpPr>
            <p:cNvPr id="16" name="Right Brace 15">
              <a:extLst>
                <a:ext uri="{FF2B5EF4-FFF2-40B4-BE49-F238E27FC236}">
                  <a16:creationId xmlns:a16="http://schemas.microsoft.com/office/drawing/2014/main" id="{0FC8A0A4-1478-9BDF-351A-52C50AA0F4BB}"/>
                </a:ext>
              </a:extLst>
            </p:cNvPr>
            <p:cNvSpPr/>
            <p:nvPr/>
          </p:nvSpPr>
          <p:spPr>
            <a:xfrm rot="16200000">
              <a:off x="3923540" y="4308215"/>
              <a:ext cx="195397" cy="1698285"/>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Right Brace 17">
              <a:extLst>
                <a:ext uri="{FF2B5EF4-FFF2-40B4-BE49-F238E27FC236}">
                  <a16:creationId xmlns:a16="http://schemas.microsoft.com/office/drawing/2014/main" id="{DF8B5878-1C7F-F773-33E1-27C6F94A1659}"/>
                </a:ext>
              </a:extLst>
            </p:cNvPr>
            <p:cNvSpPr/>
            <p:nvPr/>
          </p:nvSpPr>
          <p:spPr>
            <a:xfrm rot="16200000">
              <a:off x="6605337" y="4308216"/>
              <a:ext cx="195398" cy="1698283"/>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aphicFrame>
        <p:nvGraphicFramePr>
          <p:cNvPr id="34" name="Table 33">
            <a:extLst>
              <a:ext uri="{FF2B5EF4-FFF2-40B4-BE49-F238E27FC236}">
                <a16:creationId xmlns:a16="http://schemas.microsoft.com/office/drawing/2014/main" id="{2F2F7E34-2C88-3CD2-D699-5DA9AD6A4365}"/>
              </a:ext>
            </a:extLst>
          </p:cNvPr>
          <p:cNvGraphicFramePr>
            <a:graphicFrameLocks noGrp="1"/>
          </p:cNvGraphicFramePr>
          <p:nvPr>
            <p:extLst>
              <p:ext uri="{D42A27DB-BD31-4B8C-83A1-F6EECF244321}">
                <p14:modId xmlns:p14="http://schemas.microsoft.com/office/powerpoint/2010/main" val="1560619071"/>
              </p:ext>
            </p:extLst>
          </p:nvPr>
        </p:nvGraphicFramePr>
        <p:xfrm>
          <a:off x="1045921" y="5518417"/>
          <a:ext cx="2380120" cy="336266"/>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aphicFrame>
        <p:nvGraphicFramePr>
          <p:cNvPr id="35" name="Table 34">
            <a:extLst>
              <a:ext uri="{FF2B5EF4-FFF2-40B4-BE49-F238E27FC236}">
                <a16:creationId xmlns:a16="http://schemas.microsoft.com/office/drawing/2014/main" id="{8C84367A-4616-A124-F998-170C74F18DF4}"/>
              </a:ext>
            </a:extLst>
          </p:cNvPr>
          <p:cNvGraphicFramePr>
            <a:graphicFrameLocks noGrp="1"/>
          </p:cNvGraphicFramePr>
          <p:nvPr>
            <p:extLst>
              <p:ext uri="{D42A27DB-BD31-4B8C-83A1-F6EECF244321}">
                <p14:modId xmlns:p14="http://schemas.microsoft.com/office/powerpoint/2010/main" val="3423154663"/>
              </p:ext>
            </p:extLst>
          </p:nvPr>
        </p:nvGraphicFramePr>
        <p:xfrm>
          <a:off x="8186281" y="5517554"/>
          <a:ext cx="2380120" cy="337993"/>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pSp>
        <p:nvGrpSpPr>
          <p:cNvPr id="38" name="Group 37">
            <a:extLst>
              <a:ext uri="{FF2B5EF4-FFF2-40B4-BE49-F238E27FC236}">
                <a16:creationId xmlns:a16="http://schemas.microsoft.com/office/drawing/2014/main" id="{9F7BCEDD-4C63-1270-7737-8E284D3E67E8}"/>
              </a:ext>
            </a:extLst>
          </p:cNvPr>
          <p:cNvGrpSpPr/>
          <p:nvPr/>
        </p:nvGrpSpPr>
        <p:grpSpPr>
          <a:xfrm>
            <a:off x="3755699" y="5431123"/>
            <a:ext cx="4121477" cy="504792"/>
            <a:chOff x="3755699" y="5431123"/>
            <a:chExt cx="4121477" cy="504792"/>
          </a:xfrm>
        </p:grpSpPr>
        <p:sp>
          <p:nvSpPr>
            <p:cNvPr id="24" name="Rectangle: Rounded Corners 23">
              <a:extLst>
                <a:ext uri="{FF2B5EF4-FFF2-40B4-BE49-F238E27FC236}">
                  <a16:creationId xmlns:a16="http://schemas.microsoft.com/office/drawing/2014/main" id="{FA01D2FC-5A1A-9010-029F-B61068222BF4}"/>
                </a:ext>
              </a:extLst>
            </p:cNvPr>
            <p:cNvSpPr/>
            <p:nvPr/>
          </p:nvSpPr>
          <p:spPr>
            <a:xfrm>
              <a:off x="3755699"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4941EBCA-5BFC-2C86-ABA2-270E62940F58}"/>
                </a:ext>
              </a:extLst>
            </p:cNvPr>
            <p:cNvSpPr/>
            <p:nvPr/>
          </p:nvSpPr>
          <p:spPr>
            <a:xfrm>
              <a:off x="6115230"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882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6EBFC6-A3AB-10A1-B433-67C27DA80E19}"/>
              </a:ext>
            </a:extLst>
          </p:cNvPr>
          <p:cNvGrpSpPr/>
          <p:nvPr/>
        </p:nvGrpSpPr>
        <p:grpSpPr>
          <a:xfrm>
            <a:off x="-14372556" y="1649895"/>
            <a:ext cx="23530115" cy="3657600"/>
            <a:chOff x="3445544" y="1649895"/>
            <a:chExt cx="23530115" cy="3657600"/>
          </a:xfrm>
        </p:grpSpPr>
        <p:pic>
          <p:nvPicPr>
            <p:cNvPr id="6" name="Picture 5" descr="A person smiling for a picture&#10;&#10;Description automatically generated">
              <a:extLst>
                <a:ext uri="{FF2B5EF4-FFF2-40B4-BE49-F238E27FC236}">
                  <a16:creationId xmlns:a16="http://schemas.microsoft.com/office/drawing/2014/main" id="{49946B4B-CCC1-37CF-CD77-45744C75FE5E}"/>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7" name="Picture 6">
              <a:extLst>
                <a:ext uri="{FF2B5EF4-FFF2-40B4-BE49-F238E27FC236}">
                  <a16:creationId xmlns:a16="http://schemas.microsoft.com/office/drawing/2014/main" id="{3F76F6FC-7C42-B630-D5F1-44936D6AE861}"/>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8" name="Picture 7">
              <a:extLst>
                <a:ext uri="{FF2B5EF4-FFF2-40B4-BE49-F238E27FC236}">
                  <a16:creationId xmlns:a16="http://schemas.microsoft.com/office/drawing/2014/main" id="{BA75A7C2-A123-09A9-2CD0-434F04D196B6}"/>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9" name="Picture 8" descr="A person smiling for a picture&#10;&#10;Description automatically generated">
              <a:extLst>
                <a:ext uri="{FF2B5EF4-FFF2-40B4-BE49-F238E27FC236}">
                  <a16:creationId xmlns:a16="http://schemas.microsoft.com/office/drawing/2014/main" id="{6D8CFCB7-0F77-7088-22E6-106687AEFF5A}"/>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B789C071-9848-A5C2-094C-8E2028F4F60A}"/>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F51A6767-4716-2AA4-638F-830EFB2AD49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96CC98CF-F18B-7494-8E05-0A8A115C37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Dr. Sebastian Kuckuk - NHR@FAU">
              <a:extLst>
                <a:ext uri="{FF2B5EF4-FFF2-40B4-BE49-F238E27FC236}">
                  <a16:creationId xmlns:a16="http://schemas.microsoft.com/office/drawing/2014/main" id="{082F93DB-3FCD-A7C8-466A-C3C5E2154D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59FF3F5-E631-1D7E-9B4A-32F8B288991C}"/>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5">
            <a:extLst>
              <a:ext uri="{FF2B5EF4-FFF2-40B4-BE49-F238E27FC236}">
                <a16:creationId xmlns:a16="http://schemas.microsoft.com/office/drawing/2014/main" id="{C91DA9A5-033A-8BB3-3E1F-C22935182E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26098"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Matthais Brust</a:t>
            </a:r>
            <a:br>
              <a:rPr lang="en-US" sz="48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University of Luxembourg</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8640975F-26D0-E126-EA64-EFFF7C1B422D}"/>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1793062-A301-7DFD-5B3E-1CDFC6CAAD50}"/>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0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Example #2</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pic>
        <p:nvPicPr>
          <p:cNvPr id="10" name="Picture 9">
            <a:extLst>
              <a:ext uri="{FF2B5EF4-FFF2-40B4-BE49-F238E27FC236}">
                <a16:creationId xmlns:a16="http://schemas.microsoft.com/office/drawing/2014/main" id="{5EBF8578-F3B0-4642-39AE-E7381A08D7BE}"/>
              </a:ext>
            </a:extLst>
          </p:cNvPr>
          <p:cNvPicPr>
            <a:picLocks noChangeAspect="1"/>
          </p:cNvPicPr>
          <p:nvPr/>
        </p:nvPicPr>
        <p:blipFill>
          <a:blip r:embed="rId3"/>
          <a:stretch>
            <a:fillRect/>
          </a:stretch>
        </p:blipFill>
        <p:spPr>
          <a:xfrm>
            <a:off x="2507038" y="4542053"/>
            <a:ext cx="7177924" cy="2130623"/>
          </a:xfrm>
          <a:prstGeom prst="rect">
            <a:avLst/>
          </a:prstGeom>
        </p:spPr>
      </p:pic>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DDEAF6B2-6860-CAF1-38BB-4FC67D379854}"/>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99893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5F781A7-CA92-B265-A72B-13D051B1402F}"/>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extLst>
              <p:ext uri="{D42A27DB-BD31-4B8C-83A1-F6EECF244321}">
                <p14:modId xmlns:p14="http://schemas.microsoft.com/office/powerpoint/2010/main" val="4034028680"/>
              </p:ext>
            </p:extLst>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 Example #3</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81</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144826" y="3924506"/>
            <a:ext cx="5412460" cy="2677656"/>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BF69FD"/>
                </a:solidFill>
                <a:highlight>
                  <a:srgbClr val="1F1F1F"/>
                </a:highlight>
                <a:latin typeface="Consolas" panose="020B0609020204030204" pitchFamily="49" charset="0"/>
              </a:rPr>
              <a:t>HALO_Y_DIR_TYPE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bx+2</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stride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dirty="0">
                <a:solidFill>
                  <a:srgbClr val="BF69FD"/>
                </a:solidFill>
                <a:highlight>
                  <a:srgbClr val="1F1F1F"/>
                </a:highlight>
                <a:latin typeface="Consolas" panose="020B0609020204030204" pitchFamily="49" charset="0"/>
              </a:rPr>
              <a:t>HALO_Y_DIR_TYPE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grpSp>
        <p:nvGrpSpPr>
          <p:cNvPr id="7" name="Group 6">
            <a:extLst>
              <a:ext uri="{FF2B5EF4-FFF2-40B4-BE49-F238E27FC236}">
                <a16:creationId xmlns:a16="http://schemas.microsoft.com/office/drawing/2014/main" id="{21654BE0-A0CA-92FE-B45F-A900F8D9DCC8}"/>
              </a:ext>
            </a:extLst>
          </p:cNvPr>
          <p:cNvGrpSpPr/>
          <p:nvPr/>
        </p:nvGrpSpPr>
        <p:grpSpPr>
          <a:xfrm>
            <a:off x="6471714" y="1165767"/>
            <a:ext cx="4040345" cy="915659"/>
            <a:chOff x="6471714" y="1165767"/>
            <a:chExt cx="4040345" cy="915659"/>
          </a:xfrm>
        </p:grpSpPr>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grpSp>
      <p:grpSp>
        <p:nvGrpSpPr>
          <p:cNvPr id="9" name="Group 8">
            <a:extLst>
              <a:ext uri="{FF2B5EF4-FFF2-40B4-BE49-F238E27FC236}">
                <a16:creationId xmlns:a16="http://schemas.microsoft.com/office/drawing/2014/main" id="{02185206-4D34-0DD3-A2EB-3CC652A7452D}"/>
              </a:ext>
            </a:extLst>
          </p:cNvPr>
          <p:cNvGrpSpPr/>
          <p:nvPr/>
        </p:nvGrpSpPr>
        <p:grpSpPr>
          <a:xfrm>
            <a:off x="11155202" y="2769578"/>
            <a:ext cx="1105751" cy="3220096"/>
            <a:chOff x="11155202" y="2769578"/>
            <a:chExt cx="1105751" cy="3220096"/>
          </a:xfrm>
        </p:grpSpPr>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grpSp>
    </p:spTree>
    <p:extLst>
      <p:ext uri="{BB962C8B-B14F-4D97-AF65-F5344CB8AC3E}">
        <p14:creationId xmlns:p14="http://schemas.microsoft.com/office/powerpoint/2010/main" val="12551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86340-8E69-5BBC-D8FC-229E1D2663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D14BFB-B04A-AA3B-C520-5FCC929055B0}"/>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2939D65-D223-00C2-2662-76914F253BA5}"/>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err="1">
                <a:latin typeface="+mj-lt"/>
                <a:ea typeface="+mj-ea"/>
                <a:cs typeface="+mj-cs"/>
              </a:rPr>
              <a:t>MPI_Type_con</a:t>
            </a:r>
            <a:r>
              <a:rPr lang="en-US" sz="2400" dirty="0" err="1"/>
              <a:t>tiguous</a:t>
            </a:r>
            <a:endParaRPr lang="en-US" sz="2400" dirty="0"/>
          </a:p>
          <a:p>
            <a:endParaRPr lang="en-US" sz="2400" kern="1200" dirty="0">
              <a:solidFill>
                <a:schemeClr val="bg1">
                  <a:lumMod val="85000"/>
                </a:schemeClr>
              </a:solidFill>
              <a:latin typeface="+mj-lt"/>
              <a:ea typeface="+mj-ea"/>
              <a:cs typeface="+mj-cs"/>
            </a:endParaRPr>
          </a:p>
          <a:p>
            <a:r>
              <a:rPr lang="en-US" sz="2400" kern="1200" dirty="0" err="1">
                <a:solidFill>
                  <a:srgbClr val="FFC000"/>
                </a:solidFill>
                <a:latin typeface="+mj-lt"/>
                <a:ea typeface="+mj-ea"/>
                <a:cs typeface="+mj-cs"/>
              </a:rPr>
              <a:t>MPI_Type_vector</a:t>
            </a:r>
            <a:endParaRPr lang="en-US" sz="2400" kern="1200" dirty="0">
              <a:solidFill>
                <a:srgbClr val="FFC000"/>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MPI_Type_indexed</a:t>
            </a:r>
            <a:endParaRPr lang="en-US" sz="2400" kern="1200" dirty="0">
              <a:solidFill>
                <a:schemeClr val="bg1">
                  <a:lumMod val="85000"/>
                </a:schemeClr>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MPI_Type_create_struct</a:t>
            </a:r>
            <a:endParaRPr lang="en-US" sz="2400" kern="1200" dirty="0">
              <a:solidFill>
                <a:schemeClr val="bg1">
                  <a:lumMod val="85000"/>
                </a:schemeClr>
              </a:solidFill>
              <a:latin typeface="+mj-lt"/>
              <a:ea typeface="+mj-ea"/>
              <a:cs typeface="+mj-cs"/>
            </a:endParaRPr>
          </a:p>
        </p:txBody>
      </p:sp>
      <p:graphicFrame>
        <p:nvGraphicFramePr>
          <p:cNvPr id="13" name="Table 12">
            <a:extLst>
              <a:ext uri="{FF2B5EF4-FFF2-40B4-BE49-F238E27FC236}">
                <a16:creationId xmlns:a16="http://schemas.microsoft.com/office/drawing/2014/main" id="{FBF2EC51-96E9-C791-F698-76D27F35515D}"/>
              </a:ext>
            </a:extLst>
          </p:cNvPr>
          <p:cNvGraphicFramePr>
            <a:graphicFrameLocks noGrp="1"/>
          </p:cNvGraphicFramePr>
          <p:nvPr>
            <p:extLst>
              <p:ext uri="{D42A27DB-BD31-4B8C-83A1-F6EECF244321}">
                <p14:modId xmlns:p14="http://schemas.microsoft.com/office/powerpoint/2010/main" val="1354360663"/>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3120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270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5" name="Table 4">
            <a:extLst>
              <a:ext uri="{FF2B5EF4-FFF2-40B4-BE49-F238E27FC236}">
                <a16:creationId xmlns:a16="http://schemas.microsoft.com/office/drawing/2014/main" id="{D744F405-3700-AA3B-8B9B-47635A739E2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graphicFrame>
        <p:nvGraphicFramePr>
          <p:cNvPr id="2" name="Table 1">
            <a:extLst>
              <a:ext uri="{FF2B5EF4-FFF2-40B4-BE49-F238E27FC236}">
                <a16:creationId xmlns:a16="http://schemas.microsoft.com/office/drawing/2014/main" id="{53FCFBE0-0B82-5C53-48E4-AF39FBCF6245}"/>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83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83</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270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extLst>
              <p:ext uri="{D42A27DB-BD31-4B8C-83A1-F6EECF244321}">
                <p14:modId xmlns:p14="http://schemas.microsoft.com/office/powerpoint/2010/main" val="3851277341"/>
              </p:ext>
            </p:extLst>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13998886"/>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784065149"/>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extLst>
              <p:ext uri="{D42A27DB-BD31-4B8C-83A1-F6EECF244321}">
                <p14:modId xmlns:p14="http://schemas.microsoft.com/office/powerpoint/2010/main" val="2059235946"/>
              </p:ext>
            </p:extLst>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75" name="Freeform: Shape 74">
            <a:extLst>
              <a:ext uri="{FF2B5EF4-FFF2-40B4-BE49-F238E27FC236}">
                <a16:creationId xmlns:a16="http://schemas.microsoft.com/office/drawing/2014/main" id="{5C15EB6E-937F-A939-4E6A-3E00F036ECF7}"/>
              </a:ext>
            </a:extLst>
          </p:cNvPr>
          <p:cNvSpPr/>
          <p:nvPr/>
        </p:nvSpPr>
        <p:spPr>
          <a:xfrm>
            <a:off x="955706" y="3368302"/>
            <a:ext cx="3023855" cy="3058216"/>
          </a:xfrm>
          <a:custGeom>
            <a:avLst/>
            <a:gdLst>
              <a:gd name="connsiteX0" fmla="*/ 173320 w 3023855"/>
              <a:gd name="connsiteY0" fmla="*/ 59001 h 3058216"/>
              <a:gd name="connsiteX1" fmla="*/ 48578 w 3023855"/>
              <a:gd name="connsiteY1" fmla="*/ 183743 h 3058216"/>
              <a:gd name="connsiteX2" fmla="*/ 48578 w 3023855"/>
              <a:gd name="connsiteY2" fmla="*/ 2862118 h 3058216"/>
              <a:gd name="connsiteX3" fmla="*/ 173320 w 3023855"/>
              <a:gd name="connsiteY3" fmla="*/ 2986860 h 3058216"/>
              <a:gd name="connsiteX4" fmla="*/ 672274 w 3023855"/>
              <a:gd name="connsiteY4" fmla="*/ 2986860 h 3058216"/>
              <a:gd name="connsiteX5" fmla="*/ 797016 w 3023855"/>
              <a:gd name="connsiteY5" fmla="*/ 2862118 h 3058216"/>
              <a:gd name="connsiteX6" fmla="*/ 797016 w 3023855"/>
              <a:gd name="connsiteY6" fmla="*/ 183743 h 3058216"/>
              <a:gd name="connsiteX7" fmla="*/ 672274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73320" y="59001"/>
                </a:moveTo>
                <a:cubicBezTo>
                  <a:pt x="104427" y="59001"/>
                  <a:pt x="48578" y="114850"/>
                  <a:pt x="48578" y="183743"/>
                </a:cubicBezTo>
                <a:lnTo>
                  <a:pt x="48578" y="2862118"/>
                </a:lnTo>
                <a:cubicBezTo>
                  <a:pt x="48578" y="2931011"/>
                  <a:pt x="104427" y="2986860"/>
                  <a:pt x="173320" y="2986860"/>
                </a:cubicBezTo>
                <a:lnTo>
                  <a:pt x="672274" y="2986860"/>
                </a:lnTo>
                <a:cubicBezTo>
                  <a:pt x="741167" y="2986860"/>
                  <a:pt x="797016" y="2931011"/>
                  <a:pt x="797016" y="2862118"/>
                </a:cubicBezTo>
                <a:lnTo>
                  <a:pt x="797016" y="183743"/>
                </a:lnTo>
                <a:cubicBezTo>
                  <a:pt x="797016" y="114850"/>
                  <a:pt x="741167" y="59001"/>
                  <a:pt x="672274" y="59001"/>
                </a:cubicBezTo>
                <a:close/>
                <a:moveTo>
                  <a:pt x="0" y="0"/>
                </a:moveTo>
                <a:lnTo>
                  <a:pt x="3023855" y="0"/>
                </a:lnTo>
                <a:lnTo>
                  <a:pt x="3023855" y="3058216"/>
                </a:lnTo>
                <a:lnTo>
                  <a:pt x="0" y="3058216"/>
                </a:lnTo>
                <a:close/>
              </a:path>
            </a:pathLst>
          </a:custGeom>
          <a:solidFill>
            <a:schemeClr val="bg2">
              <a:lumMod val="50000"/>
              <a:alpha val="81000"/>
            </a:schemeClr>
          </a:solid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1" name="Straight Arrow Connector 70">
            <a:extLst>
              <a:ext uri="{FF2B5EF4-FFF2-40B4-BE49-F238E27FC236}">
                <a16:creationId xmlns:a16="http://schemas.microsoft.com/office/drawing/2014/main" id="{A10B394D-E7A6-042C-F28F-5704059D303D}"/>
              </a:ext>
            </a:extLst>
          </p:cNvPr>
          <p:cNvCxnSpPr>
            <a:cxnSpLocks/>
          </p:cNvCxnSpPr>
          <p:nvPr/>
        </p:nvCxnSpPr>
        <p:spPr>
          <a:xfrm flipV="1">
            <a:off x="1822862" y="2310707"/>
            <a:ext cx="4166319" cy="1981296"/>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65203FD2-E8B2-FBC7-ABBC-8CD85E10BD00}"/>
              </a:ext>
            </a:extLst>
          </p:cNvPr>
          <p:cNvSpPr/>
          <p:nvPr/>
        </p:nvSpPr>
        <p:spPr>
          <a:xfrm>
            <a:off x="955706" y="3368302"/>
            <a:ext cx="3023855" cy="3058216"/>
          </a:xfrm>
          <a:custGeom>
            <a:avLst/>
            <a:gdLst>
              <a:gd name="connsiteX0" fmla="*/ 903655 w 3023855"/>
              <a:gd name="connsiteY0" fmla="*/ 59001 h 3058216"/>
              <a:gd name="connsiteX1" fmla="*/ 778913 w 3023855"/>
              <a:gd name="connsiteY1" fmla="*/ 183743 h 3058216"/>
              <a:gd name="connsiteX2" fmla="*/ 778913 w 3023855"/>
              <a:gd name="connsiteY2" fmla="*/ 2862118 h 3058216"/>
              <a:gd name="connsiteX3" fmla="*/ 903655 w 3023855"/>
              <a:gd name="connsiteY3" fmla="*/ 2986860 h 3058216"/>
              <a:gd name="connsiteX4" fmla="*/ 1402609 w 3023855"/>
              <a:gd name="connsiteY4" fmla="*/ 2986860 h 3058216"/>
              <a:gd name="connsiteX5" fmla="*/ 1527351 w 3023855"/>
              <a:gd name="connsiteY5" fmla="*/ 2862118 h 3058216"/>
              <a:gd name="connsiteX6" fmla="*/ 1527351 w 3023855"/>
              <a:gd name="connsiteY6" fmla="*/ 183743 h 3058216"/>
              <a:gd name="connsiteX7" fmla="*/ 1402609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903655" y="59001"/>
                </a:moveTo>
                <a:cubicBezTo>
                  <a:pt x="834762" y="59001"/>
                  <a:pt x="778913" y="114850"/>
                  <a:pt x="778913" y="183743"/>
                </a:cubicBezTo>
                <a:lnTo>
                  <a:pt x="778913" y="2862118"/>
                </a:lnTo>
                <a:cubicBezTo>
                  <a:pt x="778913" y="2931011"/>
                  <a:pt x="834762" y="2986860"/>
                  <a:pt x="903655" y="2986860"/>
                </a:cubicBezTo>
                <a:lnTo>
                  <a:pt x="1402609" y="2986860"/>
                </a:lnTo>
                <a:cubicBezTo>
                  <a:pt x="1471502" y="2986860"/>
                  <a:pt x="1527351" y="2931011"/>
                  <a:pt x="1527351" y="2862118"/>
                </a:cubicBezTo>
                <a:lnTo>
                  <a:pt x="1527351" y="183743"/>
                </a:lnTo>
                <a:cubicBezTo>
                  <a:pt x="1527351" y="114850"/>
                  <a:pt x="1471502" y="59001"/>
                  <a:pt x="1402609" y="59001"/>
                </a:cubicBezTo>
                <a:close/>
                <a:moveTo>
                  <a:pt x="0" y="0"/>
                </a:moveTo>
                <a:lnTo>
                  <a:pt x="3023855" y="0"/>
                </a:lnTo>
                <a:lnTo>
                  <a:pt x="3023855" y="3058216"/>
                </a:lnTo>
                <a:lnTo>
                  <a:pt x="0" y="3058216"/>
                </a:lnTo>
                <a:close/>
              </a:path>
            </a:pathLst>
          </a:custGeom>
          <a:solidFill>
            <a:schemeClr val="bg2">
              <a:lumMod val="50000"/>
              <a:alpha val="81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9" name="Straight Arrow Connector 78">
            <a:extLst>
              <a:ext uri="{FF2B5EF4-FFF2-40B4-BE49-F238E27FC236}">
                <a16:creationId xmlns:a16="http://schemas.microsoft.com/office/drawing/2014/main" id="{0C40E487-0A9F-965E-16F4-03BF344F9BE3}"/>
              </a:ext>
            </a:extLst>
          </p:cNvPr>
          <p:cNvCxnSpPr>
            <a:cxnSpLocks/>
          </p:cNvCxnSpPr>
          <p:nvPr/>
        </p:nvCxnSpPr>
        <p:spPr>
          <a:xfrm flipV="1">
            <a:off x="2609953" y="3448662"/>
            <a:ext cx="3323195" cy="1283658"/>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84" name="Freeform: Shape 83">
            <a:extLst>
              <a:ext uri="{FF2B5EF4-FFF2-40B4-BE49-F238E27FC236}">
                <a16:creationId xmlns:a16="http://schemas.microsoft.com/office/drawing/2014/main" id="{610BFB65-BDAD-BB4F-BD8A-868BC0DB6F8C}"/>
              </a:ext>
            </a:extLst>
          </p:cNvPr>
          <p:cNvSpPr/>
          <p:nvPr/>
        </p:nvSpPr>
        <p:spPr>
          <a:xfrm>
            <a:off x="955706" y="3368302"/>
            <a:ext cx="3023855" cy="3058216"/>
          </a:xfrm>
          <a:custGeom>
            <a:avLst/>
            <a:gdLst>
              <a:gd name="connsiteX0" fmla="*/ 1637687 w 3023855"/>
              <a:gd name="connsiteY0" fmla="*/ 65179 h 3058216"/>
              <a:gd name="connsiteX1" fmla="*/ 1512945 w 3023855"/>
              <a:gd name="connsiteY1" fmla="*/ 189921 h 3058216"/>
              <a:gd name="connsiteX2" fmla="*/ 1512945 w 3023855"/>
              <a:gd name="connsiteY2" fmla="*/ 2868296 h 3058216"/>
              <a:gd name="connsiteX3" fmla="*/ 1637687 w 3023855"/>
              <a:gd name="connsiteY3" fmla="*/ 2993038 h 3058216"/>
              <a:gd name="connsiteX4" fmla="*/ 2136641 w 3023855"/>
              <a:gd name="connsiteY4" fmla="*/ 2993038 h 3058216"/>
              <a:gd name="connsiteX5" fmla="*/ 2261383 w 3023855"/>
              <a:gd name="connsiteY5" fmla="*/ 2868296 h 3058216"/>
              <a:gd name="connsiteX6" fmla="*/ 2261383 w 3023855"/>
              <a:gd name="connsiteY6" fmla="*/ 189921 h 3058216"/>
              <a:gd name="connsiteX7" fmla="*/ 2136641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637687" y="65179"/>
                </a:moveTo>
                <a:cubicBezTo>
                  <a:pt x="1568794" y="65179"/>
                  <a:pt x="1512945" y="121028"/>
                  <a:pt x="1512945" y="189921"/>
                </a:cubicBezTo>
                <a:lnTo>
                  <a:pt x="1512945" y="2868296"/>
                </a:lnTo>
                <a:cubicBezTo>
                  <a:pt x="1512945" y="2937189"/>
                  <a:pt x="1568794" y="2993038"/>
                  <a:pt x="1637687" y="2993038"/>
                </a:cubicBezTo>
                <a:lnTo>
                  <a:pt x="2136641" y="2993038"/>
                </a:lnTo>
                <a:cubicBezTo>
                  <a:pt x="2205534" y="2993038"/>
                  <a:pt x="2261383" y="2937189"/>
                  <a:pt x="2261383" y="2868296"/>
                </a:cubicBezTo>
                <a:lnTo>
                  <a:pt x="2261383" y="189921"/>
                </a:lnTo>
                <a:cubicBezTo>
                  <a:pt x="2261383" y="121028"/>
                  <a:pt x="2205534" y="65179"/>
                  <a:pt x="2136641"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5" name="Straight Arrow Connector 84">
            <a:extLst>
              <a:ext uri="{FF2B5EF4-FFF2-40B4-BE49-F238E27FC236}">
                <a16:creationId xmlns:a16="http://schemas.microsoft.com/office/drawing/2014/main" id="{9265E818-44DC-8DA0-DF23-DEA4F7C735EA}"/>
              </a:ext>
            </a:extLst>
          </p:cNvPr>
          <p:cNvCxnSpPr>
            <a:cxnSpLocks/>
          </p:cNvCxnSpPr>
          <p:nvPr/>
        </p:nvCxnSpPr>
        <p:spPr>
          <a:xfrm flipV="1">
            <a:off x="3259095" y="4732320"/>
            <a:ext cx="2607085" cy="528449"/>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AF06B165-C4CB-908D-E561-6D25A57215AE}"/>
              </a:ext>
            </a:extLst>
          </p:cNvPr>
          <p:cNvSpPr/>
          <p:nvPr/>
        </p:nvSpPr>
        <p:spPr>
          <a:xfrm>
            <a:off x="955706" y="3368302"/>
            <a:ext cx="3023855" cy="3058216"/>
          </a:xfrm>
          <a:custGeom>
            <a:avLst/>
            <a:gdLst>
              <a:gd name="connsiteX0" fmla="*/ 2358379 w 3023855"/>
              <a:gd name="connsiteY0" fmla="*/ 65179 h 3058216"/>
              <a:gd name="connsiteX1" fmla="*/ 2233637 w 3023855"/>
              <a:gd name="connsiteY1" fmla="*/ 189921 h 3058216"/>
              <a:gd name="connsiteX2" fmla="*/ 2233637 w 3023855"/>
              <a:gd name="connsiteY2" fmla="*/ 2868296 h 3058216"/>
              <a:gd name="connsiteX3" fmla="*/ 2358379 w 3023855"/>
              <a:gd name="connsiteY3" fmla="*/ 2993038 h 3058216"/>
              <a:gd name="connsiteX4" fmla="*/ 2857333 w 3023855"/>
              <a:gd name="connsiteY4" fmla="*/ 2993038 h 3058216"/>
              <a:gd name="connsiteX5" fmla="*/ 2982075 w 3023855"/>
              <a:gd name="connsiteY5" fmla="*/ 2868296 h 3058216"/>
              <a:gd name="connsiteX6" fmla="*/ 2982075 w 3023855"/>
              <a:gd name="connsiteY6" fmla="*/ 189921 h 3058216"/>
              <a:gd name="connsiteX7" fmla="*/ 2857333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2358379" y="65179"/>
                </a:moveTo>
                <a:cubicBezTo>
                  <a:pt x="2289486" y="65179"/>
                  <a:pt x="2233637" y="121028"/>
                  <a:pt x="2233637" y="189921"/>
                </a:cubicBezTo>
                <a:lnTo>
                  <a:pt x="2233637" y="2868296"/>
                </a:lnTo>
                <a:cubicBezTo>
                  <a:pt x="2233637" y="2937189"/>
                  <a:pt x="2289486" y="2993038"/>
                  <a:pt x="2358379" y="2993038"/>
                </a:cubicBezTo>
                <a:lnTo>
                  <a:pt x="2857333" y="2993038"/>
                </a:lnTo>
                <a:cubicBezTo>
                  <a:pt x="2926226" y="2993038"/>
                  <a:pt x="2982075" y="2937189"/>
                  <a:pt x="2982075" y="2868296"/>
                </a:cubicBezTo>
                <a:lnTo>
                  <a:pt x="2982075" y="189921"/>
                </a:lnTo>
                <a:cubicBezTo>
                  <a:pt x="2982075" y="121028"/>
                  <a:pt x="2926226" y="65179"/>
                  <a:pt x="2857333"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9" name="Straight Arrow Connector 88">
            <a:extLst>
              <a:ext uri="{FF2B5EF4-FFF2-40B4-BE49-F238E27FC236}">
                <a16:creationId xmlns:a16="http://schemas.microsoft.com/office/drawing/2014/main" id="{676B8482-8E4A-50FD-AF0B-C22310561FAA}"/>
              </a:ext>
            </a:extLst>
          </p:cNvPr>
          <p:cNvCxnSpPr>
            <a:cxnSpLocks/>
          </p:cNvCxnSpPr>
          <p:nvPr/>
        </p:nvCxnSpPr>
        <p:spPr>
          <a:xfrm flipV="1">
            <a:off x="3908872" y="5852772"/>
            <a:ext cx="1957308" cy="107457"/>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C0BF195-3652-C873-4B63-1AF2C68C5BEC}"/>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
        <p:nvSpPr>
          <p:cNvPr id="95" name="Content Placeholder 3">
            <a:extLst>
              <a:ext uri="{FF2B5EF4-FFF2-40B4-BE49-F238E27FC236}">
                <a16:creationId xmlns:a16="http://schemas.microsoft.com/office/drawing/2014/main" id="{840146E4-8D62-73E7-1D9B-A75F021EA6A9}"/>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4">
                    <a:lumMod val="60000"/>
                    <a:lumOff val="40000"/>
                  </a:schemeClr>
                </a:solidFill>
                <a:latin typeface="+mj-lt"/>
              </a:rPr>
              <a:t>ddt.2.vector</a:t>
            </a:r>
          </a:p>
        </p:txBody>
      </p:sp>
      <p:sp>
        <p:nvSpPr>
          <p:cNvPr id="96" name="TextBox 95">
            <a:extLst>
              <a:ext uri="{FF2B5EF4-FFF2-40B4-BE49-F238E27FC236}">
                <a16:creationId xmlns:a16="http://schemas.microsoft.com/office/drawing/2014/main" id="{E6CB6981-5465-911C-F0E5-F9DDC78CE4EB}"/>
              </a:ext>
            </a:extLst>
          </p:cNvPr>
          <p:cNvSpPr txBox="1"/>
          <p:nvPr/>
        </p:nvSpPr>
        <p:spPr>
          <a:xfrm>
            <a:off x="525162" y="1100850"/>
            <a:ext cx="3923270" cy="1569660"/>
          </a:xfrm>
          <a:prstGeom prst="rect">
            <a:avLst/>
          </a:prstGeom>
          <a:solidFill>
            <a:srgbClr val="1F1F1F"/>
          </a:solidFill>
          <a:ln>
            <a:solidFill>
              <a:schemeClr val="bg1">
                <a:lumMod val="50000"/>
              </a:schemeClr>
            </a:solidFill>
          </a:ln>
        </p:spPr>
        <p:txBody>
          <a:bodyPr wrap="square">
            <a:spAutoFit/>
          </a:bodyPr>
          <a:lstStyle/>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MPI_Type_vector</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count</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blocklen</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stride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9CDCFE"/>
                </a:solidFill>
                <a:effectLst/>
                <a:highlight>
                  <a:srgbClr val="1F1F1F"/>
                </a:highlight>
                <a:latin typeface="Consolas" panose="020B0609020204030204" pitchFamily="49" charset="0"/>
              </a:rPr>
              <a:t>oldtype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newtype</a:t>
            </a:r>
            <a:r>
              <a:rPr lang="en-US" sz="1600" b="0" dirty="0">
                <a:solidFill>
                  <a:srgbClr val="CCCCCC"/>
                </a:solidFill>
                <a:effectLst/>
                <a:highlight>
                  <a:srgbClr val="1F1F1F"/>
                </a:highlight>
                <a:latin typeface="Consolas" panose="020B0609020204030204" pitchFamily="49" charset="0"/>
              </a:rPr>
              <a:t>);</a:t>
            </a:r>
          </a:p>
        </p:txBody>
      </p:sp>
      <p:graphicFrame>
        <p:nvGraphicFramePr>
          <p:cNvPr id="6" name="Table 5">
            <a:extLst>
              <a:ext uri="{FF2B5EF4-FFF2-40B4-BE49-F238E27FC236}">
                <a16:creationId xmlns:a16="http://schemas.microsoft.com/office/drawing/2014/main" id="{19788A1B-FCE6-DCA1-B5C7-7082399BC94A}"/>
              </a:ext>
            </a:extLst>
          </p:cNvPr>
          <p:cNvGraphicFramePr>
            <a:graphicFrameLocks noGrp="1"/>
          </p:cNvGraphicFramePr>
          <p:nvPr>
            <p:extLst>
              <p:ext uri="{D42A27DB-BD31-4B8C-83A1-F6EECF244321}">
                <p14:modId xmlns:p14="http://schemas.microsoft.com/office/powerpoint/2010/main" val="1083493373"/>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789805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0" presetClass="exit" presetSubtype="0" fill="hold" grpId="1" nodeType="withEffect">
                                  <p:stCondLst>
                                    <p:cond delay="0"/>
                                  </p:stCondLst>
                                  <p:childTnLst>
                                    <p:animEffect transition="out" filter="fade">
                                      <p:cBhvr>
                                        <p:cTn id="34" dur="500"/>
                                        <p:tgtEl>
                                          <p:spTgt spid="75"/>
                                        </p:tgtEl>
                                      </p:cBhvr>
                                    </p:animEffect>
                                    <p:set>
                                      <p:cBhvr>
                                        <p:cTn id="35" dur="1" fill="hold">
                                          <p:stCondLst>
                                            <p:cond delay="499"/>
                                          </p:stCondLst>
                                        </p:cTn>
                                        <p:tgtEl>
                                          <p:spTgt spid="7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1"/>
                                        </p:tgtEl>
                                      </p:cBhvr>
                                    </p:animEffect>
                                    <p:set>
                                      <p:cBhvr>
                                        <p:cTn id="38" dur="1" fill="hold">
                                          <p:stCondLst>
                                            <p:cond delay="499"/>
                                          </p:stCondLst>
                                        </p:cTn>
                                        <p:tgtEl>
                                          <p:spTgt spid="7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par>
                                <p:cTn id="59" presetID="10" presetClass="exit" presetSubtype="0" fill="hold" grpId="1" nodeType="withEffect">
                                  <p:stCondLst>
                                    <p:cond delay="0"/>
                                  </p:stCondLst>
                                  <p:childTnLst>
                                    <p:animEffect transition="out" filter="fade">
                                      <p:cBhvr>
                                        <p:cTn id="60" dur="500"/>
                                        <p:tgtEl>
                                          <p:spTgt spid="78"/>
                                        </p:tgtEl>
                                      </p:cBhvr>
                                    </p:animEffect>
                                    <p:set>
                                      <p:cBhvr>
                                        <p:cTn id="61" dur="1" fill="hold">
                                          <p:stCondLst>
                                            <p:cond delay="499"/>
                                          </p:stCondLst>
                                        </p:cTn>
                                        <p:tgtEl>
                                          <p:spTgt spid="7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79"/>
                                        </p:tgtEl>
                                      </p:cBhvr>
                                    </p:animEffect>
                                    <p:set>
                                      <p:cBhvr>
                                        <p:cTn id="64" dur="1" fill="hold">
                                          <p:stCondLst>
                                            <p:cond delay="499"/>
                                          </p:stCondLst>
                                        </p:cTn>
                                        <p:tgtEl>
                                          <p:spTgt spid="7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nodeType="with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500"/>
                                        <p:tgtEl>
                                          <p:spTgt spid="88"/>
                                        </p:tgtEl>
                                      </p:cBhvr>
                                    </p:animEffect>
                                  </p:childTnLst>
                                </p:cTn>
                              </p:par>
                              <p:par>
                                <p:cTn id="82" presetID="10" presetClass="exit" presetSubtype="0" fill="hold" nodeType="withEffect">
                                  <p:stCondLst>
                                    <p:cond delay="0"/>
                                  </p:stCondLst>
                                  <p:childTnLst>
                                    <p:animEffect transition="out" filter="fade">
                                      <p:cBhvr>
                                        <p:cTn id="83" dur="500"/>
                                        <p:tgtEl>
                                          <p:spTgt spid="85"/>
                                        </p:tgtEl>
                                      </p:cBhvr>
                                    </p:animEffect>
                                    <p:set>
                                      <p:cBhvr>
                                        <p:cTn id="84" dur="1" fill="hold">
                                          <p:stCondLst>
                                            <p:cond delay="499"/>
                                          </p:stCondLst>
                                        </p:cTn>
                                        <p:tgtEl>
                                          <p:spTgt spid="8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84"/>
                                        </p:tgtEl>
                                      </p:cBhvr>
                                    </p:animEffect>
                                    <p:set>
                                      <p:cBhvr>
                                        <p:cTn id="87" dur="1" fill="hold">
                                          <p:stCondLst>
                                            <p:cond delay="499"/>
                                          </p:stCondLst>
                                        </p:cTn>
                                        <p:tgtEl>
                                          <p:spTgt spid="8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500"/>
                                        <p:tgtEl>
                                          <p:spTgt spid="6"/>
                                        </p:tgtEl>
                                      </p:cBhvr>
                                    </p:animEffect>
                                  </p:childTnLst>
                                </p:cTn>
                              </p:par>
                              <p:par>
                                <p:cTn id="93" presetID="10" presetClass="exit" presetSubtype="0" fill="hold" grpId="1" nodeType="withEffect">
                                  <p:stCondLst>
                                    <p:cond delay="0"/>
                                  </p:stCondLst>
                                  <p:childTnLst>
                                    <p:animEffect transition="out" filter="fade">
                                      <p:cBhvr>
                                        <p:cTn id="94" dur="500"/>
                                        <p:tgtEl>
                                          <p:spTgt spid="88"/>
                                        </p:tgtEl>
                                      </p:cBhvr>
                                    </p:animEffect>
                                    <p:set>
                                      <p:cBhvr>
                                        <p:cTn id="95" dur="1" fill="hold">
                                          <p:stCondLst>
                                            <p:cond delay="499"/>
                                          </p:stCondLst>
                                        </p:cTn>
                                        <p:tgtEl>
                                          <p:spTgt spid="8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89"/>
                                        </p:tgtEl>
                                      </p:cBhvr>
                                    </p:animEffect>
                                    <p:set>
                                      <p:cBhvr>
                                        <p:cTn id="98"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P spid="75" grpId="0" animBg="1"/>
      <p:bldP spid="75" grpId="1" animBg="1"/>
      <p:bldP spid="78" grpId="0" animBg="1"/>
      <p:bldP spid="78" grpId="1" animBg="1"/>
      <p:bldP spid="84" grpId="0" animBg="1"/>
      <p:bldP spid="84" grpId="1" animBg="1"/>
      <p:bldP spid="88" grpId="0" animBg="1"/>
      <p:bldP spid="88"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err="1">
                <a:solidFill>
                  <a:schemeClr val="bg1">
                    <a:lumMod val="95000"/>
                  </a:schemeClr>
                </a:solidFill>
              </a:rPr>
              <a:t>MPI_Type_create_hvector</a:t>
            </a:r>
            <a:r>
              <a:rPr lang="en-US" sz="3200" dirty="0">
                <a:solidFill>
                  <a:schemeClr val="bg1">
                    <a:lumMod val="95000"/>
                  </a:schemeClr>
                </a:solidFill>
              </a:rPr>
              <a:t> </a:t>
            </a:r>
            <a:r>
              <a:rPr lang="en-US" sz="1800" dirty="0">
                <a:solidFill>
                  <a:schemeClr val="bg1">
                    <a:lumMod val="95000"/>
                  </a:schemeClr>
                </a:solidFill>
              </a:rPr>
              <a:t>(MPI_Type_hvector </a:t>
            </a:r>
            <a:r>
              <a:rPr lang="en-US" sz="1800" dirty="0">
                <a:solidFill>
                  <a:srgbClr val="FF0000"/>
                </a:solidFill>
              </a:rPr>
              <a:t>deprecated</a:t>
            </a:r>
            <a:r>
              <a:rPr lang="en-US" sz="1800" dirty="0">
                <a:solidFill>
                  <a:schemeClr val="bg1">
                    <a:lumMod val="95000"/>
                  </a:schemeClr>
                </a:solidFill>
              </a:rPr>
              <a: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pSp>
        <p:nvGrpSpPr>
          <p:cNvPr id="16" name="Group 15">
            <a:extLst>
              <a:ext uri="{FF2B5EF4-FFF2-40B4-BE49-F238E27FC236}">
                <a16:creationId xmlns:a16="http://schemas.microsoft.com/office/drawing/2014/main" id="{49DB1861-1B1F-6C1E-D368-22CC83878DB9}"/>
              </a:ext>
            </a:extLst>
          </p:cNvPr>
          <p:cNvGrpSpPr/>
          <p:nvPr/>
        </p:nvGrpSpPr>
        <p:grpSpPr>
          <a:xfrm>
            <a:off x="2627407" y="4033284"/>
            <a:ext cx="6727915" cy="2638937"/>
            <a:chOff x="4904686" y="4158055"/>
            <a:chExt cx="6216970" cy="2438525"/>
          </a:xfrm>
        </p:grpSpPr>
        <p:pic>
          <p:nvPicPr>
            <p:cNvPr id="10" name="Picture 9">
              <a:extLst>
                <a:ext uri="{FF2B5EF4-FFF2-40B4-BE49-F238E27FC236}">
                  <a16:creationId xmlns:a16="http://schemas.microsoft.com/office/drawing/2014/main" id="{8BAB0E87-C379-5DC5-9DCF-CE4921A69B26}"/>
                </a:ext>
              </a:extLst>
            </p:cNvPr>
            <p:cNvPicPr>
              <a:picLocks noChangeAspect="1"/>
            </p:cNvPicPr>
            <p:nvPr/>
          </p:nvPicPr>
          <p:blipFill>
            <a:blip r:embed="rId3"/>
            <a:stretch>
              <a:fillRect/>
            </a:stretch>
          </p:blipFill>
          <p:spPr>
            <a:xfrm>
              <a:off x="4904686" y="4158055"/>
              <a:ext cx="6216970" cy="2438525"/>
            </a:xfrm>
            <a:prstGeom prst="rect">
              <a:avLst/>
            </a:prstGeom>
          </p:spPr>
        </p:pic>
        <p:sp>
          <p:nvSpPr>
            <p:cNvPr id="15" name="Rectangle 14">
              <a:extLst>
                <a:ext uri="{FF2B5EF4-FFF2-40B4-BE49-F238E27FC236}">
                  <a16:creationId xmlns:a16="http://schemas.microsoft.com/office/drawing/2014/main" id="{63477B7D-991B-CDF7-0FC5-7545481D7DA1}"/>
                </a:ext>
              </a:extLst>
            </p:cNvPr>
            <p:cNvSpPr/>
            <p:nvPr/>
          </p:nvSpPr>
          <p:spPr>
            <a:xfrm>
              <a:off x="9789042" y="6379535"/>
              <a:ext cx="1325526" cy="209957"/>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2">
            <a:extLst>
              <a:ext uri="{FF2B5EF4-FFF2-40B4-BE49-F238E27FC236}">
                <a16:creationId xmlns:a16="http://schemas.microsoft.com/office/drawing/2014/main" id="{E563836B-C555-6E71-4EB1-BA1513599C72}"/>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 type with offset in bytes.</a:t>
            </a:r>
            <a:endParaRPr lang="en-US" sz="28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7DDC1206-D942-FB94-D598-B26185A2CF72}"/>
              </a:ext>
            </a:extLst>
          </p:cNvPr>
          <p:cNvSpPr>
            <a:spLocks noGrp="1"/>
          </p:cNvSpPr>
          <p:nvPr/>
        </p:nvSpPr>
        <p:spPr>
          <a:xfrm>
            <a:off x="5762847" y="1594885"/>
            <a:ext cx="6015498" cy="2513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	</a:t>
            </a:r>
            <a:r>
              <a:rPr lang="en-US" sz="2000" dirty="0">
                <a:solidFill>
                  <a:srgbClr val="D9D9D9"/>
                </a:solidFill>
              </a:rPr>
              <a:t>Number of blocks.</a:t>
            </a:r>
          </a:p>
          <a:p>
            <a:r>
              <a:rPr lang="en-US" sz="2000" dirty="0">
                <a:solidFill>
                  <a:srgbClr val="09FA80"/>
                </a:solidFill>
              </a:rPr>
              <a:t>// blocklens : 	</a:t>
            </a:r>
            <a:r>
              <a:rPr lang="en-US" sz="2000" dirty="0">
                <a:solidFill>
                  <a:srgbClr val="D9D9D9"/>
                </a:solidFill>
              </a:rPr>
              <a:t>Number of elements in each block.</a:t>
            </a:r>
            <a:br>
              <a:rPr lang="en-US" sz="2000" dirty="0">
                <a:solidFill>
                  <a:srgbClr val="D9D9D9"/>
                </a:solidFill>
              </a:rPr>
            </a:br>
            <a:r>
              <a:rPr lang="en-US" sz="2000" dirty="0">
                <a:solidFill>
                  <a:srgbClr val="FFC000"/>
                </a:solidFill>
              </a:rPr>
              <a:t>// stride : 	</a:t>
            </a:r>
            <a:r>
              <a:rPr lang="en-US" sz="2000" dirty="0">
                <a:solidFill>
                  <a:srgbClr val="D9D9D9"/>
                </a:solidFill>
              </a:rPr>
              <a:t>Number of </a:t>
            </a:r>
            <a:r>
              <a:rPr lang="en-US" sz="2000" dirty="0">
                <a:solidFill>
                  <a:srgbClr val="00B0F0"/>
                </a:solidFill>
              </a:rPr>
              <a:t>bytes</a:t>
            </a:r>
            <a:r>
              <a:rPr lang="en-US" sz="2000" dirty="0">
                <a:solidFill>
                  <a:srgbClr val="D9D9D9"/>
                </a:solidFill>
              </a:rPr>
              <a:t> between start of 		each block.</a:t>
            </a:r>
          </a:p>
          <a:p>
            <a:r>
              <a:rPr lang="en-US" sz="2000" dirty="0">
                <a:solidFill>
                  <a:srgbClr val="FFFF00"/>
                </a:solidFill>
              </a:rPr>
              <a:t>// oldtype :</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a:t>
            </a:r>
            <a:r>
              <a:rPr lang="en-US" sz="2000" dirty="0">
                <a:solidFill>
                  <a:schemeClr val="bg1">
                    <a:lumMod val="85000"/>
                  </a:schemeClr>
                </a:solidFill>
              </a:rPr>
              <a:t> </a:t>
            </a:r>
            <a:r>
              <a:rPr lang="en-US" sz="2000" dirty="0">
                <a:solidFill>
                  <a:schemeClr val="accent6">
                    <a:lumMod val="60000"/>
                    <a:lumOff val="40000"/>
                  </a:schemeClr>
                </a:solidFill>
              </a:rPr>
              <a:t>: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0606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MPI_Type_create_hvector</a:t>
            </a:r>
            <a:r>
              <a:rPr lang="en-US" sz="3200" dirty="0">
                <a:solidFill>
                  <a:schemeClr val="bg1">
                    <a:lumMod val="95000"/>
                  </a:schemeClr>
                </a:solidFill>
              </a:rPr>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85</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307829" y="3919366"/>
            <a:ext cx="5455018" cy="2616101"/>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CCCCCC"/>
                </a:solidFill>
                <a:highlight>
                  <a:srgbClr val="1F1F1F"/>
                </a:highlight>
                <a:latin typeface="Consolas" panose="020B0609020204030204" pitchFamily="49" charset="0"/>
              </a:rPr>
              <a:t>HALO_Y_DIR_HTYPE;</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err="1">
                <a:solidFill>
                  <a:srgbClr val="DCDCAA"/>
                </a:solidFill>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000" b="0" dirty="0">
                <a:solidFill>
                  <a:srgbClr val="FFC000"/>
                </a:solidFill>
                <a:effectLst/>
                <a:highlight>
                  <a:srgbClr val="1F1F1F"/>
                </a:highlight>
                <a:latin typeface="Consolas" panose="020B0609020204030204" pitchFamily="49" charset="0"/>
              </a:rPr>
              <a:t> (bx+</a:t>
            </a:r>
            <a:r>
              <a:rPr lang="en-US" sz="2000" dirty="0">
                <a:solidFill>
                  <a:srgbClr val="FFC000"/>
                </a:solidFill>
                <a:highlight>
                  <a:srgbClr val="1F1F1F"/>
                </a:highlight>
                <a:latin typeface="Consolas" panose="020B0609020204030204" pitchFamily="49" charset="0"/>
              </a:rPr>
              <a:t>2)*</a:t>
            </a:r>
            <a:r>
              <a:rPr lang="en-US" sz="2000" dirty="0">
                <a:solidFill>
                  <a:srgbClr val="FFC000"/>
                </a:solidFill>
                <a:latin typeface="Consolas" panose="020B0609020204030204" pitchFamily="49" charset="0"/>
              </a:rPr>
              <a:t>sizeof(double)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a:t>
            </a:r>
            <a:r>
              <a:rPr lang="en-US" sz="1400" dirty="0">
                <a:solidFill>
                  <a:srgbClr val="9CDCFE"/>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byte </a:t>
            </a:r>
            <a:r>
              <a:rPr lang="en-US" sz="2000" b="0" dirty="0">
                <a:solidFill>
                  <a:srgbClr val="9CDCFE"/>
                </a:solidFill>
                <a:effectLst/>
                <a:highlight>
                  <a:srgbClr val="1F1F1F"/>
                </a:highlight>
                <a:latin typeface="Consolas" panose="020B0609020204030204" pitchFamily="49" charset="0"/>
              </a:rPr>
              <a:t>stride</a:t>
            </a:r>
            <a:endParaRPr lang="en-US" sz="2000" b="0" dirty="0">
              <a:solidFill>
                <a:srgbClr val="CCCCCC"/>
              </a:solidFill>
              <a:effectLst/>
              <a:highlight>
                <a:srgbClr val="1F1F1F"/>
              </a:highlight>
              <a:latin typeface="Consolas" panose="020B0609020204030204" pitchFamily="49" charset="0"/>
            </a:endParaRPr>
          </a:p>
          <a:p>
            <a:r>
              <a:rPr lang="en-US" sz="2400" b="0" dirty="0">
                <a:solidFill>
                  <a:srgbClr val="FFFF00"/>
                </a:solidFill>
                <a:effectLst/>
                <a:highlight>
                  <a:srgbClr val="1F1F1F"/>
                </a:highlight>
                <a:latin typeface="Consolas" panose="020B0609020204030204" pitchFamily="49" charset="0"/>
              </a:rPr>
              <a:t>        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HALO_Y_DIR_HTYPE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sp>
        <p:nvSpPr>
          <p:cNvPr id="7" name="TextBox 6">
            <a:extLst>
              <a:ext uri="{FF2B5EF4-FFF2-40B4-BE49-F238E27FC236}">
                <a16:creationId xmlns:a16="http://schemas.microsoft.com/office/drawing/2014/main" id="{21D1C1D4-C3D4-A6F8-C103-12B0DA650368}"/>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34516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datatype.</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86978"/>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6" name="Title 2">
            <a:extLst>
              <a:ext uri="{FF2B5EF4-FFF2-40B4-BE49-F238E27FC236}">
                <a16:creationId xmlns:a16="http://schemas.microsoft.com/office/drawing/2014/main" id="{BD77F6D1-F794-C93E-6858-0AD1326958E5}"/>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t>
            </a:r>
            <a:r>
              <a:rPr lang="en-US" sz="2000" dirty="0" err="1">
                <a:solidFill>
                  <a:srgbClr val="09FA80"/>
                </a:solidFill>
              </a:rPr>
              <a:t>array_of_blocklens</a:t>
            </a:r>
            <a:r>
              <a:rPr lang="en-US" sz="2000" dirty="0">
                <a:solidFill>
                  <a:srgbClr val="09FA80"/>
                </a:solidFill>
              </a:rPr>
              <a:t>: 	</a:t>
            </a:r>
            <a:r>
              <a:rPr lang="en-US" sz="2000" dirty="0">
                <a:solidFill>
                  <a:schemeClr val="bg1">
                    <a:lumMod val="85000"/>
                  </a:schemeClr>
                </a:solidFill>
              </a:rPr>
              <a:t>Size of each block (ints).</a:t>
            </a:r>
          </a:p>
          <a:p>
            <a:r>
              <a:rPr lang="en-US" sz="2000" dirty="0">
                <a:solidFill>
                  <a:srgbClr val="FFC000"/>
                </a:solidFill>
              </a:rPr>
              <a:t>// </a:t>
            </a:r>
            <a:r>
              <a:rPr lang="en-US" sz="2000" dirty="0" err="1">
                <a:solidFill>
                  <a:srgbClr val="FFC000"/>
                </a:solidFill>
              </a:rPr>
              <a:t>array_of_displacements</a:t>
            </a:r>
            <a:r>
              <a:rPr lang="en-US" sz="2000" dirty="0">
                <a:solidFill>
                  <a:srgbClr val="FFC000"/>
                </a:solidFill>
              </a:rPr>
              <a:t>: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6300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82001"/>
            <a:ext cx="5606903" cy="2616101"/>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09FA80"/>
                </a:solidFill>
                <a:highlight>
                  <a:srgbClr val="1F1F1F"/>
                </a:highlight>
                <a:latin typeface="Consolas" panose="020B0609020204030204" pitchFamily="49" charset="0"/>
              </a:rPr>
              <a:t>blocklens</a:t>
            </a:r>
            <a:r>
              <a:rPr lang="en-US" sz="2200" dirty="0">
                <a:solidFill>
                  <a:srgbClr val="569CD6"/>
                </a:solidFill>
                <a:highlight>
                  <a:srgbClr val="1F1F1F"/>
                </a:highlight>
                <a:latin typeface="Consolas" panose="020B0609020204030204" pitchFamily="49" charset="0"/>
              </a:rPr>
              <a:t>[6] = {1,1,2,1,2,1};</a:t>
            </a:r>
            <a:endParaRPr lang="en-US" sz="2200" b="0" dirty="0">
              <a:solidFill>
                <a:srgbClr val="569CD6"/>
              </a:solidFill>
              <a:effectLst/>
              <a:highlight>
                <a:srgbClr val="1F1F1F"/>
              </a:highlight>
              <a:latin typeface="Consolas" panose="020B0609020204030204" pitchFamily="49" charset="0"/>
            </a:endParaRPr>
          </a:p>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a:t>
            </a:r>
            <a:r>
              <a:rPr lang="en-US" sz="2200" dirty="0">
                <a:solidFill>
                  <a:srgbClr val="569CD6"/>
                </a:solidFill>
                <a:highlight>
                  <a:srgbClr val="1F1F1F"/>
                </a:highlight>
                <a:latin typeface="Consolas" panose="020B0609020204030204" pitchFamily="49" charset="0"/>
              </a:rPr>
              <a:t>[6] = {0,3,5,9,13,17};</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6</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2" name="Title 2">
            <a:extLst>
              <a:ext uri="{FF2B5EF4-FFF2-40B4-BE49-F238E27FC236}">
                <a16:creationId xmlns:a16="http://schemas.microsoft.com/office/drawing/2014/main" id="{E4D3C8E9-4C12-9810-7766-0851B82837BD}"/>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array_of_blocklens: </a:t>
            </a:r>
            <a:r>
              <a:rPr lang="en-US" sz="2000" dirty="0">
                <a:solidFill>
                  <a:schemeClr val="bg1">
                    <a:lumMod val="85000"/>
                  </a:schemeClr>
                </a:solidFill>
              </a:rPr>
              <a:t>Size of each block (ints).</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159349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fade">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EFA33-8E2B-5753-6F5C-31F70ACC91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952723-9C02-E4A7-C967-EA6EC3A04E71}"/>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8BE2B17A-90F0-A5A8-0238-6DEB6683B8E2}"/>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latin typeface="+mj-lt"/>
                <a:ea typeface="+mj-ea"/>
                <a:cs typeface="+mj-cs"/>
              </a:rPr>
              <a:t>MPI_Type_con</a:t>
            </a:r>
            <a:r>
              <a:rPr lang="en-US" sz="2400" dirty="0"/>
              <a:t>tiguous</a:t>
            </a:r>
          </a:p>
          <a:p>
            <a:endParaRPr lang="en-US" sz="2400" kern="1200" dirty="0">
              <a:latin typeface="+mj-lt"/>
              <a:ea typeface="+mj-ea"/>
              <a:cs typeface="+mj-cs"/>
            </a:endParaRPr>
          </a:p>
          <a:p>
            <a:r>
              <a:rPr lang="en-US" sz="2400" kern="1200" dirty="0">
                <a:latin typeface="+mj-lt"/>
                <a:ea typeface="+mj-ea"/>
                <a:cs typeface="+mj-cs"/>
              </a:rPr>
              <a:t>MPI_Type_vector</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2F274AA4-952E-D627-980A-5C18BE8CA95F}"/>
              </a:ext>
            </a:extLst>
          </p:cNvPr>
          <p:cNvGraphicFramePr>
            <a:graphicFrameLocks noGrp="1"/>
          </p:cNvGraphicFramePr>
          <p:nvPr>
            <p:extLst>
              <p:ext uri="{D42A27DB-BD31-4B8C-83A1-F6EECF244321}">
                <p14:modId xmlns:p14="http://schemas.microsoft.com/office/powerpoint/2010/main" val="1667154980"/>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088968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23">
            <a:extLst>
              <a:ext uri="{FF2B5EF4-FFF2-40B4-BE49-F238E27FC236}">
                <a16:creationId xmlns:a16="http://schemas.microsoft.com/office/drawing/2014/main" id="{36F8E444-52D5-A92C-7828-58886F4BFFED}"/>
              </a:ext>
            </a:extLst>
          </p:cNvPr>
          <p:cNvSpPr txBox="1"/>
          <p:nvPr/>
        </p:nvSpPr>
        <p:spPr>
          <a:xfrm>
            <a:off x="32634" y="1124604"/>
            <a:ext cx="3861771" cy="1754326"/>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DCDCAA"/>
                </a:solidFill>
                <a:effectLst/>
                <a:highlight>
                  <a:srgbClr val="1F1F1F"/>
                </a:highlight>
                <a:latin typeface="Consolas" panose="020B0609020204030204" pitchFamily="49" charset="0"/>
              </a:rPr>
              <a:t>MPI_Type_indexed</a:t>
            </a:r>
            <a:r>
              <a:rPr lang="en-US" b="0" dirty="0">
                <a:solidFill>
                  <a:srgbClr val="CCCCCC"/>
                </a:solidFill>
                <a:effectLst/>
                <a:highlight>
                  <a:srgbClr val="1F1F1F"/>
                </a:highlight>
                <a:latin typeface="Consolas" panose="020B0609020204030204" pitchFamily="49" charset="0"/>
              </a:rPr>
              <a:t>(</a:t>
            </a:r>
          </a:p>
          <a:p>
            <a:r>
              <a:rPr lang="en-US" dirty="0">
                <a:solidFill>
                  <a:srgbClr val="CCCCCC"/>
                </a:solidFill>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count</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array_of_blocklens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array_of_displacements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9CDCFE"/>
                </a:solidFill>
                <a:effectLst/>
                <a:highlight>
                  <a:srgbClr val="1F1F1F"/>
                </a:highlight>
                <a:latin typeface="Consolas" panose="020B0609020204030204" pitchFamily="49" charset="0"/>
              </a:rPr>
              <a:t>oldtype</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D4D4D4"/>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newtype</a:t>
            </a:r>
            <a:r>
              <a:rPr lang="en-US" b="0" dirty="0">
                <a:solidFill>
                  <a:srgbClr val="CCCCCC"/>
                </a:solidFill>
                <a:effectLst/>
                <a:highlight>
                  <a:srgbClr val="1F1F1F"/>
                </a:highlight>
                <a:latin typeface="Consolas" panose="020B0609020204030204" pitchFamily="49" charset="0"/>
              </a:rPr>
              <a:t>);</a:t>
            </a: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318518"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318518"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89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89</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3934423" y="1663278"/>
            <a:ext cx="1723549"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A[16]</a:t>
            </a:r>
            <a:endParaRPr lang="en-US" dirty="0">
              <a:solidFill>
                <a:schemeClr val="bg1"/>
              </a:solidFill>
              <a:latin typeface="Aptos Mono" panose="020B0009020202020204" pitchFamily="49" charset="0"/>
            </a:endParaRPr>
          </a:p>
        </p:txBody>
      </p:sp>
      <p:sp>
        <p:nvSpPr>
          <p:cNvPr id="31" name="TextBox 30">
            <a:extLst>
              <a:ext uri="{FF2B5EF4-FFF2-40B4-BE49-F238E27FC236}">
                <a16:creationId xmlns:a16="http://schemas.microsoft.com/office/drawing/2014/main" id="{BB471FD1-2241-DD5E-809C-B963C99D0EEE}"/>
              </a:ext>
            </a:extLst>
          </p:cNvPr>
          <p:cNvSpPr txBox="1"/>
          <p:nvPr/>
        </p:nvSpPr>
        <p:spPr>
          <a:xfrm>
            <a:off x="6273813" y="5087289"/>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273813" y="5987192"/>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graphicFrame>
        <p:nvGraphicFramePr>
          <p:cNvPr id="10" name="Table 9">
            <a:extLst>
              <a:ext uri="{FF2B5EF4-FFF2-40B4-BE49-F238E27FC236}">
                <a16:creationId xmlns:a16="http://schemas.microsoft.com/office/drawing/2014/main" id="{06503A18-2487-A422-20D5-849C080BA634}"/>
              </a:ext>
            </a:extLst>
          </p:cNvPr>
          <p:cNvGraphicFramePr>
            <a:graphicFrameLocks noGrp="1"/>
          </p:cNvGraphicFramePr>
          <p:nvPr>
            <p:extLst>
              <p:ext uri="{D42A27DB-BD31-4B8C-83A1-F6EECF244321}">
                <p14:modId xmlns:p14="http://schemas.microsoft.com/office/powerpoint/2010/main" val="745303010"/>
              </p:ext>
            </p:extLst>
          </p:nvPr>
        </p:nvGraphicFramePr>
        <p:xfrm>
          <a:off x="3934423" y="2369857"/>
          <a:ext cx="8145168" cy="509073"/>
        </p:xfrm>
        <a:graphic>
          <a:graphicData uri="http://schemas.openxmlformats.org/drawingml/2006/table">
            <a:tbl>
              <a:tblPr firstRow="1" bandRow="1">
                <a:tableStyleId>{10A1B5D5-9B99-4C35-A422-299274C87663}</a:tableStyleId>
              </a:tblPr>
              <a:tblGrid>
                <a:gridCol w="509073">
                  <a:extLst>
                    <a:ext uri="{9D8B030D-6E8A-4147-A177-3AD203B41FA5}">
                      <a16:colId xmlns:a16="http://schemas.microsoft.com/office/drawing/2014/main" val="677688985"/>
                    </a:ext>
                  </a:extLst>
                </a:gridCol>
                <a:gridCol w="509073">
                  <a:extLst>
                    <a:ext uri="{9D8B030D-6E8A-4147-A177-3AD203B41FA5}">
                      <a16:colId xmlns:a16="http://schemas.microsoft.com/office/drawing/2014/main" val="3958403310"/>
                    </a:ext>
                  </a:extLst>
                </a:gridCol>
                <a:gridCol w="509073">
                  <a:extLst>
                    <a:ext uri="{9D8B030D-6E8A-4147-A177-3AD203B41FA5}">
                      <a16:colId xmlns:a16="http://schemas.microsoft.com/office/drawing/2014/main" val="3148685107"/>
                    </a:ext>
                  </a:extLst>
                </a:gridCol>
                <a:gridCol w="509073">
                  <a:extLst>
                    <a:ext uri="{9D8B030D-6E8A-4147-A177-3AD203B41FA5}">
                      <a16:colId xmlns:a16="http://schemas.microsoft.com/office/drawing/2014/main" val="4080006960"/>
                    </a:ext>
                  </a:extLst>
                </a:gridCol>
                <a:gridCol w="509073">
                  <a:extLst>
                    <a:ext uri="{9D8B030D-6E8A-4147-A177-3AD203B41FA5}">
                      <a16:colId xmlns:a16="http://schemas.microsoft.com/office/drawing/2014/main" val="3689464146"/>
                    </a:ext>
                  </a:extLst>
                </a:gridCol>
                <a:gridCol w="509073">
                  <a:extLst>
                    <a:ext uri="{9D8B030D-6E8A-4147-A177-3AD203B41FA5}">
                      <a16:colId xmlns:a16="http://schemas.microsoft.com/office/drawing/2014/main" val="3459249440"/>
                    </a:ext>
                  </a:extLst>
                </a:gridCol>
                <a:gridCol w="509073">
                  <a:extLst>
                    <a:ext uri="{9D8B030D-6E8A-4147-A177-3AD203B41FA5}">
                      <a16:colId xmlns:a16="http://schemas.microsoft.com/office/drawing/2014/main" val="1746502333"/>
                    </a:ext>
                  </a:extLst>
                </a:gridCol>
                <a:gridCol w="509073">
                  <a:extLst>
                    <a:ext uri="{9D8B030D-6E8A-4147-A177-3AD203B41FA5}">
                      <a16:colId xmlns:a16="http://schemas.microsoft.com/office/drawing/2014/main" val="202123106"/>
                    </a:ext>
                  </a:extLst>
                </a:gridCol>
                <a:gridCol w="509073">
                  <a:extLst>
                    <a:ext uri="{9D8B030D-6E8A-4147-A177-3AD203B41FA5}">
                      <a16:colId xmlns:a16="http://schemas.microsoft.com/office/drawing/2014/main" val="312276373"/>
                    </a:ext>
                  </a:extLst>
                </a:gridCol>
                <a:gridCol w="509073">
                  <a:extLst>
                    <a:ext uri="{9D8B030D-6E8A-4147-A177-3AD203B41FA5}">
                      <a16:colId xmlns:a16="http://schemas.microsoft.com/office/drawing/2014/main" val="3739527306"/>
                    </a:ext>
                  </a:extLst>
                </a:gridCol>
                <a:gridCol w="509073">
                  <a:extLst>
                    <a:ext uri="{9D8B030D-6E8A-4147-A177-3AD203B41FA5}">
                      <a16:colId xmlns:a16="http://schemas.microsoft.com/office/drawing/2014/main" val="3711634455"/>
                    </a:ext>
                  </a:extLst>
                </a:gridCol>
                <a:gridCol w="509073">
                  <a:extLst>
                    <a:ext uri="{9D8B030D-6E8A-4147-A177-3AD203B41FA5}">
                      <a16:colId xmlns:a16="http://schemas.microsoft.com/office/drawing/2014/main" val="1334457257"/>
                    </a:ext>
                  </a:extLst>
                </a:gridCol>
                <a:gridCol w="509073">
                  <a:extLst>
                    <a:ext uri="{9D8B030D-6E8A-4147-A177-3AD203B41FA5}">
                      <a16:colId xmlns:a16="http://schemas.microsoft.com/office/drawing/2014/main" val="2856156787"/>
                    </a:ext>
                  </a:extLst>
                </a:gridCol>
                <a:gridCol w="509073">
                  <a:extLst>
                    <a:ext uri="{9D8B030D-6E8A-4147-A177-3AD203B41FA5}">
                      <a16:colId xmlns:a16="http://schemas.microsoft.com/office/drawing/2014/main" val="1835338411"/>
                    </a:ext>
                  </a:extLst>
                </a:gridCol>
                <a:gridCol w="509073">
                  <a:extLst>
                    <a:ext uri="{9D8B030D-6E8A-4147-A177-3AD203B41FA5}">
                      <a16:colId xmlns:a16="http://schemas.microsoft.com/office/drawing/2014/main" val="2946323806"/>
                    </a:ext>
                  </a:extLst>
                </a:gridCol>
                <a:gridCol w="509073">
                  <a:extLst>
                    <a:ext uri="{9D8B030D-6E8A-4147-A177-3AD203B41FA5}">
                      <a16:colId xmlns:a16="http://schemas.microsoft.com/office/drawing/2014/main" val="2551375343"/>
                    </a:ext>
                  </a:extLst>
                </a:gridCol>
              </a:tblGrid>
              <a:tr h="509073">
                <a:tc>
                  <a:txBody>
                    <a:bodyPr/>
                    <a:lstStyle/>
                    <a:p>
                      <a:pPr algn="ctr"/>
                      <a:r>
                        <a:rPr lang="en-US" sz="1700" dirty="0">
                          <a:solidFill>
                            <a:schemeClr val="bg2">
                              <a:lumMod val="90000"/>
                            </a:schemeClr>
                          </a:solidFill>
                        </a:rPr>
                        <a:t>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7</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8</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9</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bg2">
                              <a:lumMod val="90000"/>
                            </a:schemeClr>
                          </a:solidFill>
                        </a:rPr>
                        <a:t>10</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13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tx1"/>
                          </a:solidFill>
                        </a:rPr>
                        <a:t>14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bg2">
                              <a:lumMod val="90000"/>
                            </a:schemeClr>
                          </a:solidFill>
                        </a:rPr>
                        <a:t>15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11429808"/>
                  </a:ext>
                </a:extLst>
              </a:tr>
            </a:tbl>
          </a:graphicData>
        </a:graphic>
      </p:graphicFrame>
      <p:sp>
        <p:nvSpPr>
          <p:cNvPr id="20" name="Rectangle: Rounded Corners 19">
            <a:extLst>
              <a:ext uri="{FF2B5EF4-FFF2-40B4-BE49-F238E27FC236}">
                <a16:creationId xmlns:a16="http://schemas.microsoft.com/office/drawing/2014/main" id="{460879C1-B8E3-54A8-2D0F-CA9E481509C7}"/>
              </a:ext>
            </a:extLst>
          </p:cNvPr>
          <p:cNvSpPr/>
          <p:nvPr/>
        </p:nvSpPr>
        <p:spPr>
          <a:xfrm>
            <a:off x="848001"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8A7CDA7-627B-ACD5-79A3-81F072B360CB}"/>
              </a:ext>
            </a:extLst>
          </p:cNvPr>
          <p:cNvSpPr/>
          <p:nvPr/>
        </p:nvSpPr>
        <p:spPr>
          <a:xfrm>
            <a:off x="848001"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A8FCB7-DC26-4F11-5262-ABDAC8375FEB}"/>
              </a:ext>
            </a:extLst>
          </p:cNvPr>
          <p:cNvSpPr txBox="1"/>
          <p:nvPr/>
        </p:nvSpPr>
        <p:spPr>
          <a:xfrm>
            <a:off x="803296" y="5095002"/>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4" name="TextBox 23">
            <a:extLst>
              <a:ext uri="{FF2B5EF4-FFF2-40B4-BE49-F238E27FC236}">
                <a16:creationId xmlns:a16="http://schemas.microsoft.com/office/drawing/2014/main" id="{A6D6B185-2DE9-2267-D62D-D6C8731879F0}"/>
              </a:ext>
            </a:extLst>
          </p:cNvPr>
          <p:cNvSpPr txBox="1"/>
          <p:nvPr/>
        </p:nvSpPr>
        <p:spPr>
          <a:xfrm>
            <a:off x="803296" y="5987192"/>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3" name="Content Placeholder 3">
            <a:extLst>
              <a:ext uri="{FF2B5EF4-FFF2-40B4-BE49-F238E27FC236}">
                <a16:creationId xmlns:a16="http://schemas.microsoft.com/office/drawing/2014/main" id="{3172EFE5-77D3-3404-8CA4-5B0A9E2B0CE0}"/>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3">
                    <a:lumMod val="60000"/>
                    <a:lumOff val="40000"/>
                  </a:schemeClr>
                </a:solidFill>
                <a:latin typeface="+mj-lt"/>
              </a:rPr>
              <a:t>ddt.3.indexed</a:t>
            </a:r>
          </a:p>
        </p:txBody>
      </p:sp>
      <p:sp>
        <p:nvSpPr>
          <p:cNvPr id="35" name="TextBox 34">
            <a:extLst>
              <a:ext uri="{FF2B5EF4-FFF2-40B4-BE49-F238E27FC236}">
                <a16:creationId xmlns:a16="http://schemas.microsoft.com/office/drawing/2014/main" id="{35C1A6D3-1577-C096-A558-FED872F7BD5E}"/>
              </a:ext>
            </a:extLst>
          </p:cNvPr>
          <p:cNvSpPr txBox="1"/>
          <p:nvPr/>
        </p:nvSpPr>
        <p:spPr>
          <a:xfrm>
            <a:off x="3944907" y="1419129"/>
            <a:ext cx="2020842" cy="369332"/>
          </a:xfrm>
          <a:prstGeom prst="rect">
            <a:avLst/>
          </a:prstGeom>
          <a:noFill/>
        </p:spPr>
        <p:txBody>
          <a:bodyPr wrap="square" rtlCol="0">
            <a:spAutoFit/>
          </a:bodyPr>
          <a:lstStyle/>
          <a:p>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endPar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graphicFrame>
        <p:nvGraphicFramePr>
          <p:cNvPr id="38" name="Table 37">
            <a:extLst>
              <a:ext uri="{FF2B5EF4-FFF2-40B4-BE49-F238E27FC236}">
                <a16:creationId xmlns:a16="http://schemas.microsoft.com/office/drawing/2014/main" id="{DD552D45-9AC1-AD3F-3932-A108DBD25669}"/>
              </a:ext>
            </a:extLst>
          </p:cNvPr>
          <p:cNvGraphicFramePr>
            <a:graphicFrameLocks noGrp="1"/>
          </p:cNvGraphicFramePr>
          <p:nvPr>
            <p:extLst>
              <p:ext uri="{D42A27DB-BD31-4B8C-83A1-F6EECF244321}">
                <p14:modId xmlns:p14="http://schemas.microsoft.com/office/powerpoint/2010/main" val="474591076"/>
              </p:ext>
            </p:extLst>
          </p:nvPr>
        </p:nvGraphicFramePr>
        <p:xfrm>
          <a:off x="2787584"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39" name="Table 38">
            <a:extLst>
              <a:ext uri="{FF2B5EF4-FFF2-40B4-BE49-F238E27FC236}">
                <a16:creationId xmlns:a16="http://schemas.microsoft.com/office/drawing/2014/main" id="{37A7D828-C10E-E5FD-2959-8E0131FE9539}"/>
              </a:ext>
            </a:extLst>
          </p:cNvPr>
          <p:cNvGraphicFramePr>
            <a:graphicFrameLocks noGrp="1"/>
          </p:cNvGraphicFramePr>
          <p:nvPr>
            <p:extLst>
              <p:ext uri="{D42A27DB-BD31-4B8C-83A1-F6EECF244321}">
                <p14:modId xmlns:p14="http://schemas.microsoft.com/office/powerpoint/2010/main" val="563416152"/>
              </p:ext>
            </p:extLst>
          </p:nvPr>
        </p:nvGraphicFramePr>
        <p:xfrm>
          <a:off x="4673670"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0" name="Table 39">
            <a:extLst>
              <a:ext uri="{FF2B5EF4-FFF2-40B4-BE49-F238E27FC236}">
                <a16:creationId xmlns:a16="http://schemas.microsoft.com/office/drawing/2014/main" id="{B2209B3F-0D3D-D5DE-9245-396CAD46618A}"/>
              </a:ext>
            </a:extLst>
          </p:cNvPr>
          <p:cNvGraphicFramePr>
            <a:graphicFrameLocks noGrp="1"/>
          </p:cNvGraphicFramePr>
          <p:nvPr>
            <p:extLst>
              <p:ext uri="{D42A27DB-BD31-4B8C-83A1-F6EECF244321}">
                <p14:modId xmlns:p14="http://schemas.microsoft.com/office/powerpoint/2010/main" val="1483795279"/>
              </p:ext>
            </p:extLst>
          </p:nvPr>
        </p:nvGraphicFramePr>
        <p:xfrm>
          <a:off x="2787584"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1" name="Table 40">
            <a:extLst>
              <a:ext uri="{FF2B5EF4-FFF2-40B4-BE49-F238E27FC236}">
                <a16:creationId xmlns:a16="http://schemas.microsoft.com/office/drawing/2014/main" id="{4839D8F8-0470-85ED-0105-D59121767DA6}"/>
              </a:ext>
            </a:extLst>
          </p:cNvPr>
          <p:cNvGraphicFramePr>
            <a:graphicFrameLocks noGrp="1"/>
          </p:cNvGraphicFramePr>
          <p:nvPr>
            <p:extLst>
              <p:ext uri="{D42A27DB-BD31-4B8C-83A1-F6EECF244321}">
                <p14:modId xmlns:p14="http://schemas.microsoft.com/office/powerpoint/2010/main" val="1153559927"/>
              </p:ext>
            </p:extLst>
          </p:nvPr>
        </p:nvGraphicFramePr>
        <p:xfrm>
          <a:off x="4673670"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2" name="Table 41">
            <a:extLst>
              <a:ext uri="{FF2B5EF4-FFF2-40B4-BE49-F238E27FC236}">
                <a16:creationId xmlns:a16="http://schemas.microsoft.com/office/drawing/2014/main" id="{BF7E95E8-21FE-6324-32E1-C8AFA025DE67}"/>
              </a:ext>
            </a:extLst>
          </p:cNvPr>
          <p:cNvGraphicFramePr>
            <a:graphicFrameLocks noGrp="1"/>
          </p:cNvGraphicFramePr>
          <p:nvPr>
            <p:extLst>
              <p:ext uri="{D42A27DB-BD31-4B8C-83A1-F6EECF244321}">
                <p14:modId xmlns:p14="http://schemas.microsoft.com/office/powerpoint/2010/main" val="1698911379"/>
              </p:ext>
            </p:extLst>
          </p:nvPr>
        </p:nvGraphicFramePr>
        <p:xfrm>
          <a:off x="8258101"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3" name="Table 42">
            <a:extLst>
              <a:ext uri="{FF2B5EF4-FFF2-40B4-BE49-F238E27FC236}">
                <a16:creationId xmlns:a16="http://schemas.microsoft.com/office/drawing/2014/main" id="{7ED52967-4777-DA53-290C-E0820A1016ED}"/>
              </a:ext>
            </a:extLst>
          </p:cNvPr>
          <p:cNvGraphicFramePr>
            <a:graphicFrameLocks noGrp="1"/>
          </p:cNvGraphicFramePr>
          <p:nvPr>
            <p:extLst>
              <p:ext uri="{D42A27DB-BD31-4B8C-83A1-F6EECF244321}">
                <p14:modId xmlns:p14="http://schemas.microsoft.com/office/powerpoint/2010/main" val="1061474074"/>
              </p:ext>
            </p:extLst>
          </p:nvPr>
        </p:nvGraphicFramePr>
        <p:xfrm>
          <a:off x="10144187"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4" name="Table 43">
            <a:extLst>
              <a:ext uri="{FF2B5EF4-FFF2-40B4-BE49-F238E27FC236}">
                <a16:creationId xmlns:a16="http://schemas.microsoft.com/office/drawing/2014/main" id="{02690B98-E239-D7DC-6D6B-882CD4E27F13}"/>
              </a:ext>
            </a:extLst>
          </p:cNvPr>
          <p:cNvGraphicFramePr>
            <a:graphicFrameLocks noGrp="1"/>
          </p:cNvGraphicFramePr>
          <p:nvPr>
            <p:extLst>
              <p:ext uri="{D42A27DB-BD31-4B8C-83A1-F6EECF244321}">
                <p14:modId xmlns:p14="http://schemas.microsoft.com/office/powerpoint/2010/main" val="2674396"/>
              </p:ext>
            </p:extLst>
          </p:nvPr>
        </p:nvGraphicFramePr>
        <p:xfrm>
          <a:off x="8258101"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5" name="Table 44">
            <a:extLst>
              <a:ext uri="{FF2B5EF4-FFF2-40B4-BE49-F238E27FC236}">
                <a16:creationId xmlns:a16="http://schemas.microsoft.com/office/drawing/2014/main" id="{B758C367-9A19-C6D3-0CB8-542EA44C32AE}"/>
              </a:ext>
            </a:extLst>
          </p:cNvPr>
          <p:cNvGraphicFramePr>
            <a:graphicFrameLocks noGrp="1"/>
          </p:cNvGraphicFramePr>
          <p:nvPr/>
        </p:nvGraphicFramePr>
        <p:xfrm>
          <a:off x="10144187"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sp>
        <p:nvSpPr>
          <p:cNvPr id="46" name="TextBox 45">
            <a:extLst>
              <a:ext uri="{FF2B5EF4-FFF2-40B4-BE49-F238E27FC236}">
                <a16:creationId xmlns:a16="http://schemas.microsoft.com/office/drawing/2014/main" id="{7F9EECFC-930F-D23E-1852-94DF5A12168F}"/>
              </a:ext>
            </a:extLst>
          </p:cNvPr>
          <p:cNvSpPr txBox="1"/>
          <p:nvPr/>
        </p:nvSpPr>
        <p:spPr>
          <a:xfrm>
            <a:off x="833571" y="3130603"/>
            <a:ext cx="3111335" cy="1384995"/>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1">
                    <a:lumMod val="85000"/>
                  </a:schemeClr>
                </a:solidFill>
                <a:latin typeface="+mj-lt"/>
              </a:rPr>
              <a:t>Block Count</a:t>
            </a:r>
          </a:p>
          <a:p>
            <a:pPr marL="285750" indent="-285750">
              <a:buFont typeface="Wingdings" panose="05000000000000000000" pitchFamily="2" charset="2"/>
              <a:buChar char="Ø"/>
            </a:pPr>
            <a:r>
              <a:rPr lang="en-US" sz="2800" dirty="0">
                <a:solidFill>
                  <a:schemeClr val="bg1">
                    <a:lumMod val="85000"/>
                  </a:schemeClr>
                </a:solidFill>
                <a:latin typeface="+mj-lt"/>
              </a:rPr>
              <a:t>Block Lengths</a:t>
            </a:r>
          </a:p>
          <a:p>
            <a:pPr marL="285750" indent="-285750">
              <a:buFont typeface="Wingdings" panose="05000000000000000000" pitchFamily="2" charset="2"/>
              <a:buChar char="Ø"/>
            </a:pPr>
            <a:r>
              <a:rPr lang="en-US" sz="2800" dirty="0">
                <a:solidFill>
                  <a:schemeClr val="bg1">
                    <a:lumMod val="85000"/>
                  </a:schemeClr>
                </a:solidFill>
                <a:latin typeface="+mj-lt"/>
              </a:rPr>
              <a:t>Displacements</a:t>
            </a:r>
          </a:p>
        </p:txBody>
      </p:sp>
      <p:cxnSp>
        <p:nvCxnSpPr>
          <p:cNvPr id="48" name="Straight Connector 47">
            <a:extLst>
              <a:ext uri="{FF2B5EF4-FFF2-40B4-BE49-F238E27FC236}">
                <a16:creationId xmlns:a16="http://schemas.microsoft.com/office/drawing/2014/main" id="{82FAEBEF-BA3C-C75C-4A6F-59097E292FE6}"/>
              </a:ext>
            </a:extLst>
          </p:cNvPr>
          <p:cNvCxnSpPr>
            <a:cxnSpLocks/>
          </p:cNvCxnSpPr>
          <p:nvPr/>
        </p:nvCxnSpPr>
        <p:spPr>
          <a:xfrm>
            <a:off x="6563676" y="3443592"/>
            <a:ext cx="2016971" cy="0"/>
          </a:xfrm>
          <a:prstGeom prst="line">
            <a:avLst/>
          </a:prstGeom>
          <a:ln w="76200" cap="sq">
            <a:solidFill>
              <a:srgbClr val="09FA8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916B386-7A71-6FB6-480E-2C2A5A7BFC32}"/>
              </a:ext>
            </a:extLst>
          </p:cNvPr>
          <p:cNvCxnSpPr>
            <a:cxnSpLocks/>
          </p:cNvCxnSpPr>
          <p:nvPr/>
        </p:nvCxnSpPr>
        <p:spPr>
          <a:xfrm>
            <a:off x="10123410" y="3443592"/>
            <a:ext cx="990230" cy="0"/>
          </a:xfrm>
          <a:prstGeom prst="line">
            <a:avLst/>
          </a:prstGeom>
          <a:ln w="76200" cap="sq">
            <a:solidFill>
              <a:srgbClr val="8805FC"/>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09BD670F-723E-DCB0-433D-B7EA4BA8336A}"/>
              </a:ext>
            </a:extLst>
          </p:cNvPr>
          <p:cNvGrpSpPr/>
          <p:nvPr/>
        </p:nvGrpSpPr>
        <p:grpSpPr>
          <a:xfrm>
            <a:off x="6568992" y="3905260"/>
            <a:ext cx="1995707" cy="0"/>
            <a:chOff x="5755490" y="3477727"/>
            <a:chExt cx="1995707" cy="0"/>
          </a:xfrm>
        </p:grpSpPr>
        <p:cxnSp>
          <p:nvCxnSpPr>
            <p:cNvPr id="63" name="Straight Connector 62">
              <a:extLst>
                <a:ext uri="{FF2B5EF4-FFF2-40B4-BE49-F238E27FC236}">
                  <a16:creationId xmlns:a16="http://schemas.microsoft.com/office/drawing/2014/main" id="{1E05BC49-18A1-B9EC-075B-C7972E153126}"/>
                </a:ext>
              </a:extLst>
            </p:cNvPr>
            <p:cNvCxnSpPr>
              <a:cxnSpLocks/>
            </p:cNvCxnSpPr>
            <p:nvPr/>
          </p:nvCxnSpPr>
          <p:spPr>
            <a:xfrm>
              <a:off x="5755490"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63A07BD-F445-DCB6-B692-33627BBB06C4}"/>
                </a:ext>
              </a:extLst>
            </p:cNvPr>
            <p:cNvCxnSpPr>
              <a:cxnSpLocks/>
            </p:cNvCxnSpPr>
            <p:nvPr/>
          </p:nvCxnSpPr>
          <p:spPr>
            <a:xfrm>
              <a:off x="6267646"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C1D65A4-1BF1-3CF2-32D1-FD0B38ABFD0D}"/>
                </a:ext>
              </a:extLst>
            </p:cNvPr>
            <p:cNvCxnSpPr>
              <a:cxnSpLocks/>
            </p:cNvCxnSpPr>
            <p:nvPr/>
          </p:nvCxnSpPr>
          <p:spPr>
            <a:xfrm>
              <a:off x="6779802"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C0DCF11-95C5-E222-CB5A-6C63BB2B48DA}"/>
                </a:ext>
              </a:extLst>
            </p:cNvPr>
            <p:cNvCxnSpPr>
              <a:cxnSpLocks/>
            </p:cNvCxnSpPr>
            <p:nvPr/>
          </p:nvCxnSpPr>
          <p:spPr>
            <a:xfrm>
              <a:off x="7291957"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011951CB-2B5C-AAA7-117C-08AA359644B7}"/>
              </a:ext>
            </a:extLst>
          </p:cNvPr>
          <p:cNvGrpSpPr/>
          <p:nvPr/>
        </p:nvGrpSpPr>
        <p:grpSpPr>
          <a:xfrm>
            <a:off x="10142245" y="3905260"/>
            <a:ext cx="971395" cy="0"/>
            <a:chOff x="9328743" y="3477727"/>
            <a:chExt cx="971395" cy="0"/>
          </a:xfrm>
        </p:grpSpPr>
        <p:cxnSp>
          <p:nvCxnSpPr>
            <p:cNvPr id="69" name="Straight Connector 68">
              <a:extLst>
                <a:ext uri="{FF2B5EF4-FFF2-40B4-BE49-F238E27FC236}">
                  <a16:creationId xmlns:a16="http://schemas.microsoft.com/office/drawing/2014/main" id="{FB1A72F0-F3FB-2538-640A-720749B1F895}"/>
                </a:ext>
              </a:extLst>
            </p:cNvPr>
            <p:cNvCxnSpPr>
              <a:cxnSpLocks/>
            </p:cNvCxnSpPr>
            <p:nvPr/>
          </p:nvCxnSpPr>
          <p:spPr>
            <a:xfrm>
              <a:off x="9328743"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3564DE-B55D-1D20-9225-862B1C31DA99}"/>
                </a:ext>
              </a:extLst>
            </p:cNvPr>
            <p:cNvCxnSpPr>
              <a:cxnSpLocks/>
            </p:cNvCxnSpPr>
            <p:nvPr/>
          </p:nvCxnSpPr>
          <p:spPr>
            <a:xfrm>
              <a:off x="9840898"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349692F-4E5E-B055-098E-C9E6EFECDB2B}"/>
              </a:ext>
            </a:extLst>
          </p:cNvPr>
          <p:cNvGrpSpPr/>
          <p:nvPr/>
        </p:nvGrpSpPr>
        <p:grpSpPr>
          <a:xfrm>
            <a:off x="4020723" y="4190513"/>
            <a:ext cx="2498981" cy="0"/>
            <a:chOff x="3207221" y="3762980"/>
            <a:chExt cx="2498981" cy="0"/>
          </a:xfrm>
        </p:grpSpPr>
        <p:cxnSp>
          <p:nvCxnSpPr>
            <p:cNvPr id="97" name="Straight Connector 96">
              <a:extLst>
                <a:ext uri="{FF2B5EF4-FFF2-40B4-BE49-F238E27FC236}">
                  <a16:creationId xmlns:a16="http://schemas.microsoft.com/office/drawing/2014/main" id="{FE174B50-409D-32F4-A923-5516A276E386}"/>
                </a:ext>
              </a:extLst>
            </p:cNvPr>
            <p:cNvCxnSpPr>
              <a:cxnSpLocks/>
            </p:cNvCxnSpPr>
            <p:nvPr/>
          </p:nvCxnSpPr>
          <p:spPr>
            <a:xfrm>
              <a:off x="320722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282F97C-2FC2-CACD-4216-6BE492F650A1}"/>
                </a:ext>
              </a:extLst>
            </p:cNvPr>
            <p:cNvCxnSpPr>
              <a:cxnSpLocks/>
            </p:cNvCxnSpPr>
            <p:nvPr/>
          </p:nvCxnSpPr>
          <p:spPr>
            <a:xfrm>
              <a:off x="371715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11B794-E431-55C8-8CBD-E18F5E2BE55D}"/>
                </a:ext>
              </a:extLst>
            </p:cNvPr>
            <p:cNvCxnSpPr>
              <a:cxnSpLocks/>
            </p:cNvCxnSpPr>
            <p:nvPr/>
          </p:nvCxnSpPr>
          <p:spPr>
            <a:xfrm>
              <a:off x="422709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5A88E6-C5F0-1D1F-7C67-A9ABDF980685}"/>
                </a:ext>
              </a:extLst>
            </p:cNvPr>
            <p:cNvCxnSpPr>
              <a:cxnSpLocks/>
            </p:cNvCxnSpPr>
            <p:nvPr/>
          </p:nvCxnSpPr>
          <p:spPr>
            <a:xfrm>
              <a:off x="473702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67EE0CF-91D7-4935-223E-1C2D57B1D037}"/>
                </a:ext>
              </a:extLst>
            </p:cNvPr>
            <p:cNvCxnSpPr>
              <a:cxnSpLocks/>
            </p:cNvCxnSpPr>
            <p:nvPr/>
          </p:nvCxnSpPr>
          <p:spPr>
            <a:xfrm>
              <a:off x="5246962"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8C0F947-5DFC-C27A-299D-4709B33F9DAF}"/>
              </a:ext>
            </a:extLst>
          </p:cNvPr>
          <p:cNvGrpSpPr/>
          <p:nvPr/>
        </p:nvGrpSpPr>
        <p:grpSpPr>
          <a:xfrm>
            <a:off x="4018503" y="4348477"/>
            <a:ext cx="6069463" cy="0"/>
            <a:chOff x="3199746" y="3890259"/>
            <a:chExt cx="6069463" cy="0"/>
          </a:xfrm>
        </p:grpSpPr>
        <p:grpSp>
          <p:nvGrpSpPr>
            <p:cNvPr id="96" name="Group 95">
              <a:extLst>
                <a:ext uri="{FF2B5EF4-FFF2-40B4-BE49-F238E27FC236}">
                  <a16:creationId xmlns:a16="http://schemas.microsoft.com/office/drawing/2014/main" id="{61639FC3-888D-97AA-4AA0-F4A0A437C789}"/>
                </a:ext>
              </a:extLst>
            </p:cNvPr>
            <p:cNvGrpSpPr/>
            <p:nvPr/>
          </p:nvGrpSpPr>
          <p:grpSpPr>
            <a:xfrm>
              <a:off x="3199746" y="3890259"/>
              <a:ext cx="2498981" cy="0"/>
              <a:chOff x="3359621" y="2248016"/>
              <a:chExt cx="2498981" cy="0"/>
            </a:xfrm>
          </p:grpSpPr>
          <p:cxnSp>
            <p:nvCxnSpPr>
              <p:cNvPr id="80" name="Straight Connector 79">
                <a:extLst>
                  <a:ext uri="{FF2B5EF4-FFF2-40B4-BE49-F238E27FC236}">
                    <a16:creationId xmlns:a16="http://schemas.microsoft.com/office/drawing/2014/main" id="{8A817773-AC26-EBD1-9BE6-08B65F261153}"/>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11C2E0-94AC-D71F-5F56-A65C0E924022}"/>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C0B59F-3C30-C065-256A-8DF6785276DF}"/>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A5B2303-03EF-F6D0-4960-A09134697912}"/>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D96BA4B-73D1-C57A-8018-AA5021D03D79}"/>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48B2AB75-BCEC-6590-6CBD-4AF255EC080B}"/>
                </a:ext>
              </a:extLst>
            </p:cNvPr>
            <p:cNvGrpSpPr/>
            <p:nvPr/>
          </p:nvGrpSpPr>
          <p:grpSpPr>
            <a:xfrm>
              <a:off x="8300033" y="3890259"/>
              <a:ext cx="969176" cy="0"/>
              <a:chOff x="8294778" y="3728780"/>
              <a:chExt cx="969176" cy="0"/>
            </a:xfrm>
          </p:grpSpPr>
          <p:cxnSp>
            <p:nvCxnSpPr>
              <p:cNvPr id="107" name="Straight Connector 106">
                <a:extLst>
                  <a:ext uri="{FF2B5EF4-FFF2-40B4-BE49-F238E27FC236}">
                    <a16:creationId xmlns:a16="http://schemas.microsoft.com/office/drawing/2014/main" id="{5524FA57-F491-EA0E-1ED1-E3EA2BF79EC3}"/>
                  </a:ext>
                </a:extLst>
              </p:cNvPr>
              <p:cNvCxnSpPr>
                <a:cxnSpLocks/>
              </p:cNvCxnSpPr>
              <p:nvPr/>
            </p:nvCxnSpPr>
            <p:spPr>
              <a:xfrm>
                <a:off x="8294778"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212F08B-3A74-501B-6714-A23E43AD84B3}"/>
                  </a:ext>
                </a:extLst>
              </p:cNvPr>
              <p:cNvCxnSpPr>
                <a:cxnSpLocks/>
              </p:cNvCxnSpPr>
              <p:nvPr/>
            </p:nvCxnSpPr>
            <p:spPr>
              <a:xfrm>
                <a:off x="8804714"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E03C8991-FF4F-EEE3-3A63-A1510E503109}"/>
                </a:ext>
              </a:extLst>
            </p:cNvPr>
            <p:cNvGrpSpPr/>
            <p:nvPr/>
          </p:nvGrpSpPr>
          <p:grpSpPr>
            <a:xfrm>
              <a:off x="5749889" y="3890259"/>
              <a:ext cx="2498981" cy="0"/>
              <a:chOff x="3359621" y="2248016"/>
              <a:chExt cx="2498981" cy="0"/>
            </a:xfrm>
          </p:grpSpPr>
          <p:cxnSp>
            <p:nvCxnSpPr>
              <p:cNvPr id="111" name="Straight Connector 110">
                <a:extLst>
                  <a:ext uri="{FF2B5EF4-FFF2-40B4-BE49-F238E27FC236}">
                    <a16:creationId xmlns:a16="http://schemas.microsoft.com/office/drawing/2014/main" id="{654E890F-D6D9-9C96-8651-DFEA4254A248}"/>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63A95A7-E63B-0F81-C23B-2188FF1668E0}"/>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08607AF-D413-A819-E2DB-ED2BE7C4B387}"/>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96158B6-3AC0-6FF2-2E33-C6750ECA3F23}"/>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B7A1604-2B64-ACB2-743F-76DF4DFE111C}"/>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6006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wipe(left)">
                                      <p:cBhvr>
                                        <p:cTn id="77" dur="500"/>
                                        <p:tgtEl>
                                          <p:spTgt spid="1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0"/>
                                        </p:tgtEl>
                                        <p:attrNameLst>
                                          <p:attrName>style.visibility</p:attrName>
                                        </p:attrNameLst>
                                      </p:cBhvr>
                                      <p:to>
                                        <p:strVal val="visible"/>
                                      </p:to>
                                    </p:set>
                                    <p:animEffect transition="in" filter="wipe(left)">
                                      <p:cBhvr>
                                        <p:cTn id="82" dur="500"/>
                                        <p:tgtEl>
                                          <p:spTgt spid="12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wipe(left)">
                                      <p:cBhvr>
                                        <p:cTn id="8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31" grpId="0"/>
      <p:bldP spid="32" grpId="0"/>
      <p:bldP spid="20" grpId="0" animBg="1"/>
      <p:bldP spid="21" grpId="0" animBg="1"/>
      <p:bldP spid="22" grpId="0"/>
      <p:bldP spid="24"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610A83-52DF-4098-2840-75DFA31A1379}"/>
              </a:ext>
            </a:extLst>
          </p:cNvPr>
          <p:cNvGrpSpPr/>
          <p:nvPr/>
        </p:nvGrpSpPr>
        <p:grpSpPr>
          <a:xfrm>
            <a:off x="-17344356" y="1649895"/>
            <a:ext cx="23530115" cy="3657600"/>
            <a:chOff x="3445544" y="1649895"/>
            <a:chExt cx="23530115" cy="3657600"/>
          </a:xfrm>
        </p:grpSpPr>
        <p:pic>
          <p:nvPicPr>
            <p:cNvPr id="6" name="Picture 5" descr="A person smiling for a picture&#10;&#10;Description automatically generated">
              <a:extLst>
                <a:ext uri="{FF2B5EF4-FFF2-40B4-BE49-F238E27FC236}">
                  <a16:creationId xmlns:a16="http://schemas.microsoft.com/office/drawing/2014/main" id="{DE0A78C2-B6AD-C60B-0556-D65042ACA2D7}"/>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7" name="Picture 6">
              <a:extLst>
                <a:ext uri="{FF2B5EF4-FFF2-40B4-BE49-F238E27FC236}">
                  <a16:creationId xmlns:a16="http://schemas.microsoft.com/office/drawing/2014/main" id="{393C39D6-D2A2-05DE-33C2-52413720C219}"/>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8" name="Picture 7">
              <a:extLst>
                <a:ext uri="{FF2B5EF4-FFF2-40B4-BE49-F238E27FC236}">
                  <a16:creationId xmlns:a16="http://schemas.microsoft.com/office/drawing/2014/main" id="{5A933627-91E4-A1D1-C8E5-0B667B66CD4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9" name="Picture 8" descr="A person smiling for a picture&#10;&#10;Description automatically generated">
              <a:extLst>
                <a:ext uri="{FF2B5EF4-FFF2-40B4-BE49-F238E27FC236}">
                  <a16:creationId xmlns:a16="http://schemas.microsoft.com/office/drawing/2014/main" id="{54FEBCF6-4E7E-3660-43C9-5151B1B95735}"/>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C1EB5436-EDE0-7864-EA65-ADDD71B49D5B}"/>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A0C2D357-E974-7FB9-F96E-4E87781E2B44}"/>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407E7F3D-EFCC-AECC-8491-9A3E597093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52FF2ECF-C0F7-FE80-D140-02ACDBF072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9255ABCA-165F-D18D-AF49-D482802705D2}"/>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5">
            <a:extLst>
              <a:ext uri="{FF2B5EF4-FFF2-40B4-BE49-F238E27FC236}">
                <a16:creationId xmlns:a16="http://schemas.microsoft.com/office/drawing/2014/main" id="{3E2ACD36-B059-9FD9-12A5-D226A035E87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1" name="TextBox 10">
            <a:extLst>
              <a:ext uri="{FF2B5EF4-FFF2-40B4-BE49-F238E27FC236}">
                <a16:creationId xmlns:a16="http://schemas.microsoft.com/office/drawing/2014/main" id="{611329E6-D104-8342-9D29-30E678D8451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Julie Wernert</a:t>
            </a:r>
            <a:br>
              <a:rPr lang="en-US" sz="44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Indiana University, USA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B607335F-9B6A-4A88-FCC2-94D19ABC2E69}"/>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CF27B88-BC13-8EB2-6034-6A8EA069A4BA}"/>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3658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 type with the same block length for all blocks.</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92421"/>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70" y="4358308"/>
            <a:ext cx="8380461" cy="2069994"/>
          </a:xfrm>
          <a:prstGeom prst="rect">
            <a:avLst/>
          </a:prstGeom>
        </p:spPr>
      </p:pic>
      <p:sp>
        <p:nvSpPr>
          <p:cNvPr id="8" name="Title 2">
            <a:extLst>
              <a:ext uri="{FF2B5EF4-FFF2-40B4-BE49-F238E27FC236}">
                <a16:creationId xmlns:a16="http://schemas.microsoft.com/office/drawing/2014/main" id="{DCA998D4-04A2-2C8D-333E-02A67D581C4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86949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53829"/>
            <a:ext cx="5606904" cy="2644273"/>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displacement</a:t>
            </a:r>
            <a:r>
              <a:rPr lang="en-US" sz="2200" dirty="0">
                <a:solidFill>
                  <a:srgbClr val="569CD6"/>
                </a:solidFill>
                <a:highlight>
                  <a:srgbClr val="1F1F1F"/>
                </a:highlight>
                <a:latin typeface="Consolas" panose="020B0609020204030204" pitchFamily="49" charset="0"/>
              </a:rPr>
              <a:t>[5] = {0,5,8,13,18};</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5</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2</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displacement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new_indexed_block_type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69" y="4358308"/>
            <a:ext cx="8380461" cy="2069994"/>
          </a:xfrm>
          <a:prstGeom prst="rect">
            <a:avLst/>
          </a:prstGeom>
        </p:spPr>
      </p:pic>
      <p:sp>
        <p:nvSpPr>
          <p:cNvPr id="14" name="Title 2">
            <a:extLst>
              <a:ext uri="{FF2B5EF4-FFF2-40B4-BE49-F238E27FC236}">
                <a16:creationId xmlns:a16="http://schemas.microsoft.com/office/drawing/2014/main" id="{461A0845-B473-DDB9-4451-245A4FA6060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3443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3A54AD6-E910-FA43-C2EA-E17DB98D42F1}"/>
              </a:ext>
            </a:extLst>
          </p:cNvPr>
          <p:cNvSpPr/>
          <p:nvPr/>
        </p:nvSpPr>
        <p:spPr>
          <a:xfrm>
            <a:off x="7852513" y="2715900"/>
            <a:ext cx="4031658" cy="330200"/>
          </a:xfrm>
          <a:prstGeom prst="roundRect">
            <a:avLst>
              <a:gd name="adj" fmla="val 50000"/>
            </a:avLst>
          </a:prstGeom>
          <a:solidFill>
            <a:srgbClr val="005E00">
              <a:alpha val="22000"/>
            </a:srgbClr>
          </a:solidFill>
          <a:ln w="22225">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2">
            <a:extLst>
              <a:ext uri="{FF2B5EF4-FFF2-40B4-BE49-F238E27FC236}">
                <a16:creationId xmlns:a16="http://schemas.microsoft.com/office/drawing/2014/main" id="{B74E889B-F848-B86E-65C1-C04FB370D08B}"/>
              </a:ext>
            </a:extLst>
          </p:cNvPr>
          <p:cNvSpPr>
            <a:spLocks noGrp="1"/>
          </p:cNvSpPr>
          <p:nvPr/>
        </p:nvSpPr>
        <p:spPr>
          <a:xfrm>
            <a:off x="6176502" y="1594885"/>
            <a:ext cx="6015498" cy="22746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 (type entries).</a:t>
            </a:r>
          </a:p>
          <a:p>
            <a:r>
              <a:rPr lang="en-US" sz="2000" dirty="0">
                <a:solidFill>
                  <a:srgbClr val="09FA80"/>
                </a:solidFill>
              </a:rPr>
              <a:t>// array_of_blocklens: 	</a:t>
            </a:r>
            <a:r>
              <a:rPr lang="en-US" sz="2000" dirty="0">
                <a:solidFill>
                  <a:schemeClr val="bg1">
                    <a:lumMod val="85000"/>
                  </a:schemeClr>
                </a:solidFill>
              </a:rPr>
              <a:t>Array of block lengths.</a:t>
            </a:r>
          </a:p>
          <a:p>
            <a:r>
              <a:rPr lang="en-US" sz="2000" dirty="0">
                <a:solidFill>
                  <a:srgbClr val="FFC000"/>
                </a:solidFill>
              </a:rPr>
              <a:t>// array_of_displacements:  </a:t>
            </a:r>
          </a:p>
          <a:p>
            <a:r>
              <a:rPr lang="en-US" sz="2000" dirty="0">
                <a:solidFill>
                  <a:srgbClr val="FFC000"/>
                </a:solidFill>
              </a:rPr>
              <a:t>		</a:t>
            </a:r>
            <a:r>
              <a:rPr lang="en-US" sz="2000" dirty="0">
                <a:solidFill>
                  <a:schemeClr val="bg1">
                    <a:lumMod val="85000"/>
                  </a:schemeClr>
                </a:solidFill>
              </a:rPr>
              <a:t>Array of </a:t>
            </a:r>
            <a:r>
              <a:rPr lang="en-US" sz="2000" dirty="0">
                <a:solidFill>
                  <a:schemeClr val="tx2">
                    <a:lumMod val="60000"/>
                    <a:lumOff val="40000"/>
                  </a:schemeClr>
                </a:solidFill>
              </a:rPr>
              <a:t>byte</a:t>
            </a:r>
            <a:r>
              <a:rPr lang="en-US" sz="2000" dirty="0">
                <a:solidFill>
                  <a:schemeClr val="bg1">
                    <a:lumMod val="85000"/>
                  </a:schemeClr>
                </a:solidFill>
              </a:rPr>
              <a:t> displacements.</a:t>
            </a:r>
          </a:p>
          <a:p>
            <a:r>
              <a:rPr lang="en-US" sz="2000" dirty="0">
                <a:solidFill>
                  <a:srgbClr val="FFFF00"/>
                </a:solidFill>
              </a:rPr>
              <a:t>// array_of_types: </a:t>
            </a:r>
            <a:r>
              <a:rPr lang="en-US" sz="2000" dirty="0">
                <a:solidFill>
                  <a:srgbClr val="D9D9D9"/>
                </a:solidFill>
              </a:rPr>
              <a:t>Array of old datatypes.</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structured data type.</a:t>
            </a:r>
            <a:endParaRPr lang="en-US" sz="2800" dirty="0">
              <a:solidFill>
                <a:schemeClr val="bg1">
                  <a:lumMod val="85000"/>
                </a:schemeClr>
              </a:solidFill>
              <a:latin typeface="+mj-lt"/>
              <a:ea typeface="+mj-ea"/>
              <a:cs typeface="+mj-cs"/>
            </a:endParaRP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7183430" y="4418236"/>
            <a:ext cx="2971800" cy="2011680"/>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1808293" y="4418236"/>
            <a:ext cx="2973572" cy="201168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struct</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id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char</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flag</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float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x</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y</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data_struct</a:t>
            </a:r>
            <a:r>
              <a:rPr lang="en-US" sz="2400" b="0" dirty="0">
                <a:solidFill>
                  <a:srgbClr val="CCCCCC"/>
                </a:solidFill>
                <a:effectLst/>
                <a:highlight>
                  <a:srgbClr val="1F1F1F"/>
                </a:highlight>
                <a:latin typeface="Consolas" panose="020B0609020204030204" pitchFamily="49" charset="0"/>
              </a:rPr>
              <a:t>;</a:t>
            </a:r>
          </a:p>
        </p:txBody>
      </p:sp>
      <p:sp>
        <p:nvSpPr>
          <p:cNvPr id="14" name="TextBox 13">
            <a:extLst>
              <a:ext uri="{FF2B5EF4-FFF2-40B4-BE49-F238E27FC236}">
                <a16:creationId xmlns:a16="http://schemas.microsoft.com/office/drawing/2014/main" id="{B7FD78B1-B72C-660D-B44C-95BBA92EDBAE}"/>
              </a:ext>
            </a:extLst>
          </p:cNvPr>
          <p:cNvSpPr txBox="1"/>
          <p:nvPr/>
        </p:nvSpPr>
        <p:spPr>
          <a:xfrm>
            <a:off x="413656" y="1594885"/>
            <a:ext cx="5762846" cy="2277547"/>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MPI_Type_create_struct</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array_of</a:t>
            </a:r>
            <a:r>
              <a:rPr lang="en-US" sz="2400" dirty="0">
                <a:solidFill>
                  <a:srgbClr val="FFFF00"/>
                </a:solidFill>
                <a:highlight>
                  <a:srgbClr val="1F1F1F"/>
                </a:highlight>
                <a:latin typeface="Consolas" panose="020B0609020204030204" pitchFamily="49" charset="0"/>
              </a:rPr>
              <a:t>_</a:t>
            </a:r>
            <a:r>
              <a:rPr lang="en-US" sz="2400" b="0" dirty="0">
                <a:solidFill>
                  <a:srgbClr val="FFFF00"/>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788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fade">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A6FC86-0CB7-C30E-1AE9-AEF14C67750B}"/>
              </a:ext>
            </a:extLst>
          </p:cNvPr>
          <p:cNvSpPr txBox="1"/>
          <p:nvPr/>
        </p:nvSpPr>
        <p:spPr>
          <a:xfrm>
            <a:off x="347060" y="3420261"/>
            <a:ext cx="7972685"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DCDCAA"/>
                </a:solidFill>
                <a:effectLst/>
                <a:highlight>
                  <a:srgbClr val="1F1F1F"/>
                </a:highlight>
                <a:latin typeface="Consolas" panose="020B0609020204030204" pitchFamily="49" charset="0"/>
              </a:rPr>
              <a:t>MPI_Type_extent</a:t>
            </a:r>
            <a:r>
              <a:rPr lang="fr-FR" sz="2000" b="0" dirty="0">
                <a:solidFill>
                  <a:srgbClr val="569CD6"/>
                </a:solidFill>
                <a:effectLst/>
                <a:highlight>
                  <a:srgbClr val="1F1F1F"/>
                </a:highlight>
                <a:latin typeface="Consolas" panose="020B0609020204030204" pitchFamily="49" charset="0"/>
              </a:rPr>
              <a:t>(MPI_FLOAT, &amp;</a:t>
            </a:r>
            <a:r>
              <a:rPr lang="fr-FR" sz="2000" b="0" dirty="0">
                <a:solidFill>
                  <a:srgbClr val="9CDCFE"/>
                </a:solidFill>
                <a:effectLst/>
                <a:highlight>
                  <a:srgbClr val="1F1F1F"/>
                </a:highlight>
                <a:latin typeface="Consolas" panose="020B0609020204030204" pitchFamily="49" charset="0"/>
              </a:rPr>
              <a:t>extent</a:t>
            </a:r>
            <a:r>
              <a:rPr lang="fr-FR" sz="2000" b="0" dirty="0">
                <a:solidFill>
                  <a:srgbClr val="569CD6"/>
                </a:solidFill>
                <a:effectLst/>
                <a:highlight>
                  <a:srgbClr val="1F1F1F"/>
                </a:highlight>
                <a:latin typeface="Consolas" panose="020B0609020204030204" pitchFamily="49" charset="0"/>
              </a:rPr>
              <a:t>);</a:t>
            </a: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0;              </a:t>
            </a:r>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[1] = 4*extent;</a:t>
            </a:r>
            <a:endParaRPr lang="fr-FR" sz="2000" b="0" dirty="0">
              <a:solidFill>
                <a:srgbClr val="CCCCCC"/>
              </a:solidFill>
              <a:effectLst/>
              <a:highlight>
                <a:srgbClr val="1F1F1F"/>
              </a:highlight>
              <a:latin typeface="Consolas" panose="020B0609020204030204" pitchFamily="49" charset="0"/>
            </a:endParaRPr>
          </a:p>
        </p:txBody>
      </p:sp>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MPI_Type_extent</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381445"/>
            <a:ext cx="7303539" cy="4503482"/>
          </a:xfrm>
        </p:spPr>
        <p:txBody>
          <a:bodyPr/>
          <a:lstStyle/>
          <a:p>
            <a:pPr marL="0" indent="0">
              <a:buNone/>
            </a:pPr>
            <a:r>
              <a:rPr lang="en-US" sz="2400" dirty="0">
                <a:latin typeface="+mj-lt"/>
              </a:rPr>
              <a:t>For creating struct datatypes, we need </a:t>
            </a:r>
          </a:p>
          <a:p>
            <a:pPr lvl="1">
              <a:buFont typeface="Wingdings" panose="05000000000000000000" pitchFamily="2" charset="2"/>
              <a:buChar char="Ø"/>
            </a:pPr>
            <a:r>
              <a:rPr lang="en-US" sz="2400" dirty="0">
                <a:solidFill>
                  <a:schemeClr val="bg1">
                    <a:lumMod val="85000"/>
                  </a:schemeClr>
                </a:solidFill>
                <a:latin typeface="+mj-lt"/>
              </a:rPr>
              <a:t>need </a:t>
            </a:r>
            <a:r>
              <a:rPr lang="en-US" sz="2400" dirty="0">
                <a:solidFill>
                  <a:srgbClr val="00B0F0"/>
                </a:solidFill>
                <a:latin typeface="+mj-lt"/>
              </a:rPr>
              <a:t>byte</a:t>
            </a:r>
            <a:r>
              <a:rPr lang="en-US" sz="2400" dirty="0">
                <a:solidFill>
                  <a:schemeClr val="bg1">
                    <a:lumMod val="85000"/>
                  </a:schemeClr>
                </a:solidFill>
                <a:latin typeface="+mj-lt"/>
              </a:rPr>
              <a:t> displacements/offsets</a:t>
            </a:r>
          </a:p>
          <a:p>
            <a:pPr>
              <a:buFont typeface="Wingdings" panose="05000000000000000000" pitchFamily="2" charset="2"/>
              <a:buChar char="Ø"/>
            </a:pPr>
            <a:r>
              <a:rPr lang="en-US" sz="3600" dirty="0" err="1">
                <a:latin typeface="+mj-lt"/>
              </a:rPr>
              <a:t>MPI_Type_extent</a:t>
            </a:r>
            <a:r>
              <a:rPr lang="en-US" sz="3600" dirty="0">
                <a:latin typeface="+mj-lt"/>
              </a:rPr>
              <a:t> (</a:t>
            </a:r>
            <a:r>
              <a:rPr lang="en-US" sz="3600" dirty="0">
                <a:solidFill>
                  <a:srgbClr val="FF0000"/>
                </a:solidFill>
                <a:latin typeface="+mj-lt"/>
              </a:rPr>
              <a:t>not safe!</a:t>
            </a:r>
            <a:r>
              <a:rPr lang="en-US" sz="3600" dirty="0">
                <a:latin typeface="+mj-lt"/>
              </a:rPr>
              <a:t>)</a:t>
            </a:r>
          </a:p>
          <a:p>
            <a:pPr marL="0" indent="0">
              <a:buNone/>
            </a:pPr>
            <a:endParaRPr lang="en-US" sz="2400" dirty="0">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93</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285736"/>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5">
                    <a:lumMod val="75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066038119"/>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2547404760"/>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grpSp>
        <p:nvGrpSpPr>
          <p:cNvPr id="35" name="Group 34">
            <a:extLst>
              <a:ext uri="{FF2B5EF4-FFF2-40B4-BE49-F238E27FC236}">
                <a16:creationId xmlns:a16="http://schemas.microsoft.com/office/drawing/2014/main" id="{75ED8535-9EE2-497A-941A-97D50121D6E2}"/>
              </a:ext>
            </a:extLst>
          </p:cNvPr>
          <p:cNvGrpSpPr/>
          <p:nvPr/>
        </p:nvGrpSpPr>
        <p:grpSpPr>
          <a:xfrm>
            <a:off x="347060" y="3420261"/>
            <a:ext cx="7972684" cy="1631216"/>
            <a:chOff x="2109658" y="3352770"/>
            <a:chExt cx="7972684" cy="1631216"/>
          </a:xfrm>
        </p:grpSpPr>
        <p:sp>
          <p:nvSpPr>
            <p:cNvPr id="32" name="Freeform: Shape 31">
              <a:extLst>
                <a:ext uri="{FF2B5EF4-FFF2-40B4-BE49-F238E27FC236}">
                  <a16:creationId xmlns:a16="http://schemas.microsoft.com/office/drawing/2014/main" id="{90726975-C71F-03C1-408D-651BFF99ED94}"/>
                </a:ext>
              </a:extLst>
            </p:cNvPr>
            <p:cNvSpPr/>
            <p:nvPr/>
          </p:nvSpPr>
          <p:spPr>
            <a:xfrm>
              <a:off x="2109658" y="3352770"/>
              <a:ext cx="7972684" cy="1631216"/>
            </a:xfrm>
            <a:custGeom>
              <a:avLst/>
              <a:gdLst>
                <a:gd name="connsiteX0" fmla="*/ 112882 w 7972684"/>
                <a:gd name="connsiteY0" fmla="*/ 1283024 h 1631216"/>
                <a:gd name="connsiteX1" fmla="*/ 59385 w 7972684"/>
                <a:gd name="connsiteY1" fmla="*/ 1336521 h 1631216"/>
                <a:gd name="connsiteX2" fmla="*/ 59385 w 7972684"/>
                <a:gd name="connsiteY2" fmla="*/ 1550504 h 1631216"/>
                <a:gd name="connsiteX3" fmla="*/ 112882 w 7972684"/>
                <a:gd name="connsiteY3" fmla="*/ 1604001 h 1631216"/>
                <a:gd name="connsiteX4" fmla="*/ 7484120 w 7972684"/>
                <a:gd name="connsiteY4" fmla="*/ 1604001 h 1631216"/>
                <a:gd name="connsiteX5" fmla="*/ 7537617 w 7972684"/>
                <a:gd name="connsiteY5" fmla="*/ 1550504 h 1631216"/>
                <a:gd name="connsiteX6" fmla="*/ 7537617 w 7972684"/>
                <a:gd name="connsiteY6" fmla="*/ 1336521 h 1631216"/>
                <a:gd name="connsiteX7" fmla="*/ 7484120 w 7972684"/>
                <a:gd name="connsiteY7" fmla="*/ 1283024 h 1631216"/>
                <a:gd name="connsiteX8" fmla="*/ 67673 w 7972684"/>
                <a:gd name="connsiteY8" fmla="*/ 55849 h 1631216"/>
                <a:gd name="connsiteX9" fmla="*/ 14176 w 7972684"/>
                <a:gd name="connsiteY9" fmla="*/ 109346 h 1631216"/>
                <a:gd name="connsiteX10" fmla="*/ 14176 w 7972684"/>
                <a:gd name="connsiteY10" fmla="*/ 323329 h 1631216"/>
                <a:gd name="connsiteX11" fmla="*/ 67673 w 7972684"/>
                <a:gd name="connsiteY11" fmla="*/ 376826 h 1631216"/>
                <a:gd name="connsiteX12" fmla="*/ 5116602 w 7972684"/>
                <a:gd name="connsiteY12" fmla="*/ 376826 h 1631216"/>
                <a:gd name="connsiteX13" fmla="*/ 5170099 w 7972684"/>
                <a:gd name="connsiteY13" fmla="*/ 323329 h 1631216"/>
                <a:gd name="connsiteX14" fmla="*/ 5170099 w 7972684"/>
                <a:gd name="connsiteY14" fmla="*/ 109346 h 1631216"/>
                <a:gd name="connsiteX15" fmla="*/ 5116602 w 7972684"/>
                <a:gd name="connsiteY15" fmla="*/ 55849 h 1631216"/>
                <a:gd name="connsiteX16" fmla="*/ 0 w 7972684"/>
                <a:gd name="connsiteY16" fmla="*/ 0 h 1631216"/>
                <a:gd name="connsiteX17" fmla="*/ 7972684 w 7972684"/>
                <a:gd name="connsiteY17" fmla="*/ 0 h 1631216"/>
                <a:gd name="connsiteX18" fmla="*/ 7972684 w 7972684"/>
                <a:gd name="connsiteY18" fmla="*/ 1631216 h 1631216"/>
                <a:gd name="connsiteX19" fmla="*/ 0 w 7972684"/>
                <a:gd name="connsiteY19" fmla="*/ 1631216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72684" h="1631216">
                  <a:moveTo>
                    <a:pt x="112882" y="1283024"/>
                  </a:moveTo>
                  <a:cubicBezTo>
                    <a:pt x="83336" y="1283024"/>
                    <a:pt x="59385" y="1306975"/>
                    <a:pt x="59385" y="1336521"/>
                  </a:cubicBezTo>
                  <a:lnTo>
                    <a:pt x="59385" y="1550504"/>
                  </a:lnTo>
                  <a:cubicBezTo>
                    <a:pt x="59385" y="1580050"/>
                    <a:pt x="83336" y="1604001"/>
                    <a:pt x="112882" y="1604001"/>
                  </a:cubicBezTo>
                  <a:lnTo>
                    <a:pt x="7484120" y="1604001"/>
                  </a:lnTo>
                  <a:cubicBezTo>
                    <a:pt x="7513666" y="1604001"/>
                    <a:pt x="7537617" y="1580050"/>
                    <a:pt x="7537617" y="1550504"/>
                  </a:cubicBezTo>
                  <a:lnTo>
                    <a:pt x="7537617" y="1336521"/>
                  </a:lnTo>
                  <a:cubicBezTo>
                    <a:pt x="7537617" y="1306975"/>
                    <a:pt x="7513666" y="1283024"/>
                    <a:pt x="7484120" y="1283024"/>
                  </a:cubicBezTo>
                  <a:close/>
                  <a:moveTo>
                    <a:pt x="67673" y="55849"/>
                  </a:moveTo>
                  <a:cubicBezTo>
                    <a:pt x="38127" y="55849"/>
                    <a:pt x="14176" y="79800"/>
                    <a:pt x="14176" y="109346"/>
                  </a:cubicBezTo>
                  <a:lnTo>
                    <a:pt x="14176" y="323329"/>
                  </a:lnTo>
                  <a:cubicBezTo>
                    <a:pt x="14176" y="352875"/>
                    <a:pt x="38127" y="376826"/>
                    <a:pt x="67673" y="376826"/>
                  </a:cubicBezTo>
                  <a:lnTo>
                    <a:pt x="5116602" y="376826"/>
                  </a:lnTo>
                  <a:cubicBezTo>
                    <a:pt x="5146148" y="376826"/>
                    <a:pt x="5170099" y="352875"/>
                    <a:pt x="5170099" y="323329"/>
                  </a:cubicBezTo>
                  <a:lnTo>
                    <a:pt x="5170099" y="109346"/>
                  </a:lnTo>
                  <a:cubicBezTo>
                    <a:pt x="5170099" y="79800"/>
                    <a:pt x="5146148" y="55849"/>
                    <a:pt x="5116602" y="55849"/>
                  </a:cubicBezTo>
                  <a:close/>
                  <a:moveTo>
                    <a:pt x="0" y="0"/>
                  </a:moveTo>
                  <a:lnTo>
                    <a:pt x="7972684" y="0"/>
                  </a:lnTo>
                  <a:lnTo>
                    <a:pt x="7972684" y="1631216"/>
                  </a:lnTo>
                  <a:lnTo>
                    <a:pt x="0" y="1631216"/>
                  </a:lnTo>
                  <a:close/>
                </a:path>
              </a:pathLst>
            </a:custGeom>
            <a:solidFill>
              <a:schemeClr val="tx1">
                <a:lumMod val="75000"/>
                <a:lumOff val="25000"/>
                <a:alpha val="8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Rounded Corners 32">
              <a:extLst>
                <a:ext uri="{FF2B5EF4-FFF2-40B4-BE49-F238E27FC236}">
                  <a16:creationId xmlns:a16="http://schemas.microsoft.com/office/drawing/2014/main" id="{B39D278B-60FF-3C19-CC42-B6A6906C618D}"/>
                </a:ext>
              </a:extLst>
            </p:cNvPr>
            <p:cNvSpPr/>
            <p:nvPr/>
          </p:nvSpPr>
          <p:spPr>
            <a:xfrm>
              <a:off x="2174542" y="4614530"/>
              <a:ext cx="7465643"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D46378B-FE10-C4A8-8D83-7BF58365C141}"/>
                </a:ext>
              </a:extLst>
            </p:cNvPr>
            <p:cNvSpPr/>
            <p:nvPr/>
          </p:nvSpPr>
          <p:spPr>
            <a:xfrm>
              <a:off x="2109659" y="3391002"/>
              <a:ext cx="5169148"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7ACE8D3E-5916-2189-355E-68DC7D9CD465}"/>
              </a:ext>
            </a:extLst>
          </p:cNvPr>
          <p:cNvSpPr txBox="1"/>
          <p:nvPr/>
        </p:nvSpPr>
        <p:spPr>
          <a:xfrm>
            <a:off x="8525160" y="342026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67605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rgbClr val="FFFFFF"/>
                </a:solidFill>
              </a:rPr>
              <a:t>Mind the alignments!</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94</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1748546" y="3042436"/>
            <a:ext cx="2791649" cy="2554545"/>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569CD6"/>
                </a:solidFill>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39" name="TextBox 38">
            <a:extLst>
              <a:ext uri="{FF2B5EF4-FFF2-40B4-BE49-F238E27FC236}">
                <a16:creationId xmlns:a16="http://schemas.microsoft.com/office/drawing/2014/main" id="{A403569E-942F-5D01-FD64-8063E9A861F0}"/>
              </a:ext>
            </a:extLst>
          </p:cNvPr>
          <p:cNvSpPr txBox="1"/>
          <p:nvPr/>
        </p:nvSpPr>
        <p:spPr>
          <a:xfrm>
            <a:off x="6910267" y="2549993"/>
            <a:ext cx="4213608" cy="3539430"/>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p>
          <a:p>
            <a:r>
              <a:rPr lang="fr-FR" sz="3200" dirty="0">
                <a:solidFill>
                  <a:srgbClr val="9CDCFE"/>
                </a:solidFill>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gap0[3]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b="0" dirty="0">
                <a:solidFill>
                  <a:srgbClr val="569CD6"/>
                </a:solidFill>
                <a:effectLst/>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p>
          <a:p>
            <a:r>
              <a:rPr lang="fr-FR" sz="3200" b="0" dirty="0">
                <a:solidFill>
                  <a:srgbClr val="9CDCFE"/>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gap1[3]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40" name="Arrow: Right 39">
            <a:extLst>
              <a:ext uri="{FF2B5EF4-FFF2-40B4-BE49-F238E27FC236}">
                <a16:creationId xmlns:a16="http://schemas.microsoft.com/office/drawing/2014/main" id="{98F4CE35-C16E-1F9B-28A3-65503B81E7C3}"/>
              </a:ext>
            </a:extLst>
          </p:cNvPr>
          <p:cNvSpPr/>
          <p:nvPr/>
        </p:nvSpPr>
        <p:spPr>
          <a:xfrm>
            <a:off x="4918174" y="4017559"/>
            <a:ext cx="1614114" cy="604299"/>
          </a:xfrm>
          <a:prstGeom prst="rightArrow">
            <a:avLst/>
          </a:prstGeom>
          <a:gradFill flip="none" rotWithShape="1">
            <a:gsLst>
              <a:gs pos="0">
                <a:srgbClr val="33A400">
                  <a:shade val="30000"/>
                  <a:satMod val="115000"/>
                </a:srgbClr>
              </a:gs>
              <a:gs pos="50000">
                <a:srgbClr val="33A400">
                  <a:shade val="67500"/>
                  <a:satMod val="115000"/>
                </a:srgbClr>
              </a:gs>
              <a:gs pos="100000">
                <a:srgbClr val="33A4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2">
            <a:extLst>
              <a:ext uri="{FF2B5EF4-FFF2-40B4-BE49-F238E27FC236}">
                <a16:creationId xmlns:a16="http://schemas.microsoft.com/office/drawing/2014/main" id="{0709424F-0C4D-0F1F-6E9A-3EE842692042}"/>
              </a:ext>
            </a:extLst>
          </p:cNvPr>
          <p:cNvSpPr>
            <a:spLocks noGrp="1"/>
          </p:cNvSpPr>
          <p:nvPr/>
        </p:nvSpPr>
        <p:spPr>
          <a:xfrm>
            <a:off x="1" y="721065"/>
            <a:ext cx="1219200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200" dirty="0">
                <a:solidFill>
                  <a:schemeClr val="bg1">
                    <a:lumMod val="85000"/>
                  </a:schemeClr>
                </a:solidFill>
              </a:rPr>
              <a:t>C struct may be </a:t>
            </a:r>
            <a:r>
              <a:rPr lang="en-US" sz="3200" dirty="0">
                <a:solidFill>
                  <a:srgbClr val="FFC000"/>
                </a:solidFill>
              </a:rPr>
              <a:t>automatically </a:t>
            </a:r>
            <a:r>
              <a:rPr lang="en-US" sz="3200" dirty="0">
                <a:solidFill>
                  <a:srgbClr val="FF0000"/>
                </a:solidFill>
              </a:rPr>
              <a:t>padded</a:t>
            </a:r>
            <a:r>
              <a:rPr lang="en-US" sz="3200" dirty="0">
                <a:solidFill>
                  <a:srgbClr val="FFC000"/>
                </a:solidFill>
              </a:rPr>
              <a:t> </a:t>
            </a:r>
            <a:r>
              <a:rPr lang="en-US" sz="3200" dirty="0">
                <a:solidFill>
                  <a:schemeClr val="bg1">
                    <a:lumMod val="85000"/>
                  </a:schemeClr>
                </a:solidFill>
              </a:rPr>
              <a:t>by the compiler!</a:t>
            </a:r>
            <a:endParaRPr lang="en-US" sz="3200" kern="1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16273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MPI_Get_address</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095508"/>
            <a:ext cx="7108709" cy="1631216"/>
          </a:xfrm>
        </p:spPr>
        <p:txBody>
          <a:bodyPr/>
          <a:lstStyle/>
          <a:p>
            <a:r>
              <a:rPr lang="en-US" sz="2400" dirty="0">
                <a:latin typeface="+mj-lt"/>
              </a:rPr>
              <a:t>Good for handling inner padding issue…</a:t>
            </a:r>
          </a:p>
          <a:p>
            <a:pPr lvl="1"/>
            <a:r>
              <a:rPr lang="en-US" sz="2000" dirty="0">
                <a:solidFill>
                  <a:srgbClr val="FF0000"/>
                </a:solidFill>
                <a:latin typeface="+mj-lt"/>
              </a:rPr>
              <a:t>But does not account for trailing struct padding</a:t>
            </a:r>
          </a:p>
          <a:p>
            <a:pPr lvl="1"/>
            <a:r>
              <a:rPr lang="en-US" sz="2000" dirty="0">
                <a:solidFill>
                  <a:srgbClr val="FFC000"/>
                </a:solidFill>
                <a:latin typeface="+mj-lt"/>
              </a:rPr>
              <a:t>Important when sending more than one struct</a:t>
            </a:r>
          </a:p>
          <a:p>
            <a:pPr marL="0" indent="0">
              <a:buNone/>
            </a:pPr>
            <a:endParaRPr lang="en-US" sz="2400" dirty="0">
              <a:solidFill>
                <a:srgbClr val="FF0000"/>
              </a:solidFill>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95</a:t>
            </a:fld>
            <a:endParaRPr lang="en-US" dirty="0"/>
          </a:p>
        </p:txBody>
      </p:sp>
      <p:sp>
        <p:nvSpPr>
          <p:cNvPr id="9" name="TextBox 8">
            <a:extLst>
              <a:ext uri="{FF2B5EF4-FFF2-40B4-BE49-F238E27FC236}">
                <a16:creationId xmlns:a16="http://schemas.microsoft.com/office/drawing/2014/main" id="{C6A6FC86-0CB7-C30E-1AE9-AEF14C67750B}"/>
              </a:ext>
            </a:extLst>
          </p:cNvPr>
          <p:cNvSpPr txBox="1"/>
          <p:nvPr/>
        </p:nvSpPr>
        <p:spPr>
          <a:xfrm>
            <a:off x="733565" y="2949595"/>
            <a:ext cx="9321726" cy="2308324"/>
          </a:xfrm>
          <a:prstGeom prst="rect">
            <a:avLst/>
          </a:prstGeom>
          <a:solidFill>
            <a:srgbClr val="1F1F1F"/>
          </a:solidFill>
          <a:ln>
            <a:solidFill>
              <a:schemeClr val="bg1">
                <a:lumMod val="50000"/>
              </a:schemeClr>
            </a:solidFill>
          </a:ln>
        </p:spPr>
        <p:txBody>
          <a:bodyPr wrap="square">
            <a:spAutoFit/>
          </a:bodyPr>
          <a:lstStyle/>
          <a:p>
            <a:r>
              <a:rPr lang="en-US" sz="2000" dirty="0">
                <a:solidFill>
                  <a:srgbClr val="DCDCAA"/>
                </a:solidFill>
                <a:highlight>
                  <a:srgbClr val="1F1F1F"/>
                </a:highlight>
                <a:latin typeface="Consolas" panose="020B0609020204030204" pitchFamily="49" charset="0"/>
              </a:rPr>
              <a:t>MPI_Get_address</a:t>
            </a:r>
            <a:r>
              <a:rPr lang="en-US" sz="2000" dirty="0">
                <a:solidFill>
                  <a:srgbClr val="569CD6"/>
                </a:solidFill>
                <a:highlight>
                  <a:srgbClr val="1F1F1F"/>
                </a:highlight>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highlight>
                  <a:srgbClr val="1F1F1F"/>
                </a:highlight>
                <a:latin typeface="Consolas" panose="020B0609020204030204" pitchFamily="49" charset="0"/>
              </a:rPr>
              <a:t>, &amp;</a:t>
            </a:r>
            <a:r>
              <a:rPr lang="fr-FR" sz="2000" dirty="0">
                <a:solidFill>
                  <a:srgbClr val="9CDCFE"/>
                </a:solidFill>
                <a:highlight>
                  <a:srgbClr val="1F1F1F"/>
                </a:highlight>
                <a:latin typeface="Consolas" panose="020B0609020204030204" pitchFamily="49" charset="0"/>
              </a:rPr>
              <a:t>base</a:t>
            </a:r>
            <a:r>
              <a:rPr lang="en-US" sz="2000" dirty="0">
                <a:solidFill>
                  <a:srgbClr val="569CD6"/>
                </a:solidFill>
                <a:highlight>
                  <a:srgbClr val="1F1F1F"/>
                </a:highlight>
                <a:latin typeface="Consolas" panose="020B0609020204030204" pitchFamily="49" charset="0"/>
              </a:rPr>
              <a:t>);</a:t>
            </a: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x</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F_offset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n</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I_offset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a:t>
            </a:r>
            <a:r>
              <a:rPr lang="fr-FR" sz="2000" dirty="0">
                <a:solidFill>
                  <a:srgbClr val="9CDCFE"/>
                </a:solidFill>
                <a:highlight>
                  <a:srgbClr val="1F1F1F"/>
                </a:highlight>
                <a:latin typeface="Consolas" panose="020B0609020204030204" pitchFamily="49" charset="0"/>
              </a:rPr>
              <a:t>F_offset - base</a:t>
            </a:r>
            <a:r>
              <a:rPr lang="fr-FR" sz="2000" b="0" dirty="0">
                <a:solidFill>
                  <a:srgbClr val="569CD6"/>
                </a:solidFill>
                <a:effectLst/>
                <a:highlight>
                  <a:srgbClr val="1F1F1F"/>
                </a:highlight>
                <a:latin typeface="Consolas" panose="020B0609020204030204" pitchFamily="49" charset="0"/>
              </a:rPr>
              <a:t>;  </a:t>
            </a:r>
            <a:r>
              <a:rPr lang="fr-FR" sz="2000" dirty="0">
                <a:solidFill>
                  <a:srgbClr val="9CDCFE"/>
                </a:solidFill>
                <a:highlight>
                  <a:srgbClr val="1F1F1F"/>
                </a:highlight>
                <a:latin typeface="Consolas" panose="020B0609020204030204" pitchFamily="49" charset="0"/>
              </a:rPr>
              <a:t>displ</a:t>
            </a:r>
            <a:r>
              <a:rPr lang="fr-FR" sz="2000" dirty="0">
                <a:solidFill>
                  <a:srgbClr val="569CD6"/>
                </a:solidFill>
                <a:highlight>
                  <a:srgbClr val="1F1F1F"/>
                </a:highlight>
                <a:latin typeface="Consolas" panose="020B0609020204030204" pitchFamily="49" charset="0"/>
              </a:rPr>
              <a:t>[1] = </a:t>
            </a:r>
            <a:r>
              <a:rPr lang="fr-FR" sz="2000" dirty="0">
                <a:solidFill>
                  <a:srgbClr val="9CDCFE"/>
                </a:solidFill>
                <a:highlight>
                  <a:srgbClr val="1F1F1F"/>
                </a:highlight>
                <a:latin typeface="Consolas" panose="020B0609020204030204" pitchFamily="49" charset="0"/>
              </a:rPr>
              <a:t>I_offset - base</a:t>
            </a:r>
            <a:r>
              <a:rPr lang="fr-FR" sz="2000" dirty="0">
                <a:solidFill>
                  <a:srgbClr val="569CD6"/>
                </a:solidFill>
                <a:highlight>
                  <a:srgbClr val="1F1F1F"/>
                </a:highlight>
                <a:latin typeface="Consolas" panose="020B0609020204030204" pitchFamily="49" charset="0"/>
              </a:rPr>
              <a:t>;</a:t>
            </a:r>
            <a:endParaRPr lang="fr-FR" sz="2000" b="0" dirty="0">
              <a:solidFill>
                <a:srgbClr val="569CD6"/>
              </a:solidFill>
              <a:effectLst/>
              <a:highlight>
                <a:srgbClr val="1F1F1F"/>
              </a:highlight>
              <a:latin typeface="Consolas" panose="020B0609020204030204" pitchFamily="49" charset="0"/>
            </a:endParaRPr>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186895"/>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2">
                    <a:lumMod val="60000"/>
                    <a:lumOff val="40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154039535"/>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135466038"/>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8525160" y="307293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404933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96</a:t>
            </a:fld>
            <a:endParaRPr lang="en-US" dirty="0"/>
          </a:p>
        </p:txBody>
      </p:sp>
      <p:sp>
        <p:nvSpPr>
          <p:cNvPr id="7" name="Title 2">
            <a:extLst>
              <a:ext uri="{FF2B5EF4-FFF2-40B4-BE49-F238E27FC236}">
                <a16:creationId xmlns:a16="http://schemas.microsoft.com/office/drawing/2014/main" id="{B879B79E-2F60-4456-1808-D6118338EEA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Returns a new data type with new extent and upper and lower bounds.</a:t>
            </a:r>
            <a:endParaRPr lang="en-US" sz="2800" dirty="0">
              <a:solidFill>
                <a:schemeClr val="bg1">
                  <a:lumMod val="85000"/>
                </a:schemeClr>
              </a:solidFill>
            </a:endParaRPr>
          </a:p>
        </p:txBody>
      </p:sp>
      <p:sp>
        <p:nvSpPr>
          <p:cNvPr id="11" name="TextBox 10">
            <a:extLst>
              <a:ext uri="{FF2B5EF4-FFF2-40B4-BE49-F238E27FC236}">
                <a16:creationId xmlns:a16="http://schemas.microsoft.com/office/drawing/2014/main" id="{BA058390-418A-60A4-8331-243C7916E673}"/>
              </a:ext>
            </a:extLst>
          </p:cNvPr>
          <p:cNvSpPr txBox="1"/>
          <p:nvPr/>
        </p:nvSpPr>
        <p:spPr>
          <a:xfrm>
            <a:off x="549390" y="1586978"/>
            <a:ext cx="4944962" cy="1938992"/>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MPI_Type_create_resized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09FA80"/>
                </a:solidFill>
                <a:effectLst/>
                <a:highlight>
                  <a:srgbClr val="1F1F1F"/>
                </a:highlight>
                <a:latin typeface="Consolas" panose="020B0609020204030204" pitchFamily="49" charset="0"/>
              </a:rPr>
              <a:t>lwrbnd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extent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21" name="TextBox 20">
            <a:extLst>
              <a:ext uri="{FF2B5EF4-FFF2-40B4-BE49-F238E27FC236}">
                <a16:creationId xmlns:a16="http://schemas.microsoft.com/office/drawing/2014/main" id="{C7041F0C-E3A3-6810-928A-FE5ABB058B03}"/>
              </a:ext>
            </a:extLst>
          </p:cNvPr>
          <p:cNvSpPr txBox="1"/>
          <p:nvPr/>
        </p:nvSpPr>
        <p:spPr>
          <a:xfrm>
            <a:off x="748748" y="4201853"/>
            <a:ext cx="10694504" cy="1384995"/>
          </a:xfrm>
          <a:prstGeom prst="rect">
            <a:avLst/>
          </a:prstGeom>
          <a:noFill/>
        </p:spPr>
        <p:txBody>
          <a:bodyPr wrap="square">
            <a:spAutoFit/>
          </a:bodyPr>
          <a:lstStyle/>
          <a:p>
            <a:pPr marL="342900" indent="-342900">
              <a:buFont typeface="Wingdings" panose="05000000000000000000" pitchFamily="2" charset="2"/>
              <a:buChar char="Ø"/>
            </a:pPr>
            <a:r>
              <a:rPr lang="en-US" sz="2800" dirty="0">
                <a:solidFill>
                  <a:schemeClr val="bg1">
                    <a:lumMod val="95000"/>
                  </a:schemeClr>
                </a:solidFill>
                <a:latin typeface="+mj-lt"/>
              </a:rPr>
              <a:t>Returns new datatype that is </a:t>
            </a:r>
            <a:r>
              <a:rPr lang="en-US" sz="2800" dirty="0">
                <a:solidFill>
                  <a:srgbClr val="33A400"/>
                </a:solidFill>
                <a:latin typeface="+mj-lt"/>
              </a:rPr>
              <a:t>identical</a:t>
            </a:r>
            <a:r>
              <a:rPr lang="en-US" sz="2800" dirty="0">
                <a:solidFill>
                  <a:schemeClr val="bg1">
                    <a:lumMod val="95000"/>
                  </a:schemeClr>
                </a:solidFill>
                <a:latin typeface="+mj-lt"/>
              </a:rPr>
              <a:t> to oldtype, </a:t>
            </a:r>
          </a:p>
          <a:p>
            <a:pPr marL="800100" lvl="1" indent="-342900">
              <a:buFont typeface="Wingdings" panose="05000000000000000000" pitchFamily="2" charset="2"/>
              <a:buChar char="Ø"/>
            </a:pPr>
            <a:r>
              <a:rPr lang="en-US" sz="2800" dirty="0">
                <a:solidFill>
                  <a:srgbClr val="FFC000"/>
                </a:solidFill>
                <a:latin typeface="+mj-lt"/>
              </a:rPr>
              <a:t>except</a:t>
            </a:r>
            <a:r>
              <a:rPr lang="en-US" sz="2800" dirty="0">
                <a:solidFill>
                  <a:schemeClr val="bg1">
                    <a:lumMod val="95000"/>
                  </a:schemeClr>
                </a:solidFill>
                <a:latin typeface="+mj-lt"/>
              </a:rPr>
              <a:t> </a:t>
            </a:r>
            <a:r>
              <a:rPr lang="en-US" sz="2400" dirty="0">
                <a:solidFill>
                  <a:schemeClr val="bg1">
                    <a:lumMod val="95000"/>
                  </a:schemeClr>
                </a:solidFill>
                <a:latin typeface="+mj-lt"/>
              </a:rPr>
              <a:t>the </a:t>
            </a:r>
            <a:r>
              <a:rPr lang="en-US" sz="2400" dirty="0">
                <a:solidFill>
                  <a:srgbClr val="FFFF00"/>
                </a:solidFill>
                <a:latin typeface="+mj-lt"/>
              </a:rPr>
              <a:t>lower bound</a:t>
            </a:r>
            <a:r>
              <a:rPr lang="en-US" sz="2400" dirty="0">
                <a:solidFill>
                  <a:schemeClr val="bg1">
                    <a:lumMod val="95000"/>
                  </a:schemeClr>
                </a:solidFill>
                <a:latin typeface="+mj-lt"/>
              </a:rPr>
              <a:t> of this new datatype is </a:t>
            </a:r>
            <a:r>
              <a:rPr lang="en-US" sz="2400" dirty="0">
                <a:solidFill>
                  <a:srgbClr val="FFFF00"/>
                </a:solidFill>
                <a:latin typeface="+mj-lt"/>
              </a:rPr>
              <a:t>set to be “lb”</a:t>
            </a:r>
            <a:r>
              <a:rPr lang="en-US" sz="2400" dirty="0">
                <a:solidFill>
                  <a:srgbClr val="CCCCCC"/>
                </a:solidFill>
                <a:latin typeface="+mj-lt"/>
              </a:rPr>
              <a:t>,</a:t>
            </a:r>
          </a:p>
          <a:p>
            <a:pPr marL="800100" lvl="1" indent="-342900">
              <a:buFont typeface="Wingdings" panose="05000000000000000000" pitchFamily="2" charset="2"/>
              <a:buChar char="Ø"/>
            </a:pPr>
            <a:r>
              <a:rPr lang="en-US" sz="2800" dirty="0">
                <a:solidFill>
                  <a:srgbClr val="FFC000"/>
                </a:solidFill>
                <a:latin typeface="+mj-lt"/>
              </a:rPr>
              <a:t>and</a:t>
            </a:r>
            <a:r>
              <a:rPr lang="en-US" sz="2400" dirty="0">
                <a:solidFill>
                  <a:schemeClr val="bg1">
                    <a:lumMod val="95000"/>
                  </a:schemeClr>
                </a:solidFill>
                <a:latin typeface="+mj-lt"/>
              </a:rPr>
              <a:t>          its </a:t>
            </a:r>
            <a:r>
              <a:rPr lang="en-US" sz="2400" dirty="0">
                <a:solidFill>
                  <a:srgbClr val="FFFF00"/>
                </a:solidFill>
                <a:latin typeface="+mj-lt"/>
              </a:rPr>
              <a:t>upper bound</a:t>
            </a:r>
            <a:r>
              <a:rPr lang="en-US" sz="2400" dirty="0">
                <a:solidFill>
                  <a:schemeClr val="bg1">
                    <a:lumMod val="95000"/>
                  </a:schemeClr>
                </a:solidFill>
                <a:latin typeface="+mj-lt"/>
              </a:rPr>
              <a:t> is </a:t>
            </a:r>
            <a:r>
              <a:rPr lang="en-US" sz="2400" dirty="0">
                <a:solidFill>
                  <a:srgbClr val="FFFF00"/>
                </a:solidFill>
                <a:latin typeface="+mj-lt"/>
              </a:rPr>
              <a:t>set to be “lb + extent”</a:t>
            </a:r>
            <a:r>
              <a:rPr lang="en-US" sz="2400" dirty="0">
                <a:solidFill>
                  <a:schemeClr val="bg1">
                    <a:lumMod val="95000"/>
                  </a:schemeClr>
                </a:solidFill>
                <a:latin typeface="+mj-lt"/>
              </a:rPr>
              <a:t>.</a:t>
            </a:r>
          </a:p>
        </p:txBody>
      </p:sp>
      <p:sp>
        <p:nvSpPr>
          <p:cNvPr id="3" name="Title 2">
            <a:extLst>
              <a:ext uri="{FF2B5EF4-FFF2-40B4-BE49-F238E27FC236}">
                <a16:creationId xmlns:a16="http://schemas.microsoft.com/office/drawing/2014/main" id="{9885584F-E28E-A6F2-0754-C6582D260185}"/>
              </a:ext>
            </a:extLst>
          </p:cNvPr>
          <p:cNvSpPr>
            <a:spLocks noGrp="1"/>
          </p:cNvSpPr>
          <p:nvPr/>
        </p:nvSpPr>
        <p:spPr>
          <a:xfrm>
            <a:off x="5494352" y="1586978"/>
            <a:ext cx="6519531" cy="19389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oldtype:	</a:t>
            </a:r>
            <a:r>
              <a:rPr lang="en-US" sz="2400" dirty="0">
                <a:solidFill>
                  <a:srgbClr val="D9D9D9"/>
                </a:solidFill>
              </a:rPr>
              <a:t>Input data type (handle).</a:t>
            </a:r>
          </a:p>
          <a:p>
            <a:r>
              <a:rPr lang="en-US" sz="2400" dirty="0">
                <a:solidFill>
                  <a:srgbClr val="09FA80"/>
                </a:solidFill>
              </a:rPr>
              <a:t>// lwrbnd: 	</a:t>
            </a:r>
            <a:r>
              <a:rPr lang="en-US" sz="2400" dirty="0">
                <a:solidFill>
                  <a:schemeClr val="bg1">
                    <a:lumMod val="85000"/>
                  </a:schemeClr>
                </a:solidFill>
              </a:rPr>
              <a:t>New lower bound of</a:t>
            </a:r>
            <a:br>
              <a:rPr lang="en-US" sz="2400" dirty="0">
                <a:solidFill>
                  <a:schemeClr val="bg1">
                    <a:lumMod val="85000"/>
                  </a:schemeClr>
                </a:solidFill>
              </a:rPr>
            </a:br>
            <a:r>
              <a:rPr lang="en-US" sz="2400" dirty="0">
                <a:solidFill>
                  <a:schemeClr val="bg1">
                    <a:lumMod val="85000"/>
                  </a:schemeClr>
                </a:solidFill>
              </a:rPr>
              <a:t> 		data type (# of </a:t>
            </a:r>
            <a:r>
              <a:rPr lang="en-US" sz="2400" dirty="0">
                <a:solidFill>
                  <a:srgbClr val="92D050"/>
                </a:solidFill>
              </a:rPr>
              <a:t>bytes</a:t>
            </a:r>
            <a:r>
              <a:rPr lang="en-US" sz="2400" dirty="0">
                <a:solidFill>
                  <a:schemeClr val="bg1">
                    <a:lumMod val="85000"/>
                  </a:schemeClr>
                </a:solidFill>
              </a:rPr>
              <a:t>).</a:t>
            </a:r>
          </a:p>
          <a:p>
            <a:r>
              <a:rPr lang="en-US" sz="2400" dirty="0">
                <a:solidFill>
                  <a:srgbClr val="FFC000"/>
                </a:solidFill>
              </a:rPr>
              <a:t>// extent:	</a:t>
            </a:r>
            <a:r>
              <a:rPr lang="en-US" sz="2400" dirty="0">
                <a:solidFill>
                  <a:schemeClr val="bg1">
                    <a:lumMod val="85000"/>
                  </a:schemeClr>
                </a:solidFill>
              </a:rPr>
              <a:t>New extent of data type </a:t>
            </a:r>
            <a:br>
              <a:rPr lang="en-US" sz="2400" dirty="0">
                <a:solidFill>
                  <a:schemeClr val="bg1">
                    <a:lumMod val="85000"/>
                  </a:schemeClr>
                </a:solidFill>
              </a:rPr>
            </a:br>
            <a:r>
              <a:rPr lang="en-US" sz="2400" dirty="0">
                <a:solidFill>
                  <a:schemeClr val="bg1">
                    <a:lumMod val="85000"/>
                  </a:schemeClr>
                </a:solidFill>
              </a:rPr>
              <a:t>		(# of </a:t>
            </a:r>
            <a:r>
              <a:rPr lang="en-US" sz="2400" dirty="0">
                <a:solidFill>
                  <a:srgbClr val="92D050"/>
                </a:solidFill>
              </a:rPr>
              <a:t>bytes</a:t>
            </a:r>
            <a:r>
              <a:rPr lang="en-US" sz="2400" dirty="0">
                <a:solidFill>
                  <a:schemeClr val="bg1">
                    <a:lumMod val="85000"/>
                  </a:schemeClr>
                </a:solidFill>
              </a:rPr>
              <a:t>).</a:t>
            </a:r>
          </a:p>
          <a:p>
            <a:r>
              <a:rPr lang="en-US" sz="2400" dirty="0">
                <a:solidFill>
                  <a:schemeClr val="accent6">
                    <a:lumMod val="60000"/>
                    <a:lumOff val="40000"/>
                  </a:schemeClr>
                </a:solidFill>
              </a:rPr>
              <a:t>// newtype:	</a:t>
            </a:r>
            <a:r>
              <a:rPr lang="en-US" sz="2400" dirty="0">
                <a:solidFill>
                  <a:srgbClr val="D9D9D9"/>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426959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                            	</a:t>
            </a:r>
            <a:r>
              <a:rPr lang="en-US" sz="3200" dirty="0">
                <a:solidFill>
                  <a:srgbClr val="00B0F0"/>
                </a:solidFill>
              </a:rPr>
              <a:t>Example</a:t>
            </a:r>
            <a:endParaRPr lang="en-US" dirty="0">
              <a:solidFill>
                <a:srgbClr val="00B0F0"/>
              </a:solidFill>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97</a:t>
            </a:fld>
            <a:endParaRPr lang="en-US" dirty="0"/>
          </a:p>
        </p:txBody>
      </p:sp>
      <p:sp>
        <p:nvSpPr>
          <p:cNvPr id="3" name="TextBox 2">
            <a:extLst>
              <a:ext uri="{FF2B5EF4-FFF2-40B4-BE49-F238E27FC236}">
                <a16:creationId xmlns:a16="http://schemas.microsoft.com/office/drawing/2014/main" id="{F1C16702-ED02-D500-6544-990C5FCD669A}"/>
              </a:ext>
            </a:extLst>
          </p:cNvPr>
          <p:cNvSpPr txBox="1"/>
          <p:nvPr/>
        </p:nvSpPr>
        <p:spPr>
          <a:xfrm>
            <a:off x="1066800" y="1517221"/>
            <a:ext cx="10058400" cy="4708981"/>
          </a:xfrm>
          <a:prstGeom prst="rect">
            <a:avLst/>
          </a:prstGeom>
          <a:solidFill>
            <a:srgbClr val="1F1F1F"/>
          </a:solidFill>
          <a:ln>
            <a:solidFill>
              <a:schemeClr val="bg1">
                <a:lumMod val="50000"/>
              </a:schemeClr>
            </a:solidFill>
          </a:ln>
        </p:spPr>
        <p:txBody>
          <a:bodyPr wrap="square">
            <a:spAutoFit/>
          </a:bodyPr>
          <a:lstStyle/>
          <a:p>
            <a:r>
              <a:rPr lang="en-US" sz="2000" dirty="0">
                <a:solidFill>
                  <a:srgbClr val="6A9955"/>
                </a:solidFill>
                <a:highlight>
                  <a:srgbClr val="1F1F1F"/>
                </a:highlight>
                <a:latin typeface="Consolas" panose="020B0609020204030204" pitchFamily="49" charset="0"/>
              </a:rPr>
              <a:t>/* Sending an array of structs portably */</a:t>
            </a:r>
            <a:endParaRPr lang="en-US" sz="2000" dirty="0">
              <a:solidFill>
                <a:srgbClr val="CCCCCC"/>
              </a:solidFill>
              <a:highlight>
                <a:srgbClr val="1F1F1F"/>
              </a:highlight>
              <a:latin typeface="Consolas" panose="020B0609020204030204" pitchFamily="49" charset="0"/>
            </a:endParaRPr>
          </a:p>
          <a:p>
            <a:r>
              <a:rPr lang="en-US" sz="2000" dirty="0">
                <a:solidFill>
                  <a:srgbClr val="569CD6"/>
                </a:solidFill>
                <a:highlight>
                  <a:srgbClr val="1F1F1F"/>
                </a:highlight>
                <a:latin typeface="Consolas" panose="020B0609020204030204" pitchFamily="49" charset="0"/>
              </a:rPr>
              <a:t>struct</a:t>
            </a:r>
            <a:r>
              <a:rPr lang="en-US" sz="2000" dirty="0">
                <a:solidFill>
                  <a:srgbClr val="CCCCCC"/>
                </a:solidFill>
                <a:highlight>
                  <a:srgbClr val="1F1F1F"/>
                </a:highlight>
                <a:latin typeface="Consolas" panose="020B0609020204030204" pitchFamily="49" charset="0"/>
              </a:rPr>
              <a:t> </a:t>
            </a:r>
            <a:r>
              <a:rPr lang="en-US" sz="2000" dirty="0">
                <a:solidFill>
                  <a:srgbClr val="4EC9B0"/>
                </a:solidFill>
                <a:highlight>
                  <a:srgbClr val="1F1F1F"/>
                </a:highlight>
                <a:latin typeface="Consolas" panose="020B0609020204030204" pitchFamily="49" charset="0"/>
              </a:rPr>
              <a:t>PartStruct</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100</a:t>
            </a:r>
            <a:r>
              <a:rPr lang="en-US" sz="2000" dirty="0">
                <a:solidFill>
                  <a:srgbClr val="CCCCCC"/>
                </a:solidFill>
                <a:highlight>
                  <a:srgbClr val="1F1F1F"/>
                </a:highlight>
                <a:latin typeface="Consolas" panose="020B0609020204030204" pitchFamily="49" charset="0"/>
              </a:rPr>
              <a:t>];</a:t>
            </a:r>
          </a:p>
          <a:p>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a:p>
            <a:br>
              <a:rPr lang="en-US" sz="2000" dirty="0">
                <a:solidFill>
                  <a:srgbClr val="CCCCCC"/>
                </a:solidFill>
                <a:highlight>
                  <a:srgbClr val="1F1F1F"/>
                </a:highlight>
                <a:latin typeface="Consolas" panose="020B0609020204030204" pitchFamily="49" charset="0"/>
              </a:rPr>
            </a:br>
            <a:r>
              <a:rPr lang="en-US" sz="2000" dirty="0">
                <a:solidFill>
                  <a:srgbClr val="6A9955"/>
                </a:solidFill>
                <a:highlight>
                  <a:srgbClr val="1F1F1F"/>
                </a:highlight>
                <a:latin typeface="Consolas" panose="020B0609020204030204" pitchFamily="49" charset="0"/>
              </a:rPr>
              <a:t>/* check if extent is correct */</a:t>
            </a:r>
            <a:endParaRPr lang="en-US" sz="2000" dirty="0">
              <a:solidFill>
                <a:srgbClr val="CCCCCC"/>
              </a:solidFill>
              <a:highlight>
                <a:srgbClr val="1F1F1F"/>
              </a:highlight>
              <a:latin typeface="Consolas" panose="020B0609020204030204" pitchFamily="49" charset="0"/>
            </a:endParaRPr>
          </a:p>
          <a:p>
            <a:r>
              <a:rPr lang="en-US" sz="2000" dirty="0">
                <a:solidFill>
                  <a:srgbClr val="DCDCAA"/>
                </a:solidFill>
                <a:highlight>
                  <a:srgbClr val="1F1F1F"/>
                </a:highlight>
                <a:latin typeface="Consolas" panose="020B0609020204030204" pitchFamily="49" charset="0"/>
              </a:rPr>
              <a:t>MPI_Type_get_extent</a:t>
            </a:r>
            <a:r>
              <a:rPr lang="en-US" sz="2000" dirty="0">
                <a:solidFill>
                  <a:srgbClr val="CCCCCC"/>
                </a:solidFill>
                <a:highlight>
                  <a:srgbClr val="1F1F1F"/>
                </a:highlight>
                <a:latin typeface="Consolas" panose="020B0609020204030204" pitchFamily="49" charset="0"/>
              </a:rPr>
              <a:t>(ParticleType,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lb</a:t>
            </a:r>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extent</a:t>
            </a:r>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if</a:t>
            </a:r>
            <a:r>
              <a:rPr lang="en-US" sz="2000" dirty="0">
                <a:solidFill>
                  <a:srgbClr val="CCCCCC"/>
                </a:solidFill>
                <a:highlight>
                  <a:srgbClr val="1F1F1F"/>
                </a:highlight>
                <a:latin typeface="Consolas" panose="020B0609020204030204" pitchFamily="49" charset="0"/>
              </a:rPr>
              <a:t> (extent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a:t>
            </a:r>
          </a:p>
          <a:p>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old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ParticleType;</a:t>
            </a:r>
          </a:p>
          <a:p>
            <a:r>
              <a:rPr lang="en-US" sz="2000" dirty="0">
                <a:solidFill>
                  <a:srgbClr val="DCDCAA"/>
                </a:solidFill>
                <a:highlight>
                  <a:srgbClr val="1F1F1F"/>
                </a:highlight>
                <a:latin typeface="Consolas" panose="020B0609020204030204" pitchFamily="49" charset="0"/>
              </a:rPr>
              <a:t>    MPI_Type_create_resized</a:t>
            </a:r>
            <a:r>
              <a:rPr lang="en-US" sz="2000" dirty="0">
                <a:solidFill>
                  <a:srgbClr val="CCCCCC"/>
                </a:solidFill>
                <a:highlight>
                  <a:srgbClr val="1F1F1F"/>
                </a:highlight>
                <a:latin typeface="Consolas" panose="020B0609020204030204" pitchFamily="49" charset="0"/>
              </a:rPr>
              <a:t>(old, // [in]  old datatype</a:t>
            </a:r>
          </a:p>
          <a:p>
            <a:r>
              <a:rPr lang="en-US" sz="2000" dirty="0">
                <a:solidFill>
                  <a:srgbClr val="CCCCCC"/>
                </a:solidFill>
                <a:highlight>
                  <a:srgbClr val="1F1F1F"/>
                </a:highlight>
                <a:latin typeface="Consolas" panose="020B0609020204030204" pitchFamily="49" charset="0"/>
              </a:rPr>
              <a:t>                              </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lower bound byte offset</a:t>
            </a:r>
          </a:p>
          <a:p>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byte extent of data type</a:t>
            </a:r>
          </a:p>
          <a:p>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 // [out] new datatype</a:t>
            </a:r>
          </a:p>
          <a:p>
            <a:r>
              <a:rPr lang="en-US" sz="2000" dirty="0">
                <a:solidFill>
                  <a:srgbClr val="CCCCCC"/>
                </a:solidFill>
                <a:highlight>
                  <a:srgbClr val="1F1F1F"/>
                </a:highlight>
                <a:latin typeface="Consolas" panose="020B0609020204030204" pitchFamily="49" charset="0"/>
              </a:rPr>
              <a:t>    </a:t>
            </a:r>
            <a:r>
              <a:rPr lang="en-US" sz="2000" dirty="0">
                <a:solidFill>
                  <a:srgbClr val="DCDCAA"/>
                </a:solidFill>
                <a:highlight>
                  <a:srgbClr val="1F1F1F"/>
                </a:highlight>
                <a:latin typeface="Consolas" panose="020B0609020204030204" pitchFamily="49" charset="0"/>
              </a:rPr>
              <a:t>MPI_Type_free</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CCCCCC"/>
                </a:solidFill>
                <a:highlight>
                  <a:srgbClr val="1F1F1F"/>
                </a:highlight>
                <a:latin typeface="Consolas" panose="020B0609020204030204" pitchFamily="49" charset="0"/>
              </a:rPr>
              <a:t>old);</a:t>
            </a:r>
          </a:p>
          <a:p>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MPI_Type_commit</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391298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fade">
                                      <p:cBhvr>
                                        <p:cTn id="26" dur="500"/>
                                        <p:tgtEl>
                                          <p:spTgt spid="3">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 Revisited     			</a:t>
            </a:r>
            <a:r>
              <a:rPr lang="en-US" sz="3200" dirty="0">
                <a:solidFill>
                  <a:srgbClr val="00B0F0"/>
                </a:solidFill>
              </a:rPr>
              <a:t>Example</a:t>
            </a:r>
            <a:endParaRPr lang="en-US" dirty="0">
              <a:solidFill>
                <a:srgbClr val="00B0F0"/>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134806" y="1161676"/>
            <a:ext cx="11943779" cy="5632311"/>
          </a:xfrm>
          <a:prstGeom prst="rect">
            <a:avLst/>
          </a:prstGeom>
          <a:solidFill>
            <a:srgbClr val="1F1F1F"/>
          </a:solidFill>
          <a:ln>
            <a:solidFill>
              <a:schemeClr val="bg1">
                <a:lumMod val="50000"/>
              </a:schemeClr>
            </a:solidFill>
          </a:ln>
        </p:spPr>
        <p:txBody>
          <a:bodyPr wrap="square" numCol="2">
            <a:spAutoFit/>
          </a:bodyPr>
          <a:lstStyle/>
          <a:p>
            <a:r>
              <a:rPr lang="en-US" sz="1600" dirty="0">
                <a:solidFill>
                  <a:srgbClr val="4EC9B0"/>
                </a:solidFill>
                <a:highlight>
                  <a:srgbClr val="1F1F1F"/>
                </a:highlight>
                <a:latin typeface="Consolas" panose="020B0609020204030204" pitchFamily="49" charset="0"/>
              </a:rPr>
              <a:t>data_struct Data;</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MPI_Aint </a:t>
            </a:r>
            <a:r>
              <a:rPr lang="fr-FR" sz="1600" dirty="0">
                <a:solidFill>
                  <a:srgbClr val="9CDCFE"/>
                </a:solidFill>
                <a:highlight>
                  <a:srgbClr val="1F1F1F"/>
                </a:highlight>
                <a:latin typeface="Consolas" panose="020B0609020204030204" pitchFamily="49" charset="0"/>
              </a:rPr>
              <a:t>base</a:t>
            </a:r>
            <a:r>
              <a:rPr lang="fr-FR" sz="1600" b="0" dirty="0">
                <a:solidFill>
                  <a:srgbClr val="9CDCFE"/>
                </a:solidFill>
                <a:effectLst/>
                <a:highlight>
                  <a:srgbClr val="1F1F1F"/>
                </a:highlight>
                <a:latin typeface="Consolas" panose="020B0609020204030204" pitchFamily="49" charset="0"/>
              </a:rPr>
              <a:t>,</a:t>
            </a:r>
            <a:r>
              <a:rPr lang="fr-FR" sz="1600" dirty="0">
                <a:solidFill>
                  <a:srgbClr val="9CDCFE"/>
                </a:solidFill>
                <a:highlight>
                  <a:srgbClr val="1F1F1F"/>
                </a:highlight>
                <a:latin typeface="Consolas" panose="020B0609020204030204" pitchFamily="49" charset="0"/>
              </a:rPr>
              <a:t> </a:t>
            </a:r>
            <a:r>
              <a:rPr lang="fr-FR" sz="1600" dirty="0">
                <a:solidFill>
                  <a:srgbClr val="9CDCFE"/>
                </a:solidFill>
                <a:latin typeface="Consolas" panose="020B0609020204030204" pitchFamily="49" charset="0"/>
              </a:rPr>
              <a:t>member_offset</a:t>
            </a:r>
            <a:r>
              <a:rPr lang="fr-FR" sz="1600" dirty="0">
                <a:solidFill>
                  <a:srgbClr val="9CDCFE"/>
                </a:solidFill>
                <a:highlight>
                  <a:srgbClr val="1F1F1F"/>
                </a:highlight>
                <a:latin typeface="Consolas" panose="020B0609020204030204" pitchFamily="49" charset="0"/>
              </a:rPr>
              <a:t>;</a:t>
            </a:r>
            <a:endParaRPr lang="en-US" sz="1400" b="0" dirty="0">
              <a:solidFill>
                <a:srgbClr val="569CD6"/>
              </a:solidFill>
              <a:effectLst/>
              <a:highlight>
                <a:srgbClr val="1F1F1F"/>
              </a:highlight>
              <a:latin typeface="Consolas" panose="020B0609020204030204" pitchFamily="49" charset="0"/>
            </a:endParaRPr>
          </a:p>
          <a:p>
            <a:r>
              <a:rPr lang="en-US" sz="1600" dirty="0">
                <a:solidFill>
                  <a:srgbClr val="569CD6"/>
                </a:solidFill>
                <a:highlight>
                  <a:srgbClr val="1F1F1F"/>
                </a:highlight>
                <a:latin typeface="Consolas" panose="020B0609020204030204" pitchFamily="49" charset="0"/>
              </a:rPr>
              <a:t>MPI_Aint </a:t>
            </a:r>
            <a:r>
              <a:rPr lang="en-US" sz="1600" dirty="0">
                <a:solidFill>
                  <a:srgbClr val="9CDCFE"/>
                </a:solidFill>
                <a:highlight>
                  <a:srgbClr val="1F1F1F"/>
                </a:highlight>
                <a:latin typeface="Consolas" panose="020B0609020204030204" pitchFamily="49" charset="0"/>
              </a:rPr>
              <a:t>offsets</a:t>
            </a:r>
            <a:r>
              <a:rPr lang="en-US" sz="1600" dirty="0">
                <a:solidFill>
                  <a:srgbClr val="569CD6"/>
                </a:solidFill>
                <a:highlight>
                  <a:srgbClr val="1F1F1F"/>
                </a:highlight>
                <a:latin typeface="Consolas" panose="020B0609020204030204" pitchFamily="49" charset="0"/>
              </a:rPr>
              <a:t>[3];</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int </a:t>
            </a:r>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[3];</a:t>
            </a:r>
          </a:p>
          <a:p>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oldtypes</a:t>
            </a:r>
            <a:r>
              <a:rPr lang="en-US" sz="1600" b="0" dirty="0">
                <a:solidFill>
                  <a:srgbClr val="569CD6"/>
                </a:solidFill>
                <a:effectLst/>
                <a:highlight>
                  <a:srgbClr val="1F1F1F"/>
                </a:highlight>
                <a:latin typeface="Consolas" panose="020B0609020204030204" pitchFamily="49" charset="0"/>
              </a:rPr>
              <a:t>[3];</a:t>
            </a:r>
          </a:p>
          <a:p>
            <a:endParaRPr lang="en-US" sz="1600" dirty="0">
              <a:solidFill>
                <a:srgbClr val="569CD6"/>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compute base address in struct</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base</a:t>
            </a:r>
            <a:r>
              <a:rPr lang="en-US" sz="1600" dirty="0">
                <a:solidFill>
                  <a:srgbClr val="569CD6"/>
                </a:solidFill>
                <a:latin typeface="Consolas" panose="020B0609020204030204" pitchFamily="49" charset="0"/>
              </a:rPr>
              <a:t>);</a:t>
            </a:r>
          </a:p>
          <a:p>
            <a:endParaRPr lang="en-US" sz="14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MPI_INT field: id</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a:t>
            </a:r>
            <a:r>
              <a:rPr lang="en-US" sz="1600" dirty="0">
                <a:solidFill>
                  <a:srgbClr val="9CDCFE"/>
                </a:solidFill>
                <a:latin typeface="Consolas" panose="020B0609020204030204" pitchFamily="49" charset="0"/>
              </a:rPr>
              <a:t>id</a:t>
            </a:r>
            <a:r>
              <a:rPr lang="en-US" sz="1600" dirty="0">
                <a:solidFill>
                  <a:srgbClr val="569CD6"/>
                </a:solidFill>
                <a:latin typeface="Consolas" panose="020B0609020204030204" pitchFamily="49" charset="0"/>
              </a:rPr>
              <a:t>, &amp;</a:t>
            </a:r>
            <a:r>
              <a:rPr lang="fr-FR" sz="1600" dirty="0">
                <a:solidFill>
                  <a:srgbClr val="9CDCFE"/>
                </a:solidFill>
                <a:latin typeface="Consolas" panose="020B0609020204030204" pitchFamily="49" charset="0"/>
              </a:rPr>
              <a:t>member_offset</a:t>
            </a:r>
            <a:r>
              <a:rPr lang="en-US" sz="1600" dirty="0">
                <a:solidFill>
                  <a:srgbClr val="569CD6"/>
                </a:solidFill>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[0]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[0]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[0] = MPI_INT;</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MPI_CHAR field: flag</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flag</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[1] = </a:t>
            </a:r>
            <a:r>
              <a:rPr lang="en-US" sz="1600" b="0" dirty="0">
                <a:solidFill>
                  <a:srgbClr val="9CDCFE"/>
                </a:solidFill>
                <a:effectLst/>
                <a:highlight>
                  <a:srgbClr val="1F1F1F"/>
                </a:highlight>
                <a:latin typeface="Consolas" panose="020B0609020204030204" pitchFamily="49" charset="0"/>
              </a:rPr>
              <a:t>member_offset</a:t>
            </a:r>
            <a:r>
              <a:rPr lang="en-US" sz="1600" dirty="0">
                <a:solidFill>
                  <a:srgbClr val="9CDCFE"/>
                </a:solidFill>
                <a:highlight>
                  <a:srgbClr val="1F1F1F"/>
                </a:highlight>
                <a:latin typeface="Consolas" panose="020B0609020204030204" pitchFamily="49" charset="0"/>
              </a:rPr>
              <a:t> - base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[1]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[1] = MPI_CHAR;</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2 MPI_FLOAT fields: x,y</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x</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[2]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[2] = 2;</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[2] = MPI_FLOAT;</a:t>
            </a:r>
          </a:p>
          <a:p>
            <a:endParaRPr lang="en-US" sz="12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MPI_Type_create_struct</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CCCCCC"/>
                </a:solidFill>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 # of blocks</a:t>
            </a:r>
          </a:p>
          <a:p>
            <a:r>
              <a:rPr lang="en-US" sz="1600" b="0" dirty="0">
                <a:solidFill>
                  <a:srgbClr val="9CDCFE"/>
                </a:solidFill>
                <a:effectLst/>
                <a:highlight>
                  <a:srgbClr val="1F1F1F"/>
                </a:highlight>
                <a:latin typeface="Consolas" panose="020B0609020204030204" pitchFamily="49" charset="0"/>
              </a:rPr>
              <a:t>    blockcounts</a:t>
            </a:r>
            <a:r>
              <a:rPr lang="en-US" sz="1600" b="0" dirty="0">
                <a:solidFill>
                  <a:srgbClr val="CCCCCC"/>
                </a:solidFill>
                <a:effectLst/>
                <a:highlight>
                  <a:srgbClr val="1F1F1F"/>
                </a:highlight>
                <a:latin typeface="Consolas" panose="020B0609020204030204" pitchFamily="49" charset="0"/>
              </a:rPr>
              <a:t>, // # of elements in each block</a:t>
            </a:r>
          </a:p>
          <a:p>
            <a:r>
              <a:rPr lang="en-US" sz="1600" dirty="0">
                <a:solidFill>
                  <a:srgbClr val="9CDCFE"/>
                </a:solidFill>
                <a:highlight>
                  <a:srgbClr val="1F1F1F"/>
                </a:highlight>
                <a:latin typeface="Consolas" panose="020B0609020204030204" pitchFamily="49" charset="0"/>
              </a:rPr>
              <a:t>        offsets</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 </a:t>
            </a:r>
            <a:r>
              <a:rPr lang="en-US" sz="1600" dirty="0">
                <a:solidFill>
                  <a:srgbClr val="CCCCCC"/>
                </a:solidFill>
                <a:highlight>
                  <a:srgbClr val="1F1F1F"/>
                </a:highlight>
                <a:latin typeface="Consolas" panose="020B0609020204030204" pitchFamily="49" charset="0"/>
              </a:rPr>
              <a:t>// Byte displacements of each block</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9CDCFE"/>
                </a:solidFill>
                <a:highlight>
                  <a:srgbClr val="1F1F1F"/>
                </a:highlight>
                <a:latin typeface="Consolas" panose="020B0609020204030204" pitchFamily="49" charset="0"/>
              </a:rPr>
              <a:t>       o</a:t>
            </a:r>
            <a:r>
              <a:rPr lang="en-US" sz="1600" b="0" dirty="0">
                <a:solidFill>
                  <a:srgbClr val="9CDCFE"/>
                </a:solidFill>
                <a:effectLst/>
                <a:highlight>
                  <a:srgbClr val="1F1F1F"/>
                </a:highlight>
                <a:latin typeface="Consolas" panose="020B0609020204030204" pitchFamily="49" charset="0"/>
              </a:rPr>
              <a:t>ldtypes</a:t>
            </a:r>
            <a:r>
              <a:rPr lang="en-US" sz="1600" b="0" dirty="0">
                <a:solidFill>
                  <a:srgbClr val="CCCCCC"/>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 Type of elements in each block</a:t>
            </a:r>
          </a:p>
          <a:p>
            <a:r>
              <a:rPr lang="en-US" sz="1600" b="0" dirty="0">
                <a:solidFill>
                  <a:srgbClr val="CCCCCC"/>
                </a:solidFill>
                <a:effectLst/>
                <a:highlight>
                  <a:srgbClr val="1F1F1F"/>
                </a:highlight>
                <a:latin typeface="Consolas" panose="020B0609020204030204" pitchFamily="49" charset="0"/>
              </a:rPr>
              <a:t>&amp;</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CCCCCC"/>
                </a:solidFill>
                <a:effectLst/>
                <a:highlight>
                  <a:srgbClr val="1F1F1F"/>
                </a:highlight>
                <a:latin typeface="Consolas" panose="020B0609020204030204" pitchFamily="49" charset="0"/>
              </a:rPr>
              <a:t>); // New data type</a:t>
            </a:r>
          </a:p>
          <a:p>
            <a:endParaRPr lang="en-US" sz="1200" dirty="0">
              <a:solidFill>
                <a:srgbClr val="CCCCCC"/>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a:t>
            </a:r>
            <a:r>
              <a:rPr lang="en-US" sz="1600" dirty="0">
                <a:solidFill>
                  <a:srgbClr val="6A9955"/>
                </a:solidFill>
                <a:highlight>
                  <a:srgbClr val="1F1F1F"/>
                </a:highlight>
                <a:latin typeface="Consolas" panose="020B0609020204030204" pitchFamily="49" charset="0"/>
              </a:rPr>
              <a:t>check if extent is correct of </a:t>
            </a:r>
            <a:r>
              <a:rPr lang="en-US" sz="1600" dirty="0">
                <a:solidFill>
                  <a:srgbClr val="9CDCFE"/>
                </a:solidFill>
                <a:highlight>
                  <a:srgbClr val="1F1F1F"/>
                </a:highlight>
                <a:latin typeface="Consolas" panose="020B0609020204030204" pitchFamily="49" charset="0"/>
              </a:rPr>
              <a:t>new_struct_type</a:t>
            </a:r>
            <a:endParaRPr lang="en-US" sz="1600" dirty="0">
              <a:solidFill>
                <a:srgbClr val="6A9955"/>
              </a:solidFill>
              <a:highlight>
                <a:srgbClr val="1F1F1F"/>
              </a:highlight>
              <a:latin typeface="Consolas" panose="020B0609020204030204" pitchFamily="49" charset="0"/>
            </a:endParaRPr>
          </a:p>
          <a:p>
            <a:r>
              <a:rPr lang="en-US" sz="1600" dirty="0">
                <a:solidFill>
                  <a:srgbClr val="DCDCAA"/>
                </a:solidFill>
                <a:highlight>
                  <a:srgbClr val="1F1F1F"/>
                </a:highlight>
                <a:latin typeface="Consolas" panose="020B0609020204030204" pitchFamily="49" charset="0"/>
              </a:rPr>
              <a:t>MPI_Type_get_extent</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new_struct_type</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lb</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extent</a:t>
            </a:r>
            <a:r>
              <a:rPr lang="en-US" sz="1600" dirty="0">
                <a:solidFill>
                  <a:srgbClr val="CCCCCC"/>
                </a:solidFill>
                <a:highlight>
                  <a:srgbClr val="1F1F1F"/>
                </a:highlight>
                <a:latin typeface="Consolas" panose="020B0609020204030204" pitchFamily="49" charset="0"/>
              </a:rPr>
              <a:t>);</a:t>
            </a:r>
          </a:p>
          <a:p>
            <a:r>
              <a:rPr lang="en-US" sz="1600" b="0" dirty="0">
                <a:solidFill>
                  <a:srgbClr val="6A9955"/>
                </a:solidFill>
                <a:effectLst/>
                <a:highlight>
                  <a:srgbClr val="1F1F1F"/>
                </a:highlight>
                <a:latin typeface="Consolas" panose="020B0609020204030204" pitchFamily="49" charset="0"/>
              </a:rPr>
              <a:t>... </a:t>
            </a: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6705772" y="5192656"/>
            <a:ext cx="2250893" cy="1480394"/>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8996930" y="5195722"/>
            <a:ext cx="2252236" cy="1477328"/>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typedef</a:t>
            </a:r>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struct</a:t>
            </a:r>
            <a:r>
              <a:rPr lang="en-US" b="0" dirty="0">
                <a:solidFill>
                  <a:srgbClr val="CCCCCC"/>
                </a:solidFill>
                <a:effectLst/>
                <a:highlight>
                  <a:srgbClr val="1F1F1F"/>
                </a:highlight>
                <a:latin typeface="Consolas" panose="020B0609020204030204" pitchFamily="49" charset="0"/>
              </a:rPr>
              <a:t> {</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char</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flag</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float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x</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y</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data_struct</a:t>
            </a:r>
            <a:r>
              <a:rPr lang="en-US"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45823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1" end="11"/>
                                            </p:txEl>
                                          </p:spTgt>
                                        </p:tgtEl>
                                        <p:attrNameLst>
                                          <p:attrName>style.visibility</p:attrName>
                                        </p:attrNameLst>
                                      </p:cBhvr>
                                      <p:to>
                                        <p:strVal val="visible"/>
                                      </p:to>
                                    </p:set>
                                    <p:animEffect transition="in" filter="fade">
                                      <p:cBhvr>
                                        <p:cTn id="7" dur="500"/>
                                        <p:tgtEl>
                                          <p:spTgt spid="13">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fade">
                                      <p:cBhvr>
                                        <p:cTn id="10" dur="500"/>
                                        <p:tgtEl>
                                          <p:spTgt spid="13">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13" end="13"/>
                                            </p:txEl>
                                          </p:spTgt>
                                        </p:tgtEl>
                                        <p:attrNameLst>
                                          <p:attrName>style.visibility</p:attrName>
                                        </p:attrNameLst>
                                      </p:cBhvr>
                                      <p:to>
                                        <p:strVal val="visible"/>
                                      </p:to>
                                    </p:set>
                                    <p:animEffect transition="in" filter="fade">
                                      <p:cBhvr>
                                        <p:cTn id="13" dur="500"/>
                                        <p:tgtEl>
                                          <p:spTgt spid="13">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10" end="10"/>
                                            </p:txEl>
                                          </p:spTgt>
                                        </p:tgtEl>
                                        <p:attrNameLst>
                                          <p:attrName>style.visibility</p:attrName>
                                        </p:attrNameLst>
                                      </p:cBhvr>
                                      <p:to>
                                        <p:strVal val="visible"/>
                                      </p:to>
                                    </p:set>
                                    <p:animEffect transition="in" filter="fade">
                                      <p:cBhvr>
                                        <p:cTn id="16" dur="500"/>
                                        <p:tgtEl>
                                          <p:spTgt spid="1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17" end="17"/>
                                            </p:txEl>
                                          </p:spTgt>
                                        </p:tgtEl>
                                        <p:attrNameLst>
                                          <p:attrName>style.visibility</p:attrName>
                                        </p:attrNameLst>
                                      </p:cBhvr>
                                      <p:to>
                                        <p:strVal val="visible"/>
                                      </p:to>
                                    </p:set>
                                    <p:animEffect transition="in" filter="fade">
                                      <p:cBhvr>
                                        <p:cTn id="21" dur="500"/>
                                        <p:tgtEl>
                                          <p:spTgt spid="13">
                                            <p:txEl>
                                              <p:pRg st="17" end="1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8" end="18"/>
                                            </p:txEl>
                                          </p:spTgt>
                                        </p:tgtEl>
                                        <p:attrNameLst>
                                          <p:attrName>style.visibility</p:attrName>
                                        </p:attrNameLst>
                                      </p:cBhvr>
                                      <p:to>
                                        <p:strVal val="visible"/>
                                      </p:to>
                                    </p:set>
                                    <p:animEffect transition="in" filter="fade">
                                      <p:cBhvr>
                                        <p:cTn id="24" dur="500"/>
                                        <p:tgtEl>
                                          <p:spTgt spid="13">
                                            <p:txEl>
                                              <p:pRg st="18" end="1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19" end="19"/>
                                            </p:txEl>
                                          </p:spTgt>
                                        </p:tgtEl>
                                        <p:attrNameLst>
                                          <p:attrName>style.visibility</p:attrName>
                                        </p:attrNameLst>
                                      </p:cBhvr>
                                      <p:to>
                                        <p:strVal val="visible"/>
                                      </p:to>
                                    </p:set>
                                    <p:animEffect transition="in" filter="fade">
                                      <p:cBhvr>
                                        <p:cTn id="27" dur="500"/>
                                        <p:tgtEl>
                                          <p:spTgt spid="13">
                                            <p:txEl>
                                              <p:pRg st="19" end="1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16" end="16"/>
                                            </p:txEl>
                                          </p:spTgt>
                                        </p:tgtEl>
                                        <p:attrNameLst>
                                          <p:attrName>style.visibility</p:attrName>
                                        </p:attrNameLst>
                                      </p:cBhvr>
                                      <p:to>
                                        <p:strVal val="visible"/>
                                      </p:to>
                                    </p:set>
                                    <p:animEffect transition="in" filter="fade">
                                      <p:cBhvr>
                                        <p:cTn id="30" dur="500"/>
                                        <p:tgtEl>
                                          <p:spTgt spid="13">
                                            <p:txEl>
                                              <p:pRg st="16" end="1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24" end="24"/>
                                            </p:txEl>
                                          </p:spTgt>
                                        </p:tgtEl>
                                        <p:attrNameLst>
                                          <p:attrName>style.visibility</p:attrName>
                                        </p:attrNameLst>
                                      </p:cBhvr>
                                      <p:to>
                                        <p:strVal val="visible"/>
                                      </p:to>
                                    </p:set>
                                    <p:animEffect transition="in" filter="fade">
                                      <p:cBhvr>
                                        <p:cTn id="35" dur="500"/>
                                        <p:tgtEl>
                                          <p:spTgt spid="13">
                                            <p:txEl>
                                              <p:pRg st="24" end="2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23" end="23"/>
                                            </p:txEl>
                                          </p:spTgt>
                                        </p:tgtEl>
                                        <p:attrNameLst>
                                          <p:attrName>style.visibility</p:attrName>
                                        </p:attrNameLst>
                                      </p:cBhvr>
                                      <p:to>
                                        <p:strVal val="visible"/>
                                      </p:to>
                                    </p:set>
                                    <p:animEffect transition="in" filter="fade">
                                      <p:cBhvr>
                                        <p:cTn id="38" dur="500"/>
                                        <p:tgtEl>
                                          <p:spTgt spid="13">
                                            <p:txEl>
                                              <p:pRg st="23" end="2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xEl>
                                              <p:pRg st="25" end="25"/>
                                            </p:txEl>
                                          </p:spTgt>
                                        </p:tgtEl>
                                        <p:attrNameLst>
                                          <p:attrName>style.visibility</p:attrName>
                                        </p:attrNameLst>
                                      </p:cBhvr>
                                      <p:to>
                                        <p:strVal val="visible"/>
                                      </p:to>
                                    </p:set>
                                    <p:animEffect transition="in" filter="fade">
                                      <p:cBhvr>
                                        <p:cTn id="41" dur="500"/>
                                        <p:tgtEl>
                                          <p:spTgt spid="13">
                                            <p:txEl>
                                              <p:pRg st="25" end="2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xEl>
                                              <p:pRg st="26" end="26"/>
                                            </p:txEl>
                                          </p:spTgt>
                                        </p:tgtEl>
                                        <p:attrNameLst>
                                          <p:attrName>style.visibility</p:attrName>
                                        </p:attrNameLst>
                                      </p:cBhvr>
                                      <p:to>
                                        <p:strVal val="visible"/>
                                      </p:to>
                                    </p:set>
                                    <p:animEffect transition="in" filter="fade">
                                      <p:cBhvr>
                                        <p:cTn id="44" dur="500"/>
                                        <p:tgtEl>
                                          <p:spTgt spid="13">
                                            <p:txEl>
                                              <p:pRg st="26" end="2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30" end="30"/>
                                            </p:txEl>
                                          </p:spTgt>
                                        </p:tgtEl>
                                        <p:attrNameLst>
                                          <p:attrName>style.visibility</p:attrName>
                                        </p:attrNameLst>
                                      </p:cBhvr>
                                      <p:to>
                                        <p:strVal val="visible"/>
                                      </p:to>
                                    </p:set>
                                    <p:animEffect transition="in" filter="fade">
                                      <p:cBhvr>
                                        <p:cTn id="49" dur="500"/>
                                        <p:tgtEl>
                                          <p:spTgt spid="13">
                                            <p:txEl>
                                              <p:pRg st="30" end="3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31" end="31"/>
                                            </p:txEl>
                                          </p:spTgt>
                                        </p:tgtEl>
                                        <p:attrNameLst>
                                          <p:attrName>style.visibility</p:attrName>
                                        </p:attrNameLst>
                                      </p:cBhvr>
                                      <p:to>
                                        <p:strVal val="visible"/>
                                      </p:to>
                                    </p:set>
                                    <p:animEffect transition="in" filter="fade">
                                      <p:cBhvr>
                                        <p:cTn id="54" dur="500"/>
                                        <p:tgtEl>
                                          <p:spTgt spid="13">
                                            <p:txEl>
                                              <p:pRg st="31" end="3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xEl>
                                              <p:pRg st="32" end="32"/>
                                            </p:txEl>
                                          </p:spTgt>
                                        </p:tgtEl>
                                        <p:attrNameLst>
                                          <p:attrName>style.visibility</p:attrName>
                                        </p:attrNameLst>
                                      </p:cBhvr>
                                      <p:to>
                                        <p:strVal val="visible"/>
                                      </p:to>
                                    </p:set>
                                    <p:animEffect transition="in" filter="fade">
                                      <p:cBhvr>
                                        <p:cTn id="59" dur="500"/>
                                        <p:tgtEl>
                                          <p:spTgt spid="13">
                                            <p:txEl>
                                              <p:pRg st="32" end="3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xEl>
                                              <p:pRg st="33" end="33"/>
                                            </p:txEl>
                                          </p:spTgt>
                                        </p:tgtEl>
                                        <p:attrNameLst>
                                          <p:attrName>style.visibility</p:attrName>
                                        </p:attrNameLst>
                                      </p:cBhvr>
                                      <p:to>
                                        <p:strVal val="visible"/>
                                      </p:to>
                                    </p:set>
                                    <p:animEffect transition="in" filter="fade">
                                      <p:cBhvr>
                                        <p:cTn id="64" dur="500"/>
                                        <p:tgtEl>
                                          <p:spTgt spid="13">
                                            <p:txEl>
                                              <p:pRg st="33" end="3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xEl>
                                              <p:pRg st="34" end="34"/>
                                            </p:txEl>
                                          </p:spTgt>
                                        </p:tgtEl>
                                        <p:attrNameLst>
                                          <p:attrName>style.visibility</p:attrName>
                                        </p:attrNameLst>
                                      </p:cBhvr>
                                      <p:to>
                                        <p:strVal val="visible"/>
                                      </p:to>
                                    </p:set>
                                    <p:animEffect transition="in" filter="fade">
                                      <p:cBhvr>
                                        <p:cTn id="69" dur="500"/>
                                        <p:tgtEl>
                                          <p:spTgt spid="13">
                                            <p:txEl>
                                              <p:pRg st="34" end="3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
                                            <p:txEl>
                                              <p:pRg st="36" end="36"/>
                                            </p:txEl>
                                          </p:spTgt>
                                        </p:tgtEl>
                                        <p:attrNameLst>
                                          <p:attrName>style.visibility</p:attrName>
                                        </p:attrNameLst>
                                      </p:cBhvr>
                                      <p:to>
                                        <p:strVal val="visible"/>
                                      </p:to>
                                    </p:set>
                                    <p:animEffect transition="in" filter="fade">
                                      <p:cBhvr>
                                        <p:cTn id="74" dur="500"/>
                                        <p:tgtEl>
                                          <p:spTgt spid="13">
                                            <p:txEl>
                                              <p:pRg st="36" end="3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xEl>
                                              <p:pRg st="37" end="37"/>
                                            </p:txEl>
                                          </p:spTgt>
                                        </p:tgtEl>
                                        <p:attrNameLst>
                                          <p:attrName>style.visibility</p:attrName>
                                        </p:attrNameLst>
                                      </p:cBhvr>
                                      <p:to>
                                        <p:strVal val="visible"/>
                                      </p:to>
                                    </p:set>
                                    <p:animEffect transition="in" filter="fade">
                                      <p:cBhvr>
                                        <p:cTn id="79" dur="500"/>
                                        <p:tgtEl>
                                          <p:spTgt spid="13">
                                            <p:txEl>
                                              <p:pRg st="37" end="3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38" end="38"/>
                                            </p:txEl>
                                          </p:spTgt>
                                        </p:tgtEl>
                                        <p:attrNameLst>
                                          <p:attrName>style.visibility</p:attrName>
                                        </p:attrNameLst>
                                      </p:cBhvr>
                                      <p:to>
                                        <p:strVal val="visible"/>
                                      </p:to>
                                    </p:set>
                                    <p:animEffect transition="in" filter="fade">
                                      <p:cBhvr>
                                        <p:cTn id="82" dur="500"/>
                                        <p:tgtEl>
                                          <p:spTgt spid="13">
                                            <p:txEl>
                                              <p:pRg st="38" end="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chemeClr val="bg1">
                    <a:lumMod val="85000"/>
                  </a:schemeClr>
                </a:solidFill>
                <a:latin typeface="+mj-lt"/>
                <a:ea typeface="+mj-ea"/>
                <a:cs typeface="+mj-cs"/>
              </a:rPr>
              <a:t>MPI_Type_con</a:t>
            </a:r>
            <a:r>
              <a:rPr lang="en-US" sz="2400" dirty="0">
                <a:solidFill>
                  <a:schemeClr val="bg1">
                    <a:lumMod val="85000"/>
                  </a:schemeClr>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76363BE3-DFCD-55D6-66DB-A5EFE751FFC6}"/>
              </a:ext>
            </a:extLst>
          </p:cNvPr>
          <p:cNvGraphicFramePr>
            <a:graphicFrameLocks noGrp="1"/>
          </p:cNvGraphicFramePr>
          <p:nvPr>
            <p:extLst>
              <p:ext uri="{D42A27DB-BD31-4B8C-83A1-F6EECF244321}">
                <p14:modId xmlns:p14="http://schemas.microsoft.com/office/powerpoint/2010/main" val="1381530551"/>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7041044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26144</TotalTime>
  <Words>12252</Words>
  <Application>Microsoft Office PowerPoint</Application>
  <PresentationFormat>Widescreen</PresentationFormat>
  <Paragraphs>2801</Paragraphs>
  <Slides>173</Slides>
  <Notes>76</Notes>
  <HiddenSlides>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173</vt:i4>
      </vt:variant>
    </vt:vector>
  </HeadingPairs>
  <TitlesOfParts>
    <vt:vector size="189" baseType="lpstr">
      <vt:lpstr>Abadi Extra Light</vt:lpstr>
      <vt:lpstr>Aptos Mono</vt:lpstr>
      <vt:lpstr>Arial</vt:lpstr>
      <vt:lpstr>Arial Nova</vt:lpstr>
      <vt:lpstr>Biome</vt:lpstr>
      <vt:lpstr>Calibri</vt:lpstr>
      <vt:lpstr>Cambria Math</vt:lpstr>
      <vt:lpstr>Cascadia Code SemiBold</vt:lpstr>
      <vt:lpstr>Colonna MT</vt:lpstr>
      <vt:lpstr>Consolas</vt:lpstr>
      <vt:lpstr>Force Runner</vt:lpstr>
      <vt:lpstr>Open Sans</vt:lpstr>
      <vt:lpstr>Trebuchet MS</vt:lpstr>
      <vt:lpstr>Wingdings</vt:lpstr>
      <vt:lpstr>Wingdings 3</vt:lpstr>
      <vt:lpstr>Facet</vt:lpstr>
      <vt:lpstr>Track II</vt:lpstr>
      <vt:lpstr>Track 2 Team</vt:lpstr>
      <vt:lpstr>Track 2 Team</vt:lpstr>
      <vt:lpstr>Track 2 Team</vt:lpstr>
      <vt:lpstr>Track 2 Team</vt:lpstr>
      <vt:lpstr>Track 2 Team</vt:lpstr>
      <vt:lpstr>Track 2 Team</vt:lpstr>
      <vt:lpstr>Track 2 Team</vt:lpstr>
      <vt:lpstr>Track 2 Team</vt:lpstr>
      <vt:lpstr>Lecture Content Inspiration</vt:lpstr>
      <vt:lpstr>Distributed Memory = ?</vt:lpstr>
      <vt:lpstr>Bridges Setup (i)</vt:lpstr>
      <vt:lpstr>Bridges Setup (ii)</vt:lpstr>
      <vt:lpstr>Bridges – Running on the Login Node</vt:lpstr>
      <vt:lpstr>Distributed-Memory Parallel Computing</vt:lpstr>
      <vt:lpstr>Clock Frequency</vt:lpstr>
      <vt:lpstr>Need for Parallel Computing</vt:lpstr>
      <vt:lpstr>Dawn of Parallel Computing</vt:lpstr>
      <vt:lpstr>Message Passing Interface (MPI) history</vt:lpstr>
      <vt:lpstr>PowerPoint Presentation</vt:lpstr>
      <vt:lpstr>Track overview</vt:lpstr>
      <vt:lpstr>Track AIMS</vt:lpstr>
      <vt:lpstr>Timetable</vt:lpstr>
      <vt:lpstr>Section I</vt:lpstr>
      <vt:lpstr>Programming Models</vt:lpstr>
      <vt:lpstr>Message Passing Model </vt:lpstr>
      <vt:lpstr>Sequential Paradigm </vt:lpstr>
      <vt:lpstr>Parallel Paradigm </vt:lpstr>
      <vt:lpstr>Cluster of Workstations</vt:lpstr>
      <vt:lpstr>“Supercomputer” Architecture</vt:lpstr>
      <vt:lpstr>Distributed-Memory Architectures</vt:lpstr>
      <vt:lpstr>Distributed-Memory Architectures</vt:lpstr>
      <vt:lpstr>SPMD</vt:lpstr>
      <vt:lpstr>Distributed-Memory Processing</vt:lpstr>
      <vt:lpstr>Distributed-Memory Processing</vt:lpstr>
      <vt:lpstr>Distributed-Memory Processing</vt:lpstr>
      <vt:lpstr>MPI is SIMPLE</vt:lpstr>
      <vt:lpstr>Minimal MPI Program – Hello World!</vt:lpstr>
      <vt:lpstr>Minimal MPI Program – Better Hello World!</vt:lpstr>
      <vt:lpstr>Communicators</vt:lpstr>
      <vt:lpstr>Use of Communicators</vt:lpstr>
      <vt:lpstr>Use of Communicators</vt:lpstr>
      <vt:lpstr>PowerPoint Presentation</vt:lpstr>
      <vt:lpstr>Nonuniform Meshes / MPI SUBGROUPS</vt:lpstr>
      <vt:lpstr>Point-to-point Communications</vt:lpstr>
      <vt:lpstr>Messages</vt:lpstr>
      <vt:lpstr>Communication Modes</vt:lpstr>
      <vt:lpstr>Synchronous Send</vt:lpstr>
      <vt:lpstr>Asynchronous Send</vt:lpstr>
      <vt:lpstr>Send</vt:lpstr>
      <vt:lpstr>Possible Solutions</vt:lpstr>
      <vt:lpstr>Pt2PT Communication - Test Your Knowledge</vt:lpstr>
      <vt:lpstr>Pt2PT Communication - Test Your Knowledge</vt:lpstr>
      <vt:lpstr>Pt2PT Communication - Test Your Knowledge</vt:lpstr>
      <vt:lpstr>One-Sided Operations for Communication (RMA)</vt:lpstr>
      <vt:lpstr>Collective Communications</vt:lpstr>
      <vt:lpstr>Broadcast</vt:lpstr>
      <vt:lpstr>Scatter</vt:lpstr>
      <vt:lpstr>Gather</vt:lpstr>
      <vt:lpstr>AllGather</vt:lpstr>
      <vt:lpstr>Reduce</vt:lpstr>
      <vt:lpstr>Summary</vt:lpstr>
      <vt:lpstr>Language Interfaces</vt:lpstr>
      <vt:lpstr>HPC Python Session (Wednesday – 9:00 AM)</vt:lpstr>
      <vt:lpstr>Documentation</vt:lpstr>
      <vt:lpstr>Section II</vt:lpstr>
      <vt:lpstr>MPI_Send/MPI_ReCv</vt:lpstr>
      <vt:lpstr>MPI Intrinsic DATA TYPES</vt:lpstr>
      <vt:lpstr>MPI DATA TYPES</vt:lpstr>
      <vt:lpstr>MPI DATA TYPES</vt:lpstr>
      <vt:lpstr>MPI Derived DATA TYPES</vt:lpstr>
      <vt:lpstr>MPI_Type_contiguous</vt:lpstr>
      <vt:lpstr>MPI_Type_contiguous           Example</vt:lpstr>
      <vt:lpstr>MPI_Type_Commit / Free / Dup</vt:lpstr>
      <vt:lpstr>Hands On Activity #1 </vt:lpstr>
      <vt:lpstr>Exercise.1              Derived Data Types</vt:lpstr>
      <vt:lpstr>MPI_Type_vector</vt:lpstr>
      <vt:lpstr>MPI_Type_vector</vt:lpstr>
      <vt:lpstr>MPI_Type_vector            Example #1</vt:lpstr>
      <vt:lpstr>MPI_Type_vector          Example #2</vt:lpstr>
      <vt:lpstr> MPI_Type_vector           Example #3</vt:lpstr>
      <vt:lpstr>Hands On Activity #1 </vt:lpstr>
      <vt:lpstr>Exercise.1              Derived Data Types</vt:lpstr>
      <vt:lpstr>MPI_Type_create_hvector (MPI_Type_hvector deprecated)</vt:lpstr>
      <vt:lpstr> MPI_Type_create_hvector         Example</vt:lpstr>
      <vt:lpstr>MPI_Type_indexed</vt:lpstr>
      <vt:lpstr>MPI_Type_indexed             Example</vt:lpstr>
      <vt:lpstr>Hands On Activity #1 </vt:lpstr>
      <vt:lpstr>Exercise.1              Derived Data Types</vt:lpstr>
      <vt:lpstr>MPI_Type_create_Indexed_block</vt:lpstr>
      <vt:lpstr>MPI_Type_create_Indexed_block             Example</vt:lpstr>
      <vt:lpstr>MPI_Type_create_struct</vt:lpstr>
      <vt:lpstr>MPI_Type_extent</vt:lpstr>
      <vt:lpstr>Mind the alignments!</vt:lpstr>
      <vt:lpstr>MPI_Get_address</vt:lpstr>
      <vt:lpstr>MPI_TYPE_CREATE_RESIZED</vt:lpstr>
      <vt:lpstr>MPI_TYPE_CREATE_RESIZED                             Example</vt:lpstr>
      <vt:lpstr>MPI_Type_create_struct, Revisited        Example</vt:lpstr>
      <vt:lpstr>Hands On Activity #1 </vt:lpstr>
      <vt:lpstr>Exercise.1              Derived Data Types</vt:lpstr>
      <vt:lpstr>MPI_Op_Create  </vt:lpstr>
      <vt:lpstr>MPI_Op_Create</vt:lpstr>
      <vt:lpstr>MPI_Op_Create                                          Example</vt:lpstr>
      <vt:lpstr>DDT Review: Selection order</vt:lpstr>
      <vt:lpstr>Section III</vt:lpstr>
      <vt:lpstr>Structured Meshes</vt:lpstr>
      <vt:lpstr>Structured Meshes</vt:lpstr>
      <vt:lpstr>Structured Meshes</vt:lpstr>
      <vt:lpstr>Example: Computational Fluid Dynamics</vt:lpstr>
      <vt:lpstr>Load Balancing</vt:lpstr>
      <vt:lpstr>Load Balancing</vt:lpstr>
      <vt:lpstr>Load Balancing: A little less Trivial</vt:lpstr>
      <vt:lpstr>Load Balancing: A little less Trivial</vt:lpstr>
      <vt:lpstr>Load Balancing: A little less Trivial</vt:lpstr>
      <vt:lpstr>Partitioning YOUR PROBLEM:</vt:lpstr>
      <vt:lpstr>Unstructured Meshes</vt:lpstr>
      <vt:lpstr>Why is it Important?    Parallel Performance</vt:lpstr>
      <vt:lpstr>ViRtual Topology: What? Why?</vt:lpstr>
      <vt:lpstr>ViRtual Topology:  Factors to consider</vt:lpstr>
      <vt:lpstr>Virtual Topology: Cartesian</vt:lpstr>
      <vt:lpstr>MPI_Cart_create</vt:lpstr>
      <vt:lpstr>MPI_Dims_create</vt:lpstr>
      <vt:lpstr>Virtual Topology: Cartesian  Mapping Functions</vt:lpstr>
      <vt:lpstr>Virtual Topology: Cartesian  Mapping Functions</vt:lpstr>
      <vt:lpstr>Virtual Topology: Cartesian  Mapping Functions</vt:lpstr>
      <vt:lpstr>Virtual Topology: Cartesian  Mapping Functions</vt:lpstr>
      <vt:lpstr>MPI_Cart_shift: Parallel Scaling</vt:lpstr>
      <vt:lpstr>Virtual Topology: Graphs (FYI)</vt:lpstr>
      <vt:lpstr>Hands On Activity #2 </vt:lpstr>
      <vt:lpstr>Exercise.2         Cartesian Virtual Topologies</vt:lpstr>
      <vt:lpstr>Exercise.2         Cartesian Virtual Topologies</vt:lpstr>
      <vt:lpstr>Exercise.2         Cartesian Virtual Topologies</vt:lpstr>
      <vt:lpstr>Section IV</vt:lpstr>
      <vt:lpstr>Neighborhood Collectives</vt:lpstr>
      <vt:lpstr>MPI_[I]Neighbor_allgather[V/W]</vt:lpstr>
      <vt:lpstr>MPI_[I]Neighbor_allgather[V/W]</vt:lpstr>
      <vt:lpstr>MPI_[I]Neighbor_alltoall[V/W]</vt:lpstr>
      <vt:lpstr>MPI_[I]Neighbor_alltoall[V/W]</vt:lpstr>
      <vt:lpstr>Neighborhood Collectives: Cartesian</vt:lpstr>
      <vt:lpstr>Neighborhood Collectives: Cartesian</vt:lpstr>
      <vt:lpstr>Hands On Activity #3 </vt:lpstr>
      <vt:lpstr>Exercise.3                      Neighborhood Collectives</vt:lpstr>
      <vt:lpstr>MPI_Ineighbor_allgatherv</vt:lpstr>
      <vt:lpstr>Exercise.3         MPI_Ineighbor_allgatherv</vt:lpstr>
      <vt:lpstr>Section V</vt:lpstr>
      <vt:lpstr>Exascale Architectures</vt:lpstr>
      <vt:lpstr>Exascale Architectures</vt:lpstr>
      <vt:lpstr>Exascale Architectures</vt:lpstr>
      <vt:lpstr>MPI + X</vt:lpstr>
      <vt:lpstr>MPI + X</vt:lpstr>
      <vt:lpstr>Communication Between GPUs</vt:lpstr>
      <vt:lpstr>Communication Between GPUs</vt:lpstr>
      <vt:lpstr>Communication Between GPUs</vt:lpstr>
      <vt:lpstr>Hands On Activity #4 </vt:lpstr>
      <vt:lpstr>Neural Networks  -  Trillion Parameters?!</vt:lpstr>
      <vt:lpstr>Neural Networks  -  Trillion Parameters?!</vt:lpstr>
      <vt:lpstr>Multi-Layer Perceptron (MLP)</vt:lpstr>
      <vt:lpstr>Multi-Layer Perceptron (MLP)</vt:lpstr>
      <vt:lpstr>Activation Functions</vt:lpstr>
      <vt:lpstr>Deep Neural Network (DNN) Training</vt:lpstr>
      <vt:lpstr>Parallelizing DNN Training</vt:lpstr>
      <vt:lpstr>Inter-Layer Model Parallelism</vt:lpstr>
      <vt:lpstr>Pipeline Parallelism</vt:lpstr>
      <vt:lpstr>Pipeline Parallelism</vt:lpstr>
      <vt:lpstr>Pipeline Parallelism</vt:lpstr>
      <vt:lpstr>Pipeline Parallelism</vt:lpstr>
      <vt:lpstr>Pipeline Parallelism</vt:lpstr>
      <vt:lpstr>Pipeline Parallelism</vt:lpstr>
      <vt:lpstr>Pipeline Parallelism</vt:lpstr>
      <vt:lpstr>Inter-Layer Model Parallelism</vt:lpstr>
      <vt:lpstr>Inter-Layer Model Parallelism</vt:lpstr>
      <vt:lpstr>Exercise.4                Pipeline Multi-GPU Parallelism</vt:lpstr>
      <vt:lpstr>FINAL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Christopher Kirby</dc:creator>
  <cp:lastModifiedBy>Andrew Christopher Kirby</cp:lastModifiedBy>
  <cp:revision>1768</cp:revision>
  <dcterms:created xsi:type="dcterms:W3CDTF">2024-06-19T17:04:57Z</dcterms:created>
  <dcterms:modified xsi:type="dcterms:W3CDTF">2025-07-07T08:28:46Z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